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pos="100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2" roundtripDataSignature="AMtx7miNrA0GMyP3G1OP6F8LxVkCBAmE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100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8"/>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8"/>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p2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7"/>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7"/>
          <p:cNvSpPr txBox="1"/>
          <p:nvPr>
            <p:ph idx="1" type="body"/>
          </p:nvPr>
        </p:nvSpPr>
        <p:spPr>
          <a:xfrm rot="5400000">
            <a:off x="4113205" y="-1170476"/>
            <a:ext cx="4023360" cy="1005578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8"/>
          <p:cNvSpPr/>
          <p:nvPr/>
        </p:nvSpPr>
        <p:spPr>
          <a:xfrm>
            <a:off x="3175" y="6400800"/>
            <a:ext cx="121856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8"/>
          <p:cNvSpPr/>
          <p:nvPr/>
        </p:nvSpPr>
        <p:spPr>
          <a:xfrm>
            <a:off x="15" y="6334316"/>
            <a:ext cx="121856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8"/>
          <p:cNvSpPr txBox="1"/>
          <p:nvPr>
            <p:ph type="title"/>
          </p:nvPr>
        </p:nvSpPr>
        <p:spPr>
          <a:xfrm rot="5400000">
            <a:off x="7156786" y="1978144"/>
            <a:ext cx="5759898" cy="262821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8"/>
          <p:cNvSpPr txBox="1"/>
          <p:nvPr>
            <p:ph idx="1" type="body"/>
          </p:nvPr>
        </p:nvSpPr>
        <p:spPr>
          <a:xfrm rot="5400000">
            <a:off x="1824176" y="-573892"/>
            <a:ext cx="5759898" cy="7732286"/>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3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9"/>
          <p:cNvSpPr/>
          <p:nvPr/>
        </p:nvSpPr>
        <p:spPr>
          <a:xfrm>
            <a:off x="3175" y="6400800"/>
            <a:ext cx="121856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9"/>
          <p:cNvSpPr/>
          <p:nvPr/>
        </p:nvSpPr>
        <p:spPr>
          <a:xfrm>
            <a:off x="15" y="6334316"/>
            <a:ext cx="121856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9"/>
          <p:cNvSpPr txBox="1"/>
          <p:nvPr>
            <p:ph type="ctr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txBox="1"/>
          <p:nvPr>
            <p:ph idx="1" type="subTitle"/>
          </p:nvPr>
        </p:nvSpPr>
        <p:spPr>
          <a:xfrm>
            <a:off x="1099764" y="4455621"/>
            <a:ext cx="10055781"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lvl="1" algn="ctr">
              <a:lnSpc>
                <a:spcPct val="90000"/>
              </a:lnSpc>
              <a:spcBef>
                <a:spcPts val="200"/>
              </a:spcBef>
              <a:spcAft>
                <a:spcPts val="0"/>
              </a:spcAft>
              <a:buSzPts val="2399"/>
              <a:buNone/>
              <a:defRPr sz="2399"/>
            </a:lvl2pPr>
            <a:lvl3pPr lvl="2" algn="ctr">
              <a:lnSpc>
                <a:spcPct val="90000"/>
              </a:lnSpc>
              <a:spcBef>
                <a:spcPts val="400"/>
              </a:spcBef>
              <a:spcAft>
                <a:spcPts val="0"/>
              </a:spcAft>
              <a:buSzPts val="2399"/>
              <a:buNone/>
              <a:defRPr sz="2399"/>
            </a:lvl3pPr>
            <a:lvl4pPr lvl="3" algn="ctr">
              <a:lnSpc>
                <a:spcPct val="90000"/>
              </a:lnSpc>
              <a:spcBef>
                <a:spcPts val="400"/>
              </a:spcBef>
              <a:spcAft>
                <a:spcPts val="0"/>
              </a:spcAft>
              <a:buSzPts val="1999"/>
              <a:buNone/>
              <a:defRPr sz="1999"/>
            </a:lvl4pPr>
            <a:lvl5pPr lvl="4" algn="ctr">
              <a:lnSpc>
                <a:spcPct val="90000"/>
              </a:lnSpc>
              <a:spcBef>
                <a:spcPts val="400"/>
              </a:spcBef>
              <a:spcAft>
                <a:spcPts val="0"/>
              </a:spcAft>
              <a:buSzPts val="1999"/>
              <a:buNone/>
              <a:defRPr sz="1999"/>
            </a:lvl5pPr>
            <a:lvl6pPr lvl="5" algn="ctr">
              <a:lnSpc>
                <a:spcPct val="90000"/>
              </a:lnSpc>
              <a:spcBef>
                <a:spcPts val="400"/>
              </a:spcBef>
              <a:spcAft>
                <a:spcPts val="0"/>
              </a:spcAft>
              <a:buSzPts val="1999"/>
              <a:buNone/>
              <a:defRPr sz="1999"/>
            </a:lvl6pPr>
            <a:lvl7pPr lvl="6" algn="ctr">
              <a:lnSpc>
                <a:spcPct val="90000"/>
              </a:lnSpc>
              <a:spcBef>
                <a:spcPts val="400"/>
              </a:spcBef>
              <a:spcAft>
                <a:spcPts val="0"/>
              </a:spcAft>
              <a:buSzPts val="1999"/>
              <a:buNone/>
              <a:defRPr sz="1999"/>
            </a:lvl7pPr>
            <a:lvl8pPr lvl="7" algn="ctr">
              <a:lnSpc>
                <a:spcPct val="90000"/>
              </a:lnSpc>
              <a:spcBef>
                <a:spcPts val="400"/>
              </a:spcBef>
              <a:spcAft>
                <a:spcPts val="0"/>
              </a:spcAft>
              <a:buSzPts val="1999"/>
              <a:buNone/>
              <a:defRPr sz="1999"/>
            </a:lvl8pPr>
            <a:lvl9pPr lvl="8" algn="ctr">
              <a:lnSpc>
                <a:spcPct val="90000"/>
              </a:lnSpc>
              <a:spcBef>
                <a:spcPts val="400"/>
              </a:spcBef>
              <a:spcAft>
                <a:spcPts val="400"/>
              </a:spcAft>
              <a:buSzPts val="1999"/>
              <a:buNone/>
              <a:defRPr sz="1999"/>
            </a:lvl9pPr>
          </a:lstStyle>
          <a:p/>
        </p:txBody>
      </p:sp>
      <p:sp>
        <p:nvSpPr>
          <p:cNvPr id="29" name="Google Shape;29;p29"/>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29"/>
          <p:cNvCxnSpPr/>
          <p:nvPr/>
        </p:nvCxnSpPr>
        <p:spPr>
          <a:xfrm>
            <a:off x="1207344" y="4343400"/>
            <a:ext cx="987294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30"/>
          <p:cNvSpPr/>
          <p:nvPr/>
        </p:nvSpPr>
        <p:spPr>
          <a:xfrm>
            <a:off x="3175" y="6400800"/>
            <a:ext cx="121856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0"/>
          <p:cNvSpPr/>
          <p:nvPr/>
        </p:nvSpPr>
        <p:spPr>
          <a:xfrm>
            <a:off x="15" y="6334316"/>
            <a:ext cx="121856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0"/>
          <p:cNvSpPr txBox="1"/>
          <p:nvPr>
            <p:ph type="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b="0"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0"/>
          <p:cNvSpPr txBox="1"/>
          <p:nvPr>
            <p:ph idx="1" type="body"/>
          </p:nvPr>
        </p:nvSpPr>
        <p:spPr>
          <a:xfrm>
            <a:off x="1096994" y="4453128"/>
            <a:ext cx="10055781"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799"/>
              <a:buNone/>
              <a:defRPr sz="1799">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30"/>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30"/>
          <p:cNvCxnSpPr/>
          <p:nvPr/>
        </p:nvCxnSpPr>
        <p:spPr>
          <a:xfrm>
            <a:off x="1207344" y="4343400"/>
            <a:ext cx="987294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1"/>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 type="body"/>
          </p:nvPr>
        </p:nvSpPr>
        <p:spPr>
          <a:xfrm>
            <a:off x="1096992" y="1845734"/>
            <a:ext cx="493647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31"/>
          <p:cNvSpPr txBox="1"/>
          <p:nvPr>
            <p:ph idx="2" type="body"/>
          </p:nvPr>
        </p:nvSpPr>
        <p:spPr>
          <a:xfrm>
            <a:off x="6216301" y="1845735"/>
            <a:ext cx="493647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31"/>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2"/>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 type="body"/>
          </p:nvPr>
        </p:nvSpPr>
        <p:spPr>
          <a:xfrm>
            <a:off x="1096994" y="1846052"/>
            <a:ext cx="493647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32"/>
          <p:cNvSpPr txBox="1"/>
          <p:nvPr>
            <p:ph idx="2" type="body"/>
          </p:nvPr>
        </p:nvSpPr>
        <p:spPr>
          <a:xfrm>
            <a:off x="1096994" y="2582334"/>
            <a:ext cx="493647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32"/>
          <p:cNvSpPr txBox="1"/>
          <p:nvPr>
            <p:ph idx="3" type="body"/>
          </p:nvPr>
        </p:nvSpPr>
        <p:spPr>
          <a:xfrm>
            <a:off x="6216301" y="1846052"/>
            <a:ext cx="493647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32"/>
          <p:cNvSpPr txBox="1"/>
          <p:nvPr>
            <p:ph idx="4" type="body"/>
          </p:nvPr>
        </p:nvSpPr>
        <p:spPr>
          <a:xfrm>
            <a:off x="6216301" y="2582334"/>
            <a:ext cx="493647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3"/>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34"/>
          <p:cNvSpPr/>
          <p:nvPr/>
        </p:nvSpPr>
        <p:spPr>
          <a:xfrm>
            <a:off x="3175" y="6400800"/>
            <a:ext cx="121856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p:nvPr/>
        </p:nvSpPr>
        <p:spPr>
          <a:xfrm>
            <a:off x="15" y="6334316"/>
            <a:ext cx="121856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35"/>
          <p:cNvSpPr/>
          <p:nvPr/>
        </p:nvSpPr>
        <p:spPr>
          <a:xfrm>
            <a:off x="17" y="0"/>
            <a:ext cx="4049736"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5"/>
          <p:cNvSpPr/>
          <p:nvPr/>
        </p:nvSpPr>
        <p:spPr>
          <a:xfrm>
            <a:off x="4039019" y="0"/>
            <a:ext cx="639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5"/>
          <p:cNvSpPr txBox="1"/>
          <p:nvPr>
            <p:ph type="title"/>
          </p:nvPr>
        </p:nvSpPr>
        <p:spPr>
          <a:xfrm>
            <a:off x="457081" y="594359"/>
            <a:ext cx="3199567"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5"/>
          <p:cNvSpPr txBox="1"/>
          <p:nvPr>
            <p:ph idx="1" type="body"/>
          </p:nvPr>
        </p:nvSpPr>
        <p:spPr>
          <a:xfrm>
            <a:off x="4799350" y="731520"/>
            <a:ext cx="6490549"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5"/>
          <p:cNvSpPr txBox="1"/>
          <p:nvPr>
            <p:ph idx="2" type="body"/>
          </p:nvPr>
        </p:nvSpPr>
        <p:spPr>
          <a:xfrm>
            <a:off x="457081" y="2926080"/>
            <a:ext cx="3199567"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5"/>
          <p:cNvSpPr txBox="1"/>
          <p:nvPr>
            <p:ph idx="10" type="dt"/>
          </p:nvPr>
        </p:nvSpPr>
        <p:spPr>
          <a:xfrm>
            <a:off x="465391" y="6459786"/>
            <a:ext cx="26178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799350" y="6459786"/>
            <a:ext cx="464699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chemeClr val="dk2"/>
                </a:solidFill>
                <a:latin typeface="Calibri"/>
                <a:ea typeface="Calibri"/>
                <a:cs typeface="Calibri"/>
                <a:sym typeface="Calibri"/>
              </a:defRPr>
            </a:lvl1pPr>
            <a:lvl2pPr indent="0" lvl="1" marL="0" marR="0" algn="r">
              <a:spcBef>
                <a:spcPts val="0"/>
              </a:spcBef>
              <a:buNone/>
              <a:defRPr b="0" i="0" sz="1050" u="none" cap="none" strike="noStrike">
                <a:solidFill>
                  <a:schemeClr val="dk2"/>
                </a:solidFill>
                <a:latin typeface="Calibri"/>
                <a:ea typeface="Calibri"/>
                <a:cs typeface="Calibri"/>
                <a:sym typeface="Calibri"/>
              </a:defRPr>
            </a:lvl2pPr>
            <a:lvl3pPr indent="0" lvl="2" marL="0" marR="0" algn="r">
              <a:spcBef>
                <a:spcPts val="0"/>
              </a:spcBef>
              <a:buNone/>
              <a:defRPr b="0" i="0" sz="1050" u="none" cap="none" strike="noStrike">
                <a:solidFill>
                  <a:schemeClr val="dk2"/>
                </a:solidFill>
                <a:latin typeface="Calibri"/>
                <a:ea typeface="Calibri"/>
                <a:cs typeface="Calibri"/>
                <a:sym typeface="Calibri"/>
              </a:defRPr>
            </a:lvl3pPr>
            <a:lvl4pPr indent="0" lvl="3" marL="0" marR="0" algn="r">
              <a:spcBef>
                <a:spcPts val="0"/>
              </a:spcBef>
              <a:buNone/>
              <a:defRPr b="0" i="0" sz="1050" u="none" cap="none" strike="noStrike">
                <a:solidFill>
                  <a:schemeClr val="dk2"/>
                </a:solidFill>
                <a:latin typeface="Calibri"/>
                <a:ea typeface="Calibri"/>
                <a:cs typeface="Calibri"/>
                <a:sym typeface="Calibri"/>
              </a:defRPr>
            </a:lvl4pPr>
            <a:lvl5pPr indent="0" lvl="4" marL="0" marR="0" algn="r">
              <a:spcBef>
                <a:spcPts val="0"/>
              </a:spcBef>
              <a:buNone/>
              <a:defRPr b="0" i="0" sz="1050" u="none" cap="none" strike="noStrike">
                <a:solidFill>
                  <a:schemeClr val="dk2"/>
                </a:solidFill>
                <a:latin typeface="Calibri"/>
                <a:ea typeface="Calibri"/>
                <a:cs typeface="Calibri"/>
                <a:sym typeface="Calibri"/>
              </a:defRPr>
            </a:lvl5pPr>
            <a:lvl6pPr indent="0" lvl="5" marL="0" marR="0" algn="r">
              <a:spcBef>
                <a:spcPts val="0"/>
              </a:spcBef>
              <a:buNone/>
              <a:defRPr b="0" i="0" sz="1050" u="none" cap="none" strike="noStrike">
                <a:solidFill>
                  <a:schemeClr val="dk2"/>
                </a:solidFill>
                <a:latin typeface="Calibri"/>
                <a:ea typeface="Calibri"/>
                <a:cs typeface="Calibri"/>
                <a:sym typeface="Calibri"/>
              </a:defRPr>
            </a:lvl6pPr>
            <a:lvl7pPr indent="0" lvl="6" marL="0" marR="0" algn="r">
              <a:spcBef>
                <a:spcPts val="0"/>
              </a:spcBef>
              <a:buNone/>
              <a:defRPr b="0" i="0" sz="1050" u="none" cap="none" strike="noStrike">
                <a:solidFill>
                  <a:schemeClr val="dk2"/>
                </a:solidFill>
                <a:latin typeface="Calibri"/>
                <a:ea typeface="Calibri"/>
                <a:cs typeface="Calibri"/>
                <a:sym typeface="Calibri"/>
              </a:defRPr>
            </a:lvl7pPr>
            <a:lvl8pPr indent="0" lvl="7" marL="0" marR="0" algn="r">
              <a:spcBef>
                <a:spcPts val="0"/>
              </a:spcBef>
              <a:buNone/>
              <a:defRPr b="0" i="0" sz="1050" u="none" cap="none" strike="noStrike">
                <a:solidFill>
                  <a:schemeClr val="dk2"/>
                </a:solidFill>
                <a:latin typeface="Calibri"/>
                <a:ea typeface="Calibri"/>
                <a:cs typeface="Calibri"/>
                <a:sym typeface="Calibri"/>
              </a:defRPr>
            </a:lvl8pPr>
            <a:lvl9pPr indent="0" lvl="8" marL="0" marR="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6"/>
          <p:cNvSpPr/>
          <p:nvPr/>
        </p:nvSpPr>
        <p:spPr>
          <a:xfrm>
            <a:off x="0" y="4953000"/>
            <a:ext cx="12185651"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p:nvPr/>
        </p:nvSpPr>
        <p:spPr>
          <a:xfrm>
            <a:off x="15" y="4915076"/>
            <a:ext cx="121856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6"/>
          <p:cNvSpPr txBox="1"/>
          <p:nvPr>
            <p:ph type="title"/>
          </p:nvPr>
        </p:nvSpPr>
        <p:spPr>
          <a:xfrm>
            <a:off x="1096995" y="5074920"/>
            <a:ext cx="10111011"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6"/>
          <p:cNvSpPr/>
          <p:nvPr>
            <p:ph idx="2" type="pic"/>
          </p:nvPr>
        </p:nvSpPr>
        <p:spPr>
          <a:xfrm>
            <a:off x="15" y="0"/>
            <a:ext cx="12188810" cy="4915076"/>
          </a:xfrm>
          <a:prstGeom prst="rect">
            <a:avLst/>
          </a:prstGeom>
          <a:solidFill>
            <a:srgbClr val="D7D0C0"/>
          </a:solidFill>
          <a:ln>
            <a:noFill/>
          </a:ln>
        </p:spPr>
      </p:sp>
      <p:sp>
        <p:nvSpPr>
          <p:cNvPr id="83" name="Google Shape;83;p36"/>
          <p:cNvSpPr txBox="1"/>
          <p:nvPr>
            <p:ph idx="1" type="body"/>
          </p:nvPr>
        </p:nvSpPr>
        <p:spPr>
          <a:xfrm>
            <a:off x="1096994" y="5907024"/>
            <a:ext cx="1011063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6"/>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1"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7"/>
          <p:cNvSpPr/>
          <p:nvPr/>
        </p:nvSpPr>
        <p:spPr>
          <a:xfrm>
            <a:off x="15" y="6334316"/>
            <a:ext cx="1218881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7"/>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799"/>
              <a:buFont typeface="Calibri"/>
              <a:buNone/>
              <a:defRPr b="0" i="0" sz="4799"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7"/>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lvl1pPr indent="-355536" lvl="0" marL="457200" marR="0" rtl="0" algn="l">
              <a:lnSpc>
                <a:spcPct val="90000"/>
              </a:lnSpc>
              <a:spcBef>
                <a:spcPts val="1200"/>
              </a:spcBef>
              <a:spcAft>
                <a:spcPts val="0"/>
              </a:spcAft>
              <a:buClr>
                <a:schemeClr val="accent1"/>
              </a:buClr>
              <a:buSzPts val="1999"/>
              <a:buFont typeface="Calibri"/>
              <a:buChar char=" "/>
              <a:defRPr b="0" i="0" sz="1999" u="none" cap="none" strike="noStrike">
                <a:solidFill>
                  <a:srgbClr val="3F3F3F"/>
                </a:solidFill>
                <a:latin typeface="Calibri"/>
                <a:ea typeface="Calibri"/>
                <a:cs typeface="Calibri"/>
                <a:sym typeface="Calibri"/>
              </a:defRPr>
            </a:lvl1pPr>
            <a:lvl2pPr indent="-342836" lvl="1" marL="914400" marR="0" rtl="0" algn="l">
              <a:lnSpc>
                <a:spcPct val="90000"/>
              </a:lnSpc>
              <a:spcBef>
                <a:spcPts val="200"/>
              </a:spcBef>
              <a:spcAft>
                <a:spcPts val="0"/>
              </a:spcAft>
              <a:buClr>
                <a:schemeClr val="accent1"/>
              </a:buClr>
              <a:buSzPts val="1799"/>
              <a:buFont typeface="Calibri"/>
              <a:buChar char="◦"/>
              <a:defRPr b="0" i="0" sz="1799"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7"/>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7"/>
          <p:cNvCxnSpPr/>
          <p:nvPr/>
        </p:nvCxnSpPr>
        <p:spPr>
          <a:xfrm>
            <a:off x="1193221" y="1737845"/>
            <a:ext cx="9964364"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The Radioactive Decay Law</a:t>
            </a:r>
            <a:endParaRPr/>
          </a:p>
        </p:txBody>
      </p:sp>
      <p:sp>
        <p:nvSpPr>
          <p:cNvPr id="106" name="Google Shape;106;p1"/>
          <p:cNvSpPr txBox="1"/>
          <p:nvPr>
            <p:ph idx="1" type="body"/>
          </p:nvPr>
        </p:nvSpPr>
        <p:spPr>
          <a:xfrm>
            <a:off x="1096995" y="1845734"/>
            <a:ext cx="8885850"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The decay process is probabilistic in nature and can be described with statistical calculations for a radioactive substance of macroscopic size containing a large number of radioactive nuclei. </a:t>
            </a:r>
            <a:endParaRPr sz="2400"/>
          </a:p>
          <a:p>
            <a:pPr indent="-182825" lvl="1" marL="383933" rtl="0" algn="l">
              <a:lnSpc>
                <a:spcPct val="90000"/>
              </a:lnSpc>
              <a:spcBef>
                <a:spcPts val="600"/>
              </a:spcBef>
              <a:spcAft>
                <a:spcPts val="0"/>
              </a:spcAft>
              <a:buSzPts val="2400"/>
              <a:buChar char="◦"/>
            </a:pPr>
            <a:r>
              <a:rPr lang="en-US" sz="2400"/>
              <a:t>For such large numbers, the rate at which a particular decay process occurs in a sample is proportional to the number of radioactive nuclei present (that is, the number of nuclei that have not yet decayed).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Half-Life</a:t>
            </a:r>
            <a:endParaRPr/>
          </a:p>
        </p:txBody>
      </p:sp>
      <p:sp>
        <p:nvSpPr>
          <p:cNvPr id="168" name="Google Shape;168;p10"/>
          <p:cNvSpPr txBox="1"/>
          <p:nvPr>
            <p:ph idx="1" type="body"/>
          </p:nvPr>
        </p:nvSpPr>
        <p:spPr>
          <a:xfrm>
            <a:off x="909836" y="1845734"/>
            <a:ext cx="7272808" cy="4023360"/>
          </a:xfrm>
          <a:prstGeom prst="rect">
            <a:avLst/>
          </a:prstGeom>
          <a:noFill/>
          <a:ln>
            <a:noFill/>
          </a:ln>
        </p:spPr>
        <p:txBody>
          <a:bodyPr anchorCtr="0" anchor="t" bIns="45700" lIns="0" spcFirstLastPara="1" rIns="0" wrap="square" tIns="45700">
            <a:noAutofit/>
          </a:bodyPr>
          <a:lstStyle/>
          <a:p>
            <a:pPr indent="-182825" lvl="1" marL="383933" rtl="0" algn="l">
              <a:lnSpc>
                <a:spcPct val="90000"/>
              </a:lnSpc>
              <a:spcBef>
                <a:spcPts val="0"/>
              </a:spcBef>
              <a:spcAft>
                <a:spcPts val="0"/>
              </a:spcAft>
              <a:buSzPts val="2400"/>
              <a:buChar char="◦"/>
            </a:pPr>
            <a:r>
              <a:rPr lang="en-US" sz="2400"/>
              <a:t>Note that the half-life does not express how long a material will remain radioactive but simply the length of time for its radioactivity to halve.</a:t>
            </a:r>
            <a:endParaRPr sz="2400"/>
          </a:p>
          <a:p>
            <a:pPr indent="-182825" lvl="1" marL="383933" rtl="0" algn="l">
              <a:lnSpc>
                <a:spcPct val="90000"/>
              </a:lnSpc>
              <a:spcBef>
                <a:spcPts val="600"/>
              </a:spcBef>
              <a:spcAft>
                <a:spcPts val="0"/>
              </a:spcAft>
              <a:buSzPts val="2400"/>
              <a:buChar char="◦"/>
            </a:pPr>
            <a:r>
              <a:rPr lang="en-US" sz="2400"/>
              <a:t> Examples of the half lives of some radioisotopes are given in the following table. </a:t>
            </a:r>
            <a:endParaRPr sz="2400"/>
          </a:p>
          <a:p>
            <a:pPr indent="-182825" lvl="1" marL="383933" rtl="0" algn="l">
              <a:lnSpc>
                <a:spcPct val="90000"/>
              </a:lnSpc>
              <a:spcBef>
                <a:spcPts val="600"/>
              </a:spcBef>
              <a:spcAft>
                <a:spcPts val="0"/>
              </a:spcAft>
              <a:buSzPts val="2400"/>
              <a:buChar char="◦"/>
            </a:pPr>
            <a:r>
              <a:rPr lang="en-US" sz="2400"/>
              <a:t>Notice that some of these have a relatively short half life. </a:t>
            </a:r>
            <a:endParaRPr sz="2400"/>
          </a:p>
          <a:p>
            <a:pPr indent="-182825" lvl="1" marL="383933" rtl="0" algn="l">
              <a:lnSpc>
                <a:spcPct val="90000"/>
              </a:lnSpc>
              <a:spcBef>
                <a:spcPts val="600"/>
              </a:spcBef>
              <a:spcAft>
                <a:spcPts val="0"/>
              </a:spcAft>
              <a:buSzPts val="2400"/>
              <a:buChar char="◦"/>
            </a:pPr>
            <a:r>
              <a:rPr lang="en-US" sz="2400"/>
              <a:t>These tend to be the ones used for medical diagnostic purposes because they do not remain radioactive for very long following administration to a patient and hence result in a relatively low radiation dose</a:t>
            </a:r>
            <a:endParaRPr sz="2400"/>
          </a:p>
        </p:txBody>
      </p:sp>
      <p:pic>
        <p:nvPicPr>
          <p:cNvPr id="169" name="Google Shape;169;p10"/>
          <p:cNvPicPr preferRelativeResize="0"/>
          <p:nvPr/>
        </p:nvPicPr>
        <p:blipFill rotWithShape="1">
          <a:blip r:embed="rId3">
            <a:alphaModFix/>
          </a:blip>
          <a:srcRect b="0" l="0" r="0" t="0"/>
          <a:stretch/>
        </p:blipFill>
        <p:spPr>
          <a:xfrm>
            <a:off x="8326660" y="836712"/>
            <a:ext cx="3359752" cy="488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Relationship between the Decay Constant and the Half Life </a:t>
            </a:r>
            <a:endParaRPr/>
          </a:p>
        </p:txBody>
      </p:sp>
      <p:sp>
        <p:nvSpPr>
          <p:cNvPr id="175" name="Google Shape;175;p11"/>
          <p:cNvSpPr txBox="1"/>
          <p:nvPr>
            <p:ph idx="1" type="body"/>
          </p:nvPr>
        </p:nvSpPr>
        <p:spPr>
          <a:xfrm>
            <a:off x="1096995" y="1845734"/>
            <a:ext cx="9029866"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On the basis of the above you should be able to appreciate that there is a relationship between the Decay Constant and the Half Life. </a:t>
            </a:r>
            <a:endParaRPr sz="2400"/>
          </a:p>
          <a:p>
            <a:pPr indent="-182825" lvl="1" marL="383933" rtl="0" algn="l">
              <a:lnSpc>
                <a:spcPct val="90000"/>
              </a:lnSpc>
              <a:spcBef>
                <a:spcPts val="600"/>
              </a:spcBef>
              <a:spcAft>
                <a:spcPts val="0"/>
              </a:spcAft>
              <a:buSzPts val="2400"/>
              <a:buChar char="◦"/>
            </a:pPr>
            <a:r>
              <a:rPr lang="en-US" sz="2400"/>
              <a:t>For example when the Decay Constant is small the Half Life should be long and correspondingly when the Decay Constant is large the Half Life should be short. </a:t>
            </a:r>
            <a:endParaRPr sz="2400"/>
          </a:p>
          <a:p>
            <a:pPr indent="-182825" lvl="1" marL="383933" rtl="0" algn="l">
              <a:lnSpc>
                <a:spcPct val="90000"/>
              </a:lnSpc>
              <a:spcBef>
                <a:spcPts val="600"/>
              </a:spcBef>
              <a:spcAft>
                <a:spcPts val="0"/>
              </a:spcAft>
              <a:buSzPts val="2400"/>
              <a:buChar char="◦"/>
            </a:pPr>
            <a:r>
              <a:rPr lang="en-US" sz="2400"/>
              <a:t>But what exactly is the nature of this relationship?</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2"/>
          <p:cNvPicPr preferRelativeResize="0"/>
          <p:nvPr>
            <p:ph idx="1" type="body"/>
          </p:nvPr>
        </p:nvPicPr>
        <p:blipFill rotWithShape="1">
          <a:blip r:embed="rId3">
            <a:alphaModFix/>
          </a:blip>
          <a:srcRect b="0" l="0" r="0" t="0"/>
          <a:stretch/>
        </p:blipFill>
        <p:spPr>
          <a:xfrm>
            <a:off x="981844" y="620688"/>
            <a:ext cx="10142699" cy="53994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096995" y="286604"/>
            <a:ext cx="4997418"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000"/>
              <a:buFont typeface="Calibri"/>
              <a:buNone/>
            </a:pPr>
            <a:r>
              <a:rPr lang="en-US" sz="2000"/>
              <a:t>Relationship between the Decay Constant and the Half Life </a:t>
            </a:r>
            <a:endParaRPr sz="2000"/>
          </a:p>
        </p:txBody>
      </p:sp>
      <p:sp>
        <p:nvSpPr>
          <p:cNvPr id="186" name="Google Shape;186;p13"/>
          <p:cNvSpPr txBox="1"/>
          <p:nvPr>
            <p:ph idx="1" type="body"/>
          </p:nvPr>
        </p:nvSpPr>
        <p:spPr>
          <a:xfrm>
            <a:off x="477788" y="1845734"/>
            <a:ext cx="6264696"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These last two equations express the relationship between the Decay Constant and the Half Life. </a:t>
            </a:r>
            <a:endParaRPr sz="2400"/>
          </a:p>
          <a:p>
            <a:pPr indent="-182825" lvl="1" marL="383933" rtl="0" algn="l">
              <a:lnSpc>
                <a:spcPct val="90000"/>
              </a:lnSpc>
              <a:spcBef>
                <a:spcPts val="600"/>
              </a:spcBef>
              <a:spcAft>
                <a:spcPts val="0"/>
              </a:spcAft>
              <a:buSzPts val="2400"/>
              <a:buChar char="◦"/>
            </a:pPr>
            <a:r>
              <a:rPr lang="en-US" sz="2400"/>
              <a:t>They are very useful as you will see when solving numerical questions relating to radioactivity and usually form the first step in solving a numerical problem</a:t>
            </a:r>
            <a:endParaRPr sz="2400"/>
          </a:p>
        </p:txBody>
      </p:sp>
      <p:pic>
        <p:nvPicPr>
          <p:cNvPr id="187" name="Google Shape;187;p13"/>
          <p:cNvPicPr preferRelativeResize="0"/>
          <p:nvPr/>
        </p:nvPicPr>
        <p:blipFill rotWithShape="1">
          <a:blip r:embed="rId3">
            <a:alphaModFix/>
          </a:blip>
          <a:srcRect b="0" l="0" r="0" t="0"/>
          <a:stretch/>
        </p:blipFill>
        <p:spPr>
          <a:xfrm>
            <a:off x="6114719" y="620688"/>
            <a:ext cx="4495800" cy="539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93" name="Google Shape;193;p14"/>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194" name="Google Shape;194;p14"/>
          <p:cNvPicPr preferRelativeResize="0"/>
          <p:nvPr/>
        </p:nvPicPr>
        <p:blipFill rotWithShape="1">
          <a:blip r:embed="rId3">
            <a:alphaModFix/>
          </a:blip>
          <a:srcRect b="0" l="0" r="0" t="0"/>
          <a:stretch/>
        </p:blipFill>
        <p:spPr>
          <a:xfrm>
            <a:off x="621804" y="1721215"/>
            <a:ext cx="10683753" cy="30578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Units of Radioactivity</a:t>
            </a:r>
            <a:endParaRPr/>
          </a:p>
        </p:txBody>
      </p:sp>
      <p:sp>
        <p:nvSpPr>
          <p:cNvPr id="200" name="Google Shape;200;p15"/>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The SI or metric unit of radioactivity is named after Henri Becquerel, in honour of his discovery of radioactivity, and is called the becquerel with the symbol Bq.</a:t>
            </a:r>
            <a:endParaRPr sz="2400"/>
          </a:p>
          <a:p>
            <a:pPr indent="-182825" lvl="1" marL="383933" rtl="0" algn="l">
              <a:lnSpc>
                <a:spcPct val="90000"/>
              </a:lnSpc>
              <a:spcBef>
                <a:spcPts val="600"/>
              </a:spcBef>
              <a:spcAft>
                <a:spcPts val="0"/>
              </a:spcAft>
              <a:buSzPts val="2400"/>
              <a:buChar char="◦"/>
            </a:pPr>
            <a:r>
              <a:rPr lang="en-US" sz="2400"/>
              <a:t> The becquerel is defined as the quantity of radioactive substance that gives rise to a decay rate of 1 decay per second.</a:t>
            </a:r>
            <a:endParaRPr sz="2400"/>
          </a:p>
          <a:p>
            <a:pPr indent="-182825" lvl="1" marL="383933" rtl="0" algn="l">
              <a:lnSpc>
                <a:spcPct val="90000"/>
              </a:lnSpc>
              <a:spcBef>
                <a:spcPts val="600"/>
              </a:spcBef>
              <a:spcAft>
                <a:spcPts val="0"/>
              </a:spcAft>
              <a:buSzPts val="2400"/>
              <a:buChar char="◦"/>
            </a:pPr>
            <a:r>
              <a:rPr lang="en-US" sz="2400"/>
              <a:t> In medical diagnostic work 1 Bq is a rather small amount of radioactivity. </a:t>
            </a:r>
            <a:endParaRPr sz="2400"/>
          </a:p>
          <a:p>
            <a:pPr indent="-182825" lvl="1" marL="383933" rtl="0" algn="l">
              <a:lnSpc>
                <a:spcPct val="90000"/>
              </a:lnSpc>
              <a:spcBef>
                <a:spcPts val="600"/>
              </a:spcBef>
              <a:spcAft>
                <a:spcPts val="0"/>
              </a:spcAft>
              <a:buSzPts val="2400"/>
              <a:buChar char="◦"/>
            </a:pPr>
            <a:r>
              <a:rPr lang="en-US" sz="2400"/>
              <a:t>Indeed it is easy to remember its definition if you think of it as a buggerall amount of radioactivity.</a:t>
            </a:r>
            <a:endParaRPr sz="2400"/>
          </a:p>
          <a:p>
            <a:pPr indent="-182825" lvl="1" marL="383933" rtl="0" algn="l">
              <a:lnSpc>
                <a:spcPct val="90000"/>
              </a:lnSpc>
              <a:spcBef>
                <a:spcPts val="600"/>
              </a:spcBef>
              <a:spcAft>
                <a:spcPts val="0"/>
              </a:spcAft>
              <a:buSzPts val="2400"/>
              <a:buChar char="◦"/>
            </a:pPr>
            <a:r>
              <a:rPr lang="en-US" sz="2400"/>
              <a:t> For this reason the kilobecquerel (kBq) and megabecquerel (MBq) are more frequently used.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Units of Radioactivity</a:t>
            </a:r>
            <a:endParaRPr/>
          </a:p>
        </p:txBody>
      </p:sp>
      <p:sp>
        <p:nvSpPr>
          <p:cNvPr id="206" name="Google Shape;206;p16"/>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The traditional unit of radioactivity is named after Marie Curie and is called the curie, with the symbol Ci. </a:t>
            </a:r>
            <a:endParaRPr sz="2400"/>
          </a:p>
          <a:p>
            <a:pPr indent="-182825" lvl="1" marL="383933" rtl="0" algn="l">
              <a:lnSpc>
                <a:spcPct val="90000"/>
              </a:lnSpc>
              <a:spcBef>
                <a:spcPts val="600"/>
              </a:spcBef>
              <a:spcAft>
                <a:spcPts val="0"/>
              </a:spcAft>
              <a:buSzPts val="2400"/>
              <a:buChar char="◦"/>
            </a:pPr>
            <a:r>
              <a:rPr lang="en-US" sz="2400"/>
              <a:t>The curie is defined as the amount of radioactive substance which gives rise to a decay rate 3 of 3.7 x 1010 decays per second. </a:t>
            </a:r>
            <a:endParaRPr sz="2400"/>
          </a:p>
          <a:p>
            <a:pPr indent="-182825" lvl="1" marL="383933" rtl="0" algn="l">
              <a:lnSpc>
                <a:spcPct val="90000"/>
              </a:lnSpc>
              <a:spcBef>
                <a:spcPts val="600"/>
              </a:spcBef>
              <a:spcAft>
                <a:spcPts val="0"/>
              </a:spcAft>
              <a:buSzPts val="2400"/>
              <a:buChar char="◦"/>
            </a:pPr>
            <a:r>
              <a:rPr lang="en-US" sz="2400"/>
              <a:t>In other words 37 thousand, million decays per second which as you might appreciate is a substantial amount of radioactivity.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Units of Radioactivity</a:t>
            </a:r>
            <a:endParaRPr/>
          </a:p>
        </p:txBody>
      </p:sp>
      <p:sp>
        <p:nvSpPr>
          <p:cNvPr id="212" name="Google Shape;212;p17"/>
          <p:cNvSpPr txBox="1"/>
          <p:nvPr>
            <p:ph idx="1" type="body"/>
          </p:nvPr>
        </p:nvSpPr>
        <p:spPr>
          <a:xfrm>
            <a:off x="477788" y="1845734"/>
            <a:ext cx="11017224" cy="4023360"/>
          </a:xfrm>
          <a:prstGeom prst="rect">
            <a:avLst/>
          </a:prstGeom>
          <a:noFill/>
          <a:ln>
            <a:noFill/>
          </a:ln>
        </p:spPr>
        <p:txBody>
          <a:bodyPr anchorCtr="0" anchor="t" bIns="45700" lIns="0" spcFirstLastPara="1" rIns="0" wrap="square" tIns="45700">
            <a:noAutofit/>
          </a:bodyPr>
          <a:lstStyle/>
          <a:p>
            <a:pPr indent="-182825" lvl="1" marL="383933" rtl="0" algn="l">
              <a:lnSpc>
                <a:spcPct val="90000"/>
              </a:lnSpc>
              <a:spcBef>
                <a:spcPts val="0"/>
              </a:spcBef>
              <a:spcAft>
                <a:spcPts val="0"/>
              </a:spcAft>
              <a:buSzPts val="2400"/>
              <a:buChar char="◦"/>
            </a:pPr>
            <a:r>
              <a:rPr lang="en-US" sz="2400"/>
              <a:t>For medical diagnostic work the millicurie (mCi) and the microcurie (µCi) are therefore more frequently used. </a:t>
            </a:r>
            <a:endParaRPr sz="2400"/>
          </a:p>
          <a:p>
            <a:pPr indent="-182825" lvl="1" marL="383933" rtl="0" algn="l">
              <a:lnSpc>
                <a:spcPct val="90000"/>
              </a:lnSpc>
              <a:spcBef>
                <a:spcPts val="600"/>
              </a:spcBef>
              <a:spcAft>
                <a:spcPts val="0"/>
              </a:spcAft>
              <a:buSzPts val="2400"/>
              <a:buChar char="◦"/>
            </a:pPr>
            <a:r>
              <a:rPr lang="en-US" sz="2400"/>
              <a:t>Why two units?</a:t>
            </a:r>
            <a:endParaRPr sz="2400"/>
          </a:p>
          <a:p>
            <a:pPr indent="-182825" lvl="1" marL="383933" rtl="0" algn="l">
              <a:lnSpc>
                <a:spcPct val="90000"/>
              </a:lnSpc>
              <a:spcBef>
                <a:spcPts val="600"/>
              </a:spcBef>
              <a:spcAft>
                <a:spcPts val="0"/>
              </a:spcAft>
              <a:buSzPts val="2400"/>
              <a:buChar char="◦"/>
            </a:pPr>
            <a:r>
              <a:rPr lang="en-US" sz="2400"/>
              <a:t> It in essence like all other units of measurement depends on what part of the world you are in. </a:t>
            </a:r>
            <a:endParaRPr sz="2400"/>
          </a:p>
          <a:p>
            <a:pPr indent="-182825" lvl="1" marL="383933" rtl="0" algn="l">
              <a:lnSpc>
                <a:spcPct val="90000"/>
              </a:lnSpc>
              <a:spcBef>
                <a:spcPts val="600"/>
              </a:spcBef>
              <a:spcAft>
                <a:spcPts val="0"/>
              </a:spcAft>
              <a:buSzPts val="2400"/>
              <a:buChar char="◦"/>
            </a:pPr>
            <a:r>
              <a:rPr lang="en-US" sz="2400"/>
              <a:t>For example the kilometer is widely used in Europe and Australia as a unit of distance and the mile is used in the USA. </a:t>
            </a:r>
            <a:endParaRPr sz="2400"/>
          </a:p>
          <a:p>
            <a:pPr indent="-182825" lvl="1" marL="383933" rtl="0" algn="l">
              <a:lnSpc>
                <a:spcPct val="90000"/>
              </a:lnSpc>
              <a:spcBef>
                <a:spcPts val="600"/>
              </a:spcBef>
              <a:spcAft>
                <a:spcPts val="0"/>
              </a:spcAft>
              <a:buSzPts val="2400"/>
              <a:buChar char="◦"/>
            </a:pPr>
            <a:r>
              <a:rPr lang="en-US" sz="2400"/>
              <a:t>So if you are reading an American textbook you are likely to find the curie used as the unit of radioactivity, if you are reading an Australian book it will most likely refer to becquerels and both units might be used if you are reading a European book. </a:t>
            </a:r>
            <a:endParaRPr sz="2400"/>
          </a:p>
          <a:p>
            <a:pPr indent="-182825" lvl="1" marL="383933" rtl="0" algn="l">
              <a:lnSpc>
                <a:spcPct val="90000"/>
              </a:lnSpc>
              <a:spcBef>
                <a:spcPts val="600"/>
              </a:spcBef>
              <a:spcAft>
                <a:spcPts val="0"/>
              </a:spcAft>
              <a:buSzPts val="2400"/>
              <a:buChar char="◦"/>
            </a:pPr>
            <a:r>
              <a:rPr lang="en-US" sz="2400"/>
              <a:t>You will therefore find it necessary to know and understand both units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18" name="Google Shape;218;p18"/>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19" name="Google Shape;219;p18"/>
          <p:cNvPicPr preferRelativeResize="0"/>
          <p:nvPr/>
        </p:nvPicPr>
        <p:blipFill rotWithShape="1">
          <a:blip r:embed="rId3">
            <a:alphaModFix/>
          </a:blip>
          <a:srcRect b="0" l="0" r="0" t="0"/>
          <a:stretch/>
        </p:blipFill>
        <p:spPr>
          <a:xfrm>
            <a:off x="765820" y="2132856"/>
            <a:ext cx="10191488" cy="22789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25" name="Google Shape;225;p19"/>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26" name="Google Shape;226;p19"/>
          <p:cNvPicPr preferRelativeResize="0"/>
          <p:nvPr/>
        </p:nvPicPr>
        <p:blipFill rotWithShape="1">
          <a:blip r:embed="rId3">
            <a:alphaModFix/>
          </a:blip>
          <a:srcRect b="0" l="0" r="0" t="0"/>
          <a:stretch/>
        </p:blipFill>
        <p:spPr>
          <a:xfrm>
            <a:off x="2133972" y="436107"/>
            <a:ext cx="7920880" cy="51360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12" name="Google Shape;112;p2"/>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152400" lvl="0" marL="91413" rtl="0" algn="l">
              <a:lnSpc>
                <a:spcPct val="90000"/>
              </a:lnSpc>
              <a:spcBef>
                <a:spcPts val="0"/>
              </a:spcBef>
              <a:spcAft>
                <a:spcPts val="0"/>
              </a:spcAft>
              <a:buSzPts val="2400"/>
              <a:buChar char=" "/>
            </a:pPr>
            <a:r>
              <a:rPr lang="en-US" sz="2400"/>
              <a:t>If N is the number of undecayed radioactive nuclei present at some instant, the rate of change of N with time is</a:t>
            </a:r>
            <a:endParaRPr sz="2400"/>
          </a:p>
        </p:txBody>
      </p:sp>
      <p:pic>
        <p:nvPicPr>
          <p:cNvPr id="113" name="Google Shape;113;p2"/>
          <p:cNvPicPr preferRelativeResize="0"/>
          <p:nvPr/>
        </p:nvPicPr>
        <p:blipFill rotWithShape="1">
          <a:blip r:embed="rId3">
            <a:alphaModFix/>
          </a:blip>
          <a:srcRect b="0" l="0" r="0" t="0"/>
          <a:stretch/>
        </p:blipFill>
        <p:spPr>
          <a:xfrm>
            <a:off x="1277476" y="3295420"/>
            <a:ext cx="9694815" cy="2573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32" name="Google Shape;232;p20"/>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33" name="Google Shape;233;p20"/>
          <p:cNvPicPr preferRelativeResize="0"/>
          <p:nvPr/>
        </p:nvPicPr>
        <p:blipFill rotWithShape="1">
          <a:blip r:embed="rId3">
            <a:alphaModFix/>
          </a:blip>
          <a:srcRect b="0" l="0" r="0" t="0"/>
          <a:stretch/>
        </p:blipFill>
        <p:spPr>
          <a:xfrm>
            <a:off x="1197868" y="1016891"/>
            <a:ext cx="9296389" cy="4320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pic>
        <p:nvPicPr>
          <p:cNvPr id="239" name="Google Shape;239;p21"/>
          <p:cNvPicPr preferRelativeResize="0"/>
          <p:nvPr>
            <p:ph idx="1" type="body"/>
          </p:nvPr>
        </p:nvPicPr>
        <p:blipFill rotWithShape="1">
          <a:blip r:embed="rId3">
            <a:alphaModFix/>
          </a:blip>
          <a:srcRect b="0" l="0" r="0" t="0"/>
          <a:stretch/>
        </p:blipFill>
        <p:spPr>
          <a:xfrm>
            <a:off x="1720417" y="764704"/>
            <a:ext cx="8808934" cy="1142637"/>
          </a:xfrm>
          <a:prstGeom prst="rect">
            <a:avLst/>
          </a:prstGeom>
          <a:noFill/>
          <a:ln>
            <a:noFill/>
          </a:ln>
        </p:spPr>
      </p:pic>
      <p:pic>
        <p:nvPicPr>
          <p:cNvPr id="240" name="Google Shape;240;p21"/>
          <p:cNvPicPr preferRelativeResize="0"/>
          <p:nvPr/>
        </p:nvPicPr>
        <p:blipFill rotWithShape="1">
          <a:blip r:embed="rId4">
            <a:alphaModFix/>
          </a:blip>
          <a:srcRect b="0" l="0" r="0" t="0"/>
          <a:stretch/>
        </p:blipFill>
        <p:spPr>
          <a:xfrm>
            <a:off x="1485900" y="2564904"/>
            <a:ext cx="9118238" cy="29322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46" name="Google Shape;246;p22"/>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47" name="Google Shape;247;p22"/>
          <p:cNvPicPr preferRelativeResize="0"/>
          <p:nvPr/>
        </p:nvPicPr>
        <p:blipFill rotWithShape="1">
          <a:blip r:embed="rId3">
            <a:alphaModFix/>
          </a:blip>
          <a:srcRect b="0" l="0" r="0" t="0"/>
          <a:stretch/>
        </p:blipFill>
        <p:spPr>
          <a:xfrm>
            <a:off x="909836" y="476672"/>
            <a:ext cx="9666439" cy="53099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53" name="Google Shape;253;p23"/>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54" name="Google Shape;254;p23"/>
          <p:cNvPicPr preferRelativeResize="0"/>
          <p:nvPr/>
        </p:nvPicPr>
        <p:blipFill rotWithShape="1">
          <a:blip r:embed="rId3">
            <a:alphaModFix/>
          </a:blip>
          <a:srcRect b="0" l="0" r="0" t="0"/>
          <a:stretch/>
        </p:blipFill>
        <p:spPr>
          <a:xfrm>
            <a:off x="668242" y="692696"/>
            <a:ext cx="10484533" cy="45471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60" name="Google Shape;260;p24"/>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61" name="Google Shape;261;p24"/>
          <p:cNvPicPr preferRelativeResize="0"/>
          <p:nvPr/>
        </p:nvPicPr>
        <p:blipFill rotWithShape="1">
          <a:blip r:embed="rId3">
            <a:alphaModFix/>
          </a:blip>
          <a:srcRect b="0" l="0" r="0" t="0"/>
          <a:stretch/>
        </p:blipFill>
        <p:spPr>
          <a:xfrm>
            <a:off x="698888" y="476672"/>
            <a:ext cx="10190238" cy="51865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67" name="Google Shape;267;p25"/>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268" name="Google Shape;268;p25"/>
          <p:cNvPicPr preferRelativeResize="0"/>
          <p:nvPr/>
        </p:nvPicPr>
        <p:blipFill rotWithShape="1">
          <a:blip r:embed="rId3">
            <a:alphaModFix/>
          </a:blip>
          <a:srcRect b="0" l="0" r="0" t="0"/>
          <a:stretch/>
        </p:blipFill>
        <p:spPr>
          <a:xfrm>
            <a:off x="2479674" y="504825"/>
            <a:ext cx="7229475" cy="584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274" name="Google Shape;274;p26"/>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19" name="Google Shape;119;p3"/>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120" name="Google Shape;120;p3"/>
          <p:cNvPicPr preferRelativeResize="0"/>
          <p:nvPr/>
        </p:nvPicPr>
        <p:blipFill rotWithShape="1">
          <a:blip r:embed="rId3">
            <a:alphaModFix/>
          </a:blip>
          <a:srcRect b="0" l="0" r="0" t="0"/>
          <a:stretch/>
        </p:blipFill>
        <p:spPr>
          <a:xfrm>
            <a:off x="1108089" y="1011982"/>
            <a:ext cx="10032845" cy="4289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26" name="Google Shape;126;p4"/>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127" name="Google Shape;127;p4"/>
          <p:cNvPicPr preferRelativeResize="0"/>
          <p:nvPr/>
        </p:nvPicPr>
        <p:blipFill rotWithShape="1">
          <a:blip r:embed="rId3">
            <a:alphaModFix/>
          </a:blip>
          <a:srcRect b="0" l="0" r="0" t="0"/>
          <a:stretch/>
        </p:blipFill>
        <p:spPr>
          <a:xfrm>
            <a:off x="3113087" y="766762"/>
            <a:ext cx="5962650" cy="532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33" name="Google Shape;133;p5"/>
          <p:cNvSpPr txBox="1"/>
          <p:nvPr>
            <p:ph idx="1" type="body"/>
          </p:nvPr>
        </p:nvSpPr>
        <p:spPr>
          <a:xfrm>
            <a:off x="693812" y="1845734"/>
            <a:ext cx="7272808" cy="4023360"/>
          </a:xfrm>
          <a:prstGeom prst="rect">
            <a:avLst/>
          </a:prstGeom>
          <a:noFill/>
          <a:ln>
            <a:noFill/>
          </a:ln>
        </p:spPr>
        <p:txBody>
          <a:bodyPr anchorCtr="0" anchor="t" bIns="45700" lIns="0" spcFirstLastPara="1" rIns="0" wrap="square" tIns="45700">
            <a:noAutofit/>
          </a:bodyPr>
          <a:lstStyle/>
          <a:p>
            <a:pPr indent="-182825" lvl="1" marL="383933" rtl="0" algn="l">
              <a:lnSpc>
                <a:spcPct val="90000"/>
              </a:lnSpc>
              <a:spcBef>
                <a:spcPts val="0"/>
              </a:spcBef>
              <a:spcAft>
                <a:spcPts val="0"/>
              </a:spcAft>
              <a:buSzPts val="2400"/>
              <a:buChar char="◦"/>
            </a:pPr>
            <a:r>
              <a:rPr lang="en-US" sz="2400"/>
              <a:t>The Law tells us that the number of radioactive nuclei will decrease with time in an exponential fashion with the rate of decrease being controlled by the Decay Constant. </a:t>
            </a:r>
            <a:endParaRPr sz="2400"/>
          </a:p>
          <a:p>
            <a:pPr indent="-182825" lvl="1" marL="383933" rtl="0" algn="l">
              <a:lnSpc>
                <a:spcPct val="90000"/>
              </a:lnSpc>
              <a:spcBef>
                <a:spcPts val="600"/>
              </a:spcBef>
              <a:spcAft>
                <a:spcPts val="0"/>
              </a:spcAft>
              <a:buSzPts val="2400"/>
              <a:buChar char="◦"/>
            </a:pPr>
            <a:r>
              <a:rPr lang="en-US" sz="2400"/>
              <a:t>The Law is shown in graphical form in the figure below:</a:t>
            </a:r>
            <a:endParaRPr sz="2400"/>
          </a:p>
          <a:p>
            <a:pPr indent="-182825" lvl="1" marL="383933" rtl="0" algn="l">
              <a:lnSpc>
                <a:spcPct val="90000"/>
              </a:lnSpc>
              <a:spcBef>
                <a:spcPts val="600"/>
              </a:spcBef>
              <a:spcAft>
                <a:spcPts val="0"/>
              </a:spcAft>
              <a:buSzPts val="2400"/>
              <a:buChar char="◦"/>
            </a:pPr>
            <a:r>
              <a:rPr lang="en-US" sz="2400"/>
              <a:t>The graph plots the number of radioactive nuclei at any time, Nt , against time, t. </a:t>
            </a:r>
            <a:endParaRPr sz="2400"/>
          </a:p>
          <a:p>
            <a:pPr indent="-182825" lvl="1" marL="383933" rtl="0" algn="l">
              <a:lnSpc>
                <a:spcPct val="90000"/>
              </a:lnSpc>
              <a:spcBef>
                <a:spcPts val="600"/>
              </a:spcBef>
              <a:spcAft>
                <a:spcPts val="0"/>
              </a:spcAft>
              <a:buSzPts val="2400"/>
              <a:buChar char="◦"/>
            </a:pPr>
            <a:r>
              <a:rPr lang="en-US" sz="2400"/>
              <a:t>We can see that the number of radioactive nuclei decreases from N0 that is the number at t = 0 in a rapid fashion initially and then more slowly in the classic exponential manner</a:t>
            </a:r>
            <a:endParaRPr sz="2400"/>
          </a:p>
        </p:txBody>
      </p:sp>
      <p:pic>
        <p:nvPicPr>
          <p:cNvPr id="134" name="Google Shape;134;p5"/>
          <p:cNvPicPr preferRelativeResize="0"/>
          <p:nvPr/>
        </p:nvPicPr>
        <p:blipFill rotWithShape="1">
          <a:blip r:embed="rId3">
            <a:alphaModFix/>
          </a:blip>
          <a:srcRect b="0" l="0" r="0" t="0"/>
          <a:stretch/>
        </p:blipFill>
        <p:spPr>
          <a:xfrm>
            <a:off x="8254652" y="2429716"/>
            <a:ext cx="3240360" cy="2780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40" name="Google Shape;140;p6"/>
          <p:cNvSpPr txBox="1"/>
          <p:nvPr>
            <p:ph idx="1" type="body"/>
          </p:nvPr>
        </p:nvSpPr>
        <p:spPr>
          <a:xfrm>
            <a:off x="621804" y="1845734"/>
            <a:ext cx="7560840" cy="4023360"/>
          </a:xfrm>
          <a:prstGeom prst="rect">
            <a:avLst/>
          </a:prstGeom>
          <a:noFill/>
          <a:ln>
            <a:noFill/>
          </a:ln>
        </p:spPr>
        <p:txBody>
          <a:bodyPr anchorCtr="0" anchor="t" bIns="45700" lIns="0" spcFirstLastPara="1" rIns="0" wrap="square" tIns="45700">
            <a:noAutofit/>
          </a:bodyPr>
          <a:lstStyle/>
          <a:p>
            <a:pPr indent="-182825" lvl="1" marL="383933" rtl="0" algn="l">
              <a:lnSpc>
                <a:spcPct val="90000"/>
              </a:lnSpc>
              <a:spcBef>
                <a:spcPts val="0"/>
              </a:spcBef>
              <a:spcAft>
                <a:spcPts val="0"/>
              </a:spcAft>
              <a:buSzPts val="2200"/>
              <a:buChar char="◦"/>
            </a:pPr>
            <a:r>
              <a:rPr lang="en-US" sz="2200"/>
              <a:t>The influence of the Decay Constant can be seen in the following figure:</a:t>
            </a:r>
            <a:endParaRPr sz="2200"/>
          </a:p>
          <a:p>
            <a:pPr indent="-182825" lvl="1" marL="383933" rtl="0" algn="l">
              <a:lnSpc>
                <a:spcPct val="90000"/>
              </a:lnSpc>
              <a:spcBef>
                <a:spcPts val="600"/>
              </a:spcBef>
              <a:spcAft>
                <a:spcPts val="0"/>
              </a:spcAft>
              <a:buSzPts val="2200"/>
              <a:buChar char="◦"/>
            </a:pPr>
            <a:r>
              <a:rPr lang="en-US" sz="2200"/>
              <a:t>All three curves here are exponential in nature, only the Decay Constant is different. </a:t>
            </a:r>
            <a:endParaRPr sz="2200"/>
          </a:p>
          <a:p>
            <a:pPr indent="-182825" lvl="1" marL="383933" rtl="0" algn="l">
              <a:lnSpc>
                <a:spcPct val="90000"/>
              </a:lnSpc>
              <a:spcBef>
                <a:spcPts val="600"/>
              </a:spcBef>
              <a:spcAft>
                <a:spcPts val="0"/>
              </a:spcAft>
              <a:buSzPts val="2200"/>
              <a:buChar char="◦"/>
            </a:pPr>
            <a:r>
              <a:rPr lang="en-US" sz="2200"/>
              <a:t>Notice that when the Decay Constant has a low value the curve decreases relatively slowly and when the Decay Constant is large the curve decreases very quickly. </a:t>
            </a:r>
            <a:endParaRPr sz="2200"/>
          </a:p>
          <a:p>
            <a:pPr indent="-182825" lvl="1" marL="383933" rtl="0" algn="l">
              <a:lnSpc>
                <a:spcPct val="90000"/>
              </a:lnSpc>
              <a:spcBef>
                <a:spcPts val="600"/>
              </a:spcBef>
              <a:spcAft>
                <a:spcPts val="0"/>
              </a:spcAft>
              <a:buSzPts val="2200"/>
              <a:buChar char="◦"/>
            </a:pPr>
            <a:r>
              <a:rPr lang="en-US" sz="2200"/>
              <a:t>The Decay Constant is characteristic of individual radionuclides. </a:t>
            </a:r>
            <a:endParaRPr sz="2200"/>
          </a:p>
          <a:p>
            <a:pPr indent="-182825" lvl="1" marL="383933" rtl="0" algn="l">
              <a:lnSpc>
                <a:spcPct val="90000"/>
              </a:lnSpc>
              <a:spcBef>
                <a:spcPts val="600"/>
              </a:spcBef>
              <a:spcAft>
                <a:spcPts val="0"/>
              </a:spcAft>
              <a:buSzPts val="2200"/>
              <a:buChar char="◦"/>
            </a:pPr>
            <a:r>
              <a:rPr lang="en-US" sz="2200"/>
              <a:t>Some like uranium-238 have a small value and the material therefore decays quite slowly over a long period of time. </a:t>
            </a:r>
            <a:endParaRPr sz="2200"/>
          </a:p>
          <a:p>
            <a:pPr indent="-182825" lvl="1" marL="383933" rtl="0" algn="l">
              <a:lnSpc>
                <a:spcPct val="90000"/>
              </a:lnSpc>
              <a:spcBef>
                <a:spcPts val="600"/>
              </a:spcBef>
              <a:spcAft>
                <a:spcPts val="0"/>
              </a:spcAft>
              <a:buSzPts val="2200"/>
              <a:buChar char="◦"/>
            </a:pPr>
            <a:r>
              <a:rPr lang="en-US" sz="2200"/>
              <a:t>Other nuclei such as technetium-99m have a relatively large Decay Constant and they decay far more quickly</a:t>
            </a:r>
            <a:endParaRPr sz="2200"/>
          </a:p>
        </p:txBody>
      </p:sp>
      <p:pic>
        <p:nvPicPr>
          <p:cNvPr id="141" name="Google Shape;141;p6"/>
          <p:cNvPicPr preferRelativeResize="0"/>
          <p:nvPr/>
        </p:nvPicPr>
        <p:blipFill rotWithShape="1">
          <a:blip r:embed="rId3">
            <a:alphaModFix/>
          </a:blip>
          <a:srcRect b="0" l="0" r="0" t="0"/>
          <a:stretch/>
        </p:blipFill>
        <p:spPr>
          <a:xfrm>
            <a:off x="7966620" y="1879365"/>
            <a:ext cx="3838575" cy="309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99"/>
              <a:buFont typeface="Calibri"/>
              <a:buNone/>
            </a:pPr>
            <a:r>
              <a:t/>
            </a:r>
            <a:endParaRPr/>
          </a:p>
        </p:txBody>
      </p:sp>
      <p:sp>
        <p:nvSpPr>
          <p:cNvPr id="147" name="Google Shape;147;p7"/>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p>
            <a:pPr indent="0" lvl="0" marL="91413" rtl="0" algn="l">
              <a:lnSpc>
                <a:spcPct val="90000"/>
              </a:lnSpc>
              <a:spcBef>
                <a:spcPts val="0"/>
              </a:spcBef>
              <a:spcAft>
                <a:spcPts val="0"/>
              </a:spcAft>
              <a:buSzPts val="1999"/>
              <a:buNone/>
            </a:pPr>
            <a:r>
              <a:t/>
            </a:r>
            <a:endParaRPr/>
          </a:p>
        </p:txBody>
      </p:sp>
      <p:pic>
        <p:nvPicPr>
          <p:cNvPr id="148" name="Google Shape;148;p7"/>
          <p:cNvPicPr preferRelativeResize="0"/>
          <p:nvPr/>
        </p:nvPicPr>
        <p:blipFill rotWithShape="1">
          <a:blip r:embed="rId3">
            <a:alphaModFix/>
          </a:blip>
          <a:srcRect b="0" l="0" r="0" t="0"/>
          <a:stretch/>
        </p:blipFill>
        <p:spPr>
          <a:xfrm>
            <a:off x="2261559" y="286604"/>
            <a:ext cx="7190416" cy="58951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Half-Life</a:t>
            </a:r>
            <a:endParaRPr/>
          </a:p>
        </p:txBody>
      </p:sp>
      <p:sp>
        <p:nvSpPr>
          <p:cNvPr id="154" name="Google Shape;154;p8"/>
          <p:cNvSpPr txBox="1"/>
          <p:nvPr>
            <p:ph idx="1" type="body"/>
          </p:nvPr>
        </p:nvSpPr>
        <p:spPr>
          <a:xfrm>
            <a:off x="1096995" y="1845734"/>
            <a:ext cx="9461914" cy="4023360"/>
          </a:xfrm>
          <a:prstGeom prst="rect">
            <a:avLst/>
          </a:prstGeom>
          <a:noFill/>
          <a:ln>
            <a:noFill/>
          </a:ln>
        </p:spPr>
        <p:txBody>
          <a:bodyPr anchorCtr="0" anchor="t" bIns="45700" lIns="0" spcFirstLastPara="1" rIns="0" wrap="square" tIns="45700">
            <a:normAutofit/>
          </a:bodyPr>
          <a:lstStyle/>
          <a:p>
            <a:pPr indent="-182825" lvl="1" marL="383933" rtl="0" algn="l">
              <a:lnSpc>
                <a:spcPct val="90000"/>
              </a:lnSpc>
              <a:spcBef>
                <a:spcPts val="0"/>
              </a:spcBef>
              <a:spcAft>
                <a:spcPts val="0"/>
              </a:spcAft>
              <a:buSzPts val="2400"/>
              <a:buChar char="◦"/>
            </a:pPr>
            <a:r>
              <a:rPr lang="en-US" sz="2400"/>
              <a:t>Most of us have not been taught to think instinctively in terms of logarithmic or exponential terms even though many natural phenomena display exponential behaviours. </a:t>
            </a:r>
            <a:endParaRPr sz="2400"/>
          </a:p>
          <a:p>
            <a:pPr indent="-182825" lvl="1" marL="383933" rtl="0" algn="l">
              <a:lnSpc>
                <a:spcPct val="90000"/>
              </a:lnSpc>
              <a:spcBef>
                <a:spcPts val="600"/>
              </a:spcBef>
              <a:spcAft>
                <a:spcPts val="0"/>
              </a:spcAft>
              <a:buSzPts val="2400"/>
              <a:buChar char="◦"/>
            </a:pPr>
            <a:r>
              <a:rPr lang="en-US" sz="2400"/>
              <a:t>Most of the forms of thinking which we have been taught in school are based on linear changes and as a result it is rather difficult for us to grasp the Radioactive Decay Law intuitively. </a:t>
            </a:r>
            <a:endParaRPr sz="2400"/>
          </a:p>
          <a:p>
            <a:pPr indent="-182825" lvl="1" marL="383933" rtl="0" algn="l">
              <a:lnSpc>
                <a:spcPct val="90000"/>
              </a:lnSpc>
              <a:spcBef>
                <a:spcPts val="600"/>
              </a:spcBef>
              <a:spcAft>
                <a:spcPts val="0"/>
              </a:spcAft>
              <a:buSzPts val="2400"/>
              <a:buChar char="◦"/>
            </a:pPr>
            <a:r>
              <a:rPr lang="en-US" sz="2400"/>
              <a:t>For this reason an indicator is usually derived from the law which helps us think more clearly about what is going on.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Calibri"/>
              <a:buNone/>
            </a:pPr>
            <a:r>
              <a:rPr lang="en-US"/>
              <a:t>Half-Life</a:t>
            </a:r>
            <a:endParaRPr/>
          </a:p>
        </p:txBody>
      </p:sp>
      <p:sp>
        <p:nvSpPr>
          <p:cNvPr id="160" name="Google Shape;160;p9"/>
          <p:cNvSpPr txBox="1"/>
          <p:nvPr>
            <p:ph idx="1" type="body"/>
          </p:nvPr>
        </p:nvSpPr>
        <p:spPr>
          <a:xfrm>
            <a:off x="1096994" y="1845734"/>
            <a:ext cx="6221553" cy="4023360"/>
          </a:xfrm>
          <a:prstGeom prst="rect">
            <a:avLst/>
          </a:prstGeom>
          <a:noFill/>
          <a:ln>
            <a:noFill/>
          </a:ln>
        </p:spPr>
        <p:txBody>
          <a:bodyPr anchorCtr="0" anchor="t" bIns="45700" lIns="0" spcFirstLastPara="1" rIns="0" wrap="square" tIns="45700">
            <a:normAutofit/>
          </a:bodyPr>
          <a:lstStyle/>
          <a:p>
            <a:pPr indent="-152400" lvl="0" marL="91413" rtl="0" algn="l">
              <a:lnSpc>
                <a:spcPct val="90000"/>
              </a:lnSpc>
              <a:spcBef>
                <a:spcPts val="0"/>
              </a:spcBef>
              <a:spcAft>
                <a:spcPts val="0"/>
              </a:spcAft>
              <a:buSzPts val="2400"/>
              <a:buChar char=" "/>
            </a:pPr>
            <a:r>
              <a:rPr lang="en-US" sz="2400"/>
              <a:t>This indicator is called the Half Life and it expresses the length of time it takes for the radioactivity of a radioisotope to decrease by a factor of two. </a:t>
            </a:r>
            <a:endParaRPr sz="2400"/>
          </a:p>
          <a:p>
            <a:pPr indent="-152400" lvl="0" marL="91413" rtl="0" algn="l">
              <a:lnSpc>
                <a:spcPct val="90000"/>
              </a:lnSpc>
              <a:spcBef>
                <a:spcPts val="1400"/>
              </a:spcBef>
              <a:spcAft>
                <a:spcPts val="0"/>
              </a:spcAft>
              <a:buSzPts val="2400"/>
              <a:buChar char=" "/>
            </a:pPr>
            <a:r>
              <a:rPr lang="en-US" sz="2400"/>
              <a:t>From a graphical point of view we can say that when:</a:t>
            </a:r>
            <a:endParaRPr sz="2400"/>
          </a:p>
        </p:txBody>
      </p:sp>
      <p:pic>
        <p:nvPicPr>
          <p:cNvPr id="161" name="Google Shape;161;p9"/>
          <p:cNvPicPr preferRelativeResize="0"/>
          <p:nvPr/>
        </p:nvPicPr>
        <p:blipFill rotWithShape="1">
          <a:blip r:embed="rId3">
            <a:alphaModFix/>
          </a:blip>
          <a:srcRect b="0" l="0" r="0" t="0"/>
          <a:stretch/>
        </p:blipFill>
        <p:spPr>
          <a:xfrm>
            <a:off x="1629916" y="4365104"/>
            <a:ext cx="4428134" cy="1230742"/>
          </a:xfrm>
          <a:prstGeom prst="rect">
            <a:avLst/>
          </a:prstGeom>
          <a:noFill/>
          <a:ln>
            <a:noFill/>
          </a:ln>
        </p:spPr>
      </p:pic>
      <p:pic>
        <p:nvPicPr>
          <p:cNvPr id="162" name="Google Shape;162;p9"/>
          <p:cNvPicPr preferRelativeResize="0"/>
          <p:nvPr/>
        </p:nvPicPr>
        <p:blipFill rotWithShape="1">
          <a:blip r:embed="rId4">
            <a:alphaModFix/>
          </a:blip>
          <a:srcRect b="0" l="0" r="0" t="0"/>
          <a:stretch/>
        </p:blipFill>
        <p:spPr>
          <a:xfrm>
            <a:off x="7606580" y="3044619"/>
            <a:ext cx="3009900" cy="27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2021-01-03T21:40:38Z</dcterms:created>
  <dc:creator>Samsung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