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504" r:id="rId3"/>
    <p:sldId id="505" r:id="rId4"/>
    <p:sldId id="506" r:id="rId5"/>
    <p:sldId id="507" r:id="rId6"/>
    <p:sldId id="508" r:id="rId7"/>
    <p:sldId id="509" r:id="rId8"/>
    <p:sldId id="510" r:id="rId9"/>
    <p:sldId id="511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4" r:id="rId2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3" d="100"/>
          <a:sy n="73" d="100"/>
        </p:scale>
        <p:origin x="618" y="7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305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CF3DC6-2E6B-46D2-88B7-5E4FA9F2456C}" type="datetime1">
              <a:rPr lang="tr-TR" smtClean="0"/>
              <a:t>12.09.2022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C862C37A-C02D-4B55-998D-02E3C9E4AAAD}" type="datetime1">
              <a:rPr lang="tr-TR" noProof="0" smtClean="0"/>
              <a:t>12.09.2022</a:t>
            </a:fld>
            <a:endParaRPr lang="tr-TR" noProof="0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tr-TR" smtClean="0"/>
              <a:pPr rtl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28565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1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0BAF8E-2B23-4ED1-AE30-CF32834E9141}" type="datetime1">
              <a:rPr lang="tr-TR" noProof="0" smtClean="0"/>
              <a:t>12.09.2022</a:t>
            </a:fld>
            <a:endParaRPr lang="tr-T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 smtClean="0"/>
              <a:t>Alt bilgi ekleme</a:t>
            </a:r>
            <a:endParaRPr lang="tr-T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tr-TR" noProof="0" smtClean="0"/>
              <a:pPr/>
              <a:t>‹#›</a:t>
            </a:fld>
            <a:endParaRPr lang="tr-TR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3109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0BAF8E-2B23-4ED1-AE30-CF32834E9141}" type="datetime1">
              <a:rPr lang="tr-TR" noProof="0" smtClean="0"/>
              <a:t>12.09.2022</a:t>
            </a:fld>
            <a:endParaRPr lang="tr-T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 smtClean="0"/>
              <a:t>Alt bilgi ekleme</a:t>
            </a:r>
            <a:endParaRPr lang="tr-T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83052316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2302"/>
            <a:ext cx="262821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2302"/>
            <a:ext cx="7732286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0BAF8E-2B23-4ED1-AE30-CF32834E9141}" type="datetime1">
              <a:rPr lang="tr-TR" noProof="0" smtClean="0"/>
              <a:t>12.09.2022</a:t>
            </a:fld>
            <a:endParaRPr lang="tr-T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 smtClean="0"/>
              <a:t>Alt bilgi ekleme</a:t>
            </a:r>
            <a:endParaRPr lang="tr-T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4247958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0BAF8E-2B23-4ED1-AE30-CF32834E9141}" type="datetime1">
              <a:rPr lang="tr-TR" noProof="0" smtClean="0"/>
              <a:t>12.09.2022</a:t>
            </a:fld>
            <a:endParaRPr lang="tr-T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 smtClean="0"/>
              <a:t>Alt bilgi ekleme</a:t>
            </a:r>
            <a:endParaRPr lang="tr-T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47917294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0BAF8E-2B23-4ED1-AE30-CF32834E9141}" type="datetime1">
              <a:rPr lang="tr-TR" noProof="0" smtClean="0"/>
              <a:t>12.09.2022</a:t>
            </a:fld>
            <a:endParaRPr lang="tr-T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 smtClean="0"/>
              <a:t>Alt bilgi ekleme</a:t>
            </a:r>
            <a:endParaRPr lang="tr-T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tr-TR" noProof="0" smtClean="0"/>
              <a:pPr/>
              <a:t>‹#›</a:t>
            </a:fld>
            <a:endParaRPr lang="tr-TR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37371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2" y="1845734"/>
            <a:ext cx="4936474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0BAF8E-2B23-4ED1-AE30-CF32834E9141}" type="datetime1">
              <a:rPr lang="tr-TR" noProof="0" smtClean="0"/>
              <a:t>12.09.2022</a:t>
            </a:fld>
            <a:endParaRPr lang="tr-T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 smtClean="0"/>
              <a:t>Alt bilgi ekleme</a:t>
            </a:r>
            <a:endParaRPr lang="tr-T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94824206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0BAF8E-2B23-4ED1-AE30-CF32834E9141}" type="datetime1">
              <a:rPr lang="tr-TR" noProof="0" smtClean="0"/>
              <a:t>12.09.2022</a:t>
            </a:fld>
            <a:endParaRPr lang="tr-TR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 smtClean="0"/>
              <a:t>Alt bilgi ekleme</a:t>
            </a:r>
            <a:endParaRPr lang="tr-T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99119947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0BAF8E-2B23-4ED1-AE30-CF32834E9141}" type="datetime1">
              <a:rPr lang="tr-TR" noProof="0" smtClean="0"/>
              <a:t>12.09.2022</a:t>
            </a:fld>
            <a:endParaRPr lang="tr-T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 smtClean="0"/>
              <a:t>Alt bilgi ekleme</a:t>
            </a:r>
            <a:endParaRPr lang="tr-T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428841914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0BAF8E-2B23-4ED1-AE30-CF32834E9141}" type="datetime1">
              <a:rPr lang="tr-TR" noProof="0" smtClean="0"/>
              <a:t>12.09.2022</a:t>
            </a:fld>
            <a:endParaRPr lang="tr-TR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tr-TR" noProof="0" smtClean="0"/>
              <a:t>Alt bilgi ekleme</a:t>
            </a:r>
            <a:endParaRPr lang="tr-T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43333920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BF0BAF8E-2B23-4ED1-AE30-CF32834E9141}" type="datetime1">
              <a:rPr lang="tr-TR" noProof="0" smtClean="0"/>
              <a:t>12.09.2022</a:t>
            </a:fld>
            <a:endParaRPr lang="tr-T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tr-TR" noProof="0" smtClean="0"/>
              <a:t>Alt bilgi ekleme</a:t>
            </a:r>
            <a:endParaRPr lang="tr-T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3089212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5" y="5074920"/>
            <a:ext cx="10111011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4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0BAF8E-2B23-4ED1-AE30-CF32834E9141}" type="datetime1">
              <a:rPr lang="tr-TR" noProof="0" smtClean="0"/>
              <a:t>12.09.2022</a:t>
            </a:fld>
            <a:endParaRPr lang="tr-T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 smtClean="0"/>
              <a:t>Alt bilgi ekleme</a:t>
            </a:r>
            <a:endParaRPr lang="tr-T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55825291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1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BF0BAF8E-2B23-4ED1-AE30-CF32834E9141}" type="datetime1">
              <a:rPr lang="tr-TR" noProof="0" smtClean="0"/>
              <a:t>12.09.2022</a:t>
            </a:fld>
            <a:endParaRPr lang="tr-T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tr-TR" noProof="0" smtClean="0"/>
              <a:t>Alt bilgi ekleme</a:t>
            </a:r>
            <a:endParaRPr lang="tr-T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7DC1BBB0-96F0-4077-A278-0F3FB5C104D3}" type="slidenum">
              <a:rPr lang="tr-TR" noProof="0" smtClean="0"/>
              <a:pPr/>
              <a:t>‹#›</a:t>
            </a:fld>
            <a:endParaRPr lang="tr-TR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04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tr-TR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Radiation Physics</a:t>
            </a:r>
            <a:endParaRPr lang="tr-TR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http://upload.wikimedia.org/wikipedia/commons/thumb/3/35/Logo_iso_radiation.svg/716px-Logo_iso_radiat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220" y="421151"/>
            <a:ext cx="2880320" cy="23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1096994" y="1484784"/>
                <a:ext cx="10055781" cy="4384310"/>
              </a:xfrm>
            </p:spPr>
            <p:txBody>
              <a:bodyPr>
                <a:normAutofit fontScale="85000" lnSpcReduction="20000"/>
              </a:bodyPr>
              <a:lstStyle/>
              <a:p>
                <a:pPr lvl="1"/>
                <a:r>
                  <a:rPr lang="en-GB" sz="2400" dirty="0" smtClean="0"/>
                  <a:t>The above equation expresses the total radiation energy transferred to the volume of interest. </a:t>
                </a:r>
                <a:endParaRPr lang="tr-TR" sz="2400" dirty="0" smtClean="0"/>
              </a:p>
              <a:p>
                <a:pPr lvl="1"/>
                <a:r>
                  <a:rPr lang="en-GB" sz="2400" dirty="0" smtClean="0"/>
                  <a:t>A </a:t>
                </a:r>
                <a:r>
                  <a:rPr lang="en-GB" sz="2400" dirty="0"/>
                  <a:t>measure of the radiation energy imparted per unit mass of this energy is defined as the absorbed dose.</a:t>
                </a:r>
                <a:endParaRPr lang="tr-TR" sz="2400" dirty="0"/>
              </a:p>
              <a:p>
                <a:r>
                  <a:rPr lang="en-GB" sz="2400" dirty="0"/>
                  <a:t> </a:t>
                </a:r>
                <a:endParaRPr lang="tr-T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>
                                  <a:latin typeface="Cambria Math" panose="02040503050406030204" pitchFamily="18" charset="0"/>
                                </a:rPr>
                                <m:t>Ɛ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</m:sub>
                          </m:sSub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tr-TR" sz="2400" dirty="0" smtClean="0"/>
              </a:p>
              <a:p>
                <a:pPr marL="0" indent="0">
                  <a:buNone/>
                </a:pPr>
                <a:r>
                  <a:rPr lang="en-GB" sz="2400" dirty="0" smtClean="0"/>
                  <a:t>The </a:t>
                </a:r>
                <a:r>
                  <a:rPr lang="en-GB" sz="2400" dirty="0"/>
                  <a:t>expressions in this equation are as follows.</a:t>
                </a:r>
                <a:endParaRPr lang="tr-TR" sz="2400" dirty="0"/>
              </a:p>
              <a:p>
                <a:r>
                  <a:rPr lang="en-GB" sz="2400" dirty="0"/>
                  <a:t>D: Absorbed Dose</a:t>
                </a:r>
                <a:endParaRPr lang="tr-TR" sz="2400" dirty="0"/>
              </a:p>
              <a:p>
                <a:r>
                  <a:rPr lang="en-GB" sz="2400" dirty="0" err="1"/>
                  <a:t>Ɛ</a:t>
                </a:r>
                <a:r>
                  <a:rPr lang="en-GB" sz="2400" baseline="-25000" dirty="0" err="1"/>
                  <a:t>tr</a:t>
                </a:r>
                <a:r>
                  <a:rPr lang="en-GB" sz="2400" baseline="-25000" dirty="0"/>
                  <a:t> :</a:t>
                </a:r>
                <a:r>
                  <a:rPr lang="en-GB" sz="2400" dirty="0"/>
                  <a:t> The average energy imparted to the volume of interest</a:t>
                </a:r>
                <a:endParaRPr lang="tr-TR" sz="2400" dirty="0"/>
              </a:p>
              <a:p>
                <a:r>
                  <a:rPr lang="en-GB" sz="2400" dirty="0"/>
                  <a:t>m: mass of the volume of interest</a:t>
                </a:r>
                <a:endParaRPr lang="tr-TR" sz="2400" dirty="0"/>
              </a:p>
              <a:p>
                <a:r>
                  <a:rPr lang="en-GB" sz="2400" dirty="0"/>
                  <a:t> </a:t>
                </a:r>
                <a:r>
                  <a:rPr lang="en-GB" sz="2400" dirty="0" smtClean="0"/>
                  <a:t>Absorbed </a:t>
                </a:r>
                <a:r>
                  <a:rPr lang="en-GB" sz="2400" dirty="0"/>
                  <a:t>dose is a non-stochastic quantity. hence this concept can be used for both direct and indirect ionizing radiation.  </a:t>
                </a:r>
                <a:endParaRPr lang="tr-TR" sz="2400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94" y="1484784"/>
                <a:ext cx="10055781" cy="4384310"/>
              </a:xfrm>
              <a:blipFill>
                <a:blip r:embed="rId2"/>
                <a:stretch>
                  <a:fillRect l="-1576" t="-2782" r="-60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894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sz="2500" dirty="0"/>
              <a:t>There are 2 units of absorbed dose. </a:t>
            </a:r>
            <a:endParaRPr lang="tr-TR" sz="2500" dirty="0" smtClean="0"/>
          </a:p>
          <a:p>
            <a:pPr lvl="1"/>
            <a:r>
              <a:rPr lang="en-GB" sz="2500" dirty="0" smtClean="0"/>
              <a:t>One </a:t>
            </a:r>
            <a:r>
              <a:rPr lang="en-GB" sz="2500" dirty="0"/>
              <a:t>of them is the special unit rad. Rad was originally expressed as 100 erg/g. </a:t>
            </a:r>
            <a:endParaRPr lang="tr-TR" sz="2500" dirty="0" smtClean="0"/>
          </a:p>
          <a:p>
            <a:pPr lvl="1"/>
            <a:r>
              <a:rPr lang="en-GB" sz="2500" dirty="0" smtClean="0"/>
              <a:t>later </a:t>
            </a:r>
            <a:r>
              <a:rPr lang="en-GB" sz="2500" dirty="0"/>
              <a:t>it was used in the SI unit system. In the SI system, 1 rad is defined as 10-2 joule/kg. </a:t>
            </a:r>
            <a:endParaRPr lang="tr-TR" sz="2500" dirty="0" smtClean="0"/>
          </a:p>
          <a:p>
            <a:pPr lvl="1"/>
            <a:r>
              <a:rPr lang="en-GB" sz="2500" dirty="0" smtClean="0"/>
              <a:t>As </a:t>
            </a:r>
            <a:r>
              <a:rPr lang="en-GB" sz="2500" dirty="0"/>
              <a:t>the international use of the SI unit system became widespread, a new unit was needed for the absorbed dose. </a:t>
            </a:r>
            <a:endParaRPr lang="tr-TR" sz="2500" dirty="0"/>
          </a:p>
        </p:txBody>
      </p:sp>
    </p:spTree>
    <p:extLst>
      <p:ext uri="{BB962C8B-B14F-4D97-AF65-F5344CB8AC3E}">
        <p14:creationId xmlns:p14="http://schemas.microsoft.com/office/powerpoint/2010/main" val="4112466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sz="2300" dirty="0"/>
              <a:t>At the General Conference on Weights and Measures, it was agreed to use the </a:t>
            </a:r>
            <a:r>
              <a:rPr lang="en-GB" sz="2300" dirty="0" err="1"/>
              <a:t>Gray</a:t>
            </a:r>
            <a:r>
              <a:rPr lang="en-GB" sz="2300" dirty="0"/>
              <a:t> unit for the unit of absorbed dose. </a:t>
            </a:r>
            <a:endParaRPr lang="tr-TR" sz="2300" dirty="0" smtClean="0"/>
          </a:p>
          <a:p>
            <a:pPr lvl="1"/>
            <a:r>
              <a:rPr lang="en-GB" sz="2300" dirty="0" smtClean="0"/>
              <a:t>While </a:t>
            </a:r>
            <a:r>
              <a:rPr lang="en-GB" sz="2300" dirty="0"/>
              <a:t>the special unit rad continues to be used in some countries today, its use has been completely abolished in some countries. </a:t>
            </a:r>
            <a:endParaRPr lang="tr-TR" sz="2300" dirty="0" smtClean="0"/>
          </a:p>
          <a:p>
            <a:pPr lvl="1"/>
            <a:r>
              <a:rPr lang="en-GB" sz="2300" dirty="0" smtClean="0"/>
              <a:t>The </a:t>
            </a:r>
            <a:r>
              <a:rPr lang="en-GB" sz="2300" dirty="0"/>
              <a:t>conversions of absorbed dose units to each other are as </a:t>
            </a:r>
            <a:r>
              <a:rPr lang="en-GB" sz="2300" dirty="0" smtClean="0"/>
              <a:t>follows.</a:t>
            </a:r>
            <a:endParaRPr lang="tr-TR" sz="2300" dirty="0"/>
          </a:p>
          <a:p>
            <a:pPr lvl="1"/>
            <a:r>
              <a:rPr lang="en-GB" sz="2500" dirty="0" smtClean="0"/>
              <a:t>1 </a:t>
            </a:r>
            <a:r>
              <a:rPr lang="en-GB" sz="2500" dirty="0"/>
              <a:t>rad=100 </a:t>
            </a:r>
            <a:r>
              <a:rPr lang="en-GB" sz="2500" dirty="0" smtClean="0"/>
              <a:t>erg/g</a:t>
            </a:r>
            <a:endParaRPr lang="tr-TR" sz="2500" dirty="0" smtClean="0"/>
          </a:p>
          <a:p>
            <a:pPr lvl="1"/>
            <a:r>
              <a:rPr lang="en-GB" sz="2500" dirty="0" smtClean="0"/>
              <a:t>1 </a:t>
            </a:r>
            <a:r>
              <a:rPr lang="en-GB" sz="2500" dirty="0"/>
              <a:t>rad =10</a:t>
            </a:r>
            <a:r>
              <a:rPr lang="en-GB" sz="2500" baseline="30000" dirty="0"/>
              <a:t>-2</a:t>
            </a:r>
            <a:r>
              <a:rPr lang="en-GB" sz="2500" dirty="0"/>
              <a:t> </a:t>
            </a:r>
            <a:r>
              <a:rPr lang="en-GB" sz="2500" dirty="0" smtClean="0"/>
              <a:t>j/kg</a:t>
            </a:r>
            <a:endParaRPr lang="tr-TR" sz="2500" dirty="0" smtClean="0"/>
          </a:p>
          <a:p>
            <a:pPr lvl="1"/>
            <a:r>
              <a:rPr lang="en-GB" sz="2500" dirty="0" smtClean="0"/>
              <a:t>1 </a:t>
            </a:r>
            <a:r>
              <a:rPr lang="en-GB" sz="2500" dirty="0" err="1"/>
              <a:t>gray</a:t>
            </a:r>
            <a:r>
              <a:rPr lang="en-GB" sz="2500" dirty="0"/>
              <a:t>=1 </a:t>
            </a:r>
            <a:r>
              <a:rPr lang="en-GB" sz="2500" dirty="0" smtClean="0"/>
              <a:t>j/kg</a:t>
            </a:r>
            <a:endParaRPr lang="tr-TR" sz="2500" dirty="0" smtClean="0"/>
          </a:p>
          <a:p>
            <a:pPr lvl="1"/>
            <a:r>
              <a:rPr lang="en-GB" sz="2500" dirty="0" smtClean="0"/>
              <a:t>1gray </a:t>
            </a:r>
            <a:r>
              <a:rPr lang="en-GB" sz="2500" dirty="0"/>
              <a:t>=100 rad</a:t>
            </a:r>
            <a:endParaRPr lang="tr-TR" sz="25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46401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EQUIVALENT DOSE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500" dirty="0"/>
              <a:t>The concept of absorbed dose is a very useful for determining the radiation exposure of the </a:t>
            </a:r>
            <a:r>
              <a:rPr lang="en-GB" sz="2500" dirty="0" smtClean="0"/>
              <a:t>material.</a:t>
            </a:r>
            <a:endParaRPr lang="tr-TR" sz="2500" dirty="0" smtClean="0"/>
          </a:p>
          <a:p>
            <a:pPr lvl="1"/>
            <a:r>
              <a:rPr lang="en-GB" sz="2500" dirty="0" smtClean="0"/>
              <a:t>However </a:t>
            </a:r>
            <a:r>
              <a:rPr lang="en-GB" sz="2500" dirty="0"/>
              <a:t>in biological systems, the same amount of absorbed dose from different types of radiation produces different degrees of damage. </a:t>
            </a:r>
            <a:endParaRPr lang="tr-TR" sz="2500" dirty="0" smtClean="0"/>
          </a:p>
          <a:p>
            <a:pPr lvl="1"/>
            <a:r>
              <a:rPr lang="en-GB" sz="2500" dirty="0" smtClean="0"/>
              <a:t>For </a:t>
            </a:r>
            <a:r>
              <a:rPr lang="en-GB" sz="2500" dirty="0"/>
              <a:t>example, the damage done by 1 </a:t>
            </a:r>
            <a:r>
              <a:rPr lang="en-GB" sz="2500" dirty="0" err="1"/>
              <a:t>gray</a:t>
            </a:r>
            <a:r>
              <a:rPr lang="en-GB" sz="2500" dirty="0"/>
              <a:t> alpha rays to the biological system is not the same as 1 </a:t>
            </a:r>
            <a:r>
              <a:rPr lang="en-GB" sz="2500" dirty="0" err="1"/>
              <a:t>gray</a:t>
            </a:r>
            <a:r>
              <a:rPr lang="en-GB" sz="2500" dirty="0"/>
              <a:t> gamma ray. </a:t>
            </a:r>
            <a:endParaRPr lang="tr-TR" sz="2500" dirty="0" smtClean="0"/>
          </a:p>
          <a:p>
            <a:pPr lvl="1"/>
            <a:r>
              <a:rPr lang="en-GB" sz="2500" dirty="0" smtClean="0"/>
              <a:t>It </a:t>
            </a:r>
            <a:r>
              <a:rPr lang="en-GB" sz="2500" dirty="0"/>
              <a:t>has been determined that the damage caused by 1 </a:t>
            </a:r>
            <a:r>
              <a:rPr lang="en-GB" sz="2500" dirty="0" err="1"/>
              <a:t>gray</a:t>
            </a:r>
            <a:r>
              <a:rPr lang="en-GB" sz="2500" dirty="0"/>
              <a:t> alpha to the biological system is equal to the damage done by 20 </a:t>
            </a:r>
            <a:r>
              <a:rPr lang="en-GB" sz="2500" dirty="0" err="1"/>
              <a:t>Gray</a:t>
            </a:r>
            <a:r>
              <a:rPr lang="en-GB" sz="2500" dirty="0"/>
              <a:t> alpha rays</a:t>
            </a:r>
            <a:r>
              <a:rPr lang="en-GB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94100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500" dirty="0"/>
              <a:t>In order to determine the damage caused by radiation to a biological systems, the type of radiation must be considered. </a:t>
            </a:r>
            <a:endParaRPr lang="tr-TR" sz="2500" dirty="0" smtClean="0"/>
          </a:p>
          <a:p>
            <a:pPr lvl="1"/>
            <a:r>
              <a:rPr lang="en-GB" sz="2500" dirty="0" smtClean="0"/>
              <a:t>For </a:t>
            </a:r>
            <a:r>
              <a:rPr lang="en-GB" sz="2500" dirty="0"/>
              <a:t>this, the radiobiological effects of radiation types should be used. </a:t>
            </a:r>
            <a:endParaRPr lang="tr-TR" sz="2500" dirty="0" smtClean="0"/>
          </a:p>
          <a:p>
            <a:pPr lvl="1"/>
            <a:r>
              <a:rPr lang="en-GB" sz="2500" dirty="0" smtClean="0"/>
              <a:t>The </a:t>
            </a:r>
            <a:r>
              <a:rPr lang="en-GB" sz="2500" dirty="0"/>
              <a:t>radiobiological effect varies according to the types of radiation. </a:t>
            </a:r>
            <a:endParaRPr lang="tr-TR" sz="2500" dirty="0" smtClean="0"/>
          </a:p>
          <a:p>
            <a:pPr lvl="1"/>
            <a:r>
              <a:rPr lang="en-GB" sz="2500" dirty="0" smtClean="0"/>
              <a:t>The </a:t>
            </a:r>
            <a:r>
              <a:rPr lang="en-GB" sz="2500" dirty="0"/>
              <a:t>coefficient that determines the damage caused by the radiation type to the biological system is called the radiation weighting factor (</a:t>
            </a:r>
            <a:r>
              <a:rPr lang="en-GB" sz="2500" dirty="0" err="1"/>
              <a:t>w</a:t>
            </a:r>
            <a:r>
              <a:rPr lang="en-GB" sz="2500" baseline="-25000" dirty="0" err="1"/>
              <a:t>R</a:t>
            </a:r>
            <a:r>
              <a:rPr lang="en-GB" sz="2500" dirty="0"/>
              <a:t>). </a:t>
            </a:r>
            <a:endParaRPr lang="tr-TR" sz="2500" dirty="0" smtClean="0"/>
          </a:p>
          <a:p>
            <a:pPr lvl="1"/>
            <a:r>
              <a:rPr lang="en-GB" sz="2500" dirty="0" smtClean="0"/>
              <a:t>Radiation </a:t>
            </a:r>
            <a:r>
              <a:rPr lang="en-GB" sz="2500" dirty="0"/>
              <a:t>weighting factor is showed in table.</a:t>
            </a:r>
            <a:endParaRPr lang="tr-TR" sz="25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52816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25860" y="620688"/>
            <a:ext cx="10055781" cy="5176398"/>
          </a:xfrm>
        </p:spPr>
        <p:txBody>
          <a:bodyPr>
            <a:noAutofit/>
          </a:bodyPr>
          <a:lstStyle/>
          <a:p>
            <a:pPr lvl="1"/>
            <a:r>
              <a:rPr lang="en-GB" sz="2500" dirty="0"/>
              <a:t>The equivalent dose (H) is calculated by multiplying the absorbed dose by the radiation weighting factor (</a:t>
            </a:r>
            <a:r>
              <a:rPr lang="en-GB" sz="2500" dirty="0" err="1"/>
              <a:t>w</a:t>
            </a:r>
            <a:r>
              <a:rPr lang="en-GB" sz="2500" baseline="-25000" dirty="0" err="1"/>
              <a:t>R</a:t>
            </a:r>
            <a:r>
              <a:rPr lang="en-GB" sz="2500" dirty="0"/>
              <a:t>). </a:t>
            </a:r>
            <a:endParaRPr lang="tr-TR" sz="2500" dirty="0" smtClean="0"/>
          </a:p>
          <a:p>
            <a:pPr lvl="1"/>
            <a:r>
              <a:rPr lang="en-GB" sz="2500" dirty="0" smtClean="0"/>
              <a:t>There </a:t>
            </a:r>
            <a:r>
              <a:rPr lang="en-GB" sz="2500" dirty="0"/>
              <a:t>are two unit of equivalent dose. </a:t>
            </a:r>
            <a:endParaRPr lang="tr-TR" sz="2500" dirty="0" smtClean="0"/>
          </a:p>
          <a:p>
            <a:pPr lvl="1"/>
            <a:r>
              <a:rPr lang="en-GB" sz="2500" dirty="0" smtClean="0"/>
              <a:t>One </a:t>
            </a:r>
            <a:r>
              <a:rPr lang="en-GB" sz="2500" dirty="0"/>
              <a:t>of them special unit rem. </a:t>
            </a:r>
            <a:endParaRPr lang="tr-TR" sz="2500" dirty="0" smtClean="0"/>
          </a:p>
          <a:p>
            <a:pPr lvl="1"/>
            <a:r>
              <a:rPr lang="en-GB" sz="2500" dirty="0" smtClean="0"/>
              <a:t>Rem </a:t>
            </a:r>
            <a:r>
              <a:rPr lang="en-GB" sz="2500" dirty="0"/>
              <a:t>refers to roentgen equivalent man. </a:t>
            </a:r>
            <a:endParaRPr lang="tr-TR" sz="2500" dirty="0" smtClean="0"/>
          </a:p>
          <a:p>
            <a:pPr lvl="1"/>
            <a:r>
              <a:rPr lang="en-GB" sz="2500" dirty="0" smtClean="0"/>
              <a:t>The </a:t>
            </a:r>
            <a:r>
              <a:rPr lang="en-GB" sz="2500" dirty="0"/>
              <a:t>unit of equivalent dose in the international system is Sievert (</a:t>
            </a:r>
            <a:r>
              <a:rPr lang="en-GB" sz="2500" dirty="0" err="1"/>
              <a:t>Sv</a:t>
            </a:r>
            <a:r>
              <a:rPr lang="en-GB" sz="2500" dirty="0"/>
              <a:t>). </a:t>
            </a:r>
            <a:endParaRPr lang="tr-TR" sz="2500" dirty="0" smtClean="0"/>
          </a:p>
          <a:p>
            <a:pPr lvl="1"/>
            <a:r>
              <a:rPr lang="en-GB" sz="2500" dirty="0" smtClean="0"/>
              <a:t>If </a:t>
            </a:r>
            <a:r>
              <a:rPr lang="en-GB" sz="2500" dirty="0"/>
              <a:t>the absorbed dose value is used in </a:t>
            </a:r>
            <a:r>
              <a:rPr lang="en-GB" sz="2500" dirty="0" err="1"/>
              <a:t>gray</a:t>
            </a:r>
            <a:r>
              <a:rPr lang="en-GB" sz="2500" dirty="0"/>
              <a:t> unit and multiplied by the radiation weight factor, the equivalent dose is calculated from the </a:t>
            </a:r>
            <a:r>
              <a:rPr lang="en-GB" sz="2500" dirty="0" err="1"/>
              <a:t>Sieverd</a:t>
            </a:r>
            <a:r>
              <a:rPr lang="en-GB" sz="2500" dirty="0"/>
              <a:t> unit. </a:t>
            </a:r>
            <a:endParaRPr lang="tr-TR" sz="2500" dirty="0" smtClean="0"/>
          </a:p>
          <a:p>
            <a:pPr lvl="1"/>
            <a:r>
              <a:rPr lang="en-GB" sz="2500" dirty="0" smtClean="0"/>
              <a:t> </a:t>
            </a:r>
            <a:r>
              <a:rPr lang="en-GB" sz="2500" dirty="0"/>
              <a:t>If the absorbed dose value is used in rad unit and multiplied by the radiation weight factor, the equivalent dose is calculated from the rem unit. </a:t>
            </a:r>
            <a:endParaRPr lang="tr-TR" sz="2500" dirty="0" smtClean="0"/>
          </a:p>
          <a:p>
            <a:pPr lvl="1"/>
            <a:r>
              <a:rPr lang="en-GB" sz="2500" dirty="0" smtClean="0"/>
              <a:t>Calculations </a:t>
            </a:r>
            <a:r>
              <a:rPr lang="en-GB" sz="2500" dirty="0"/>
              <a:t>are made as follows</a:t>
            </a:r>
            <a:endParaRPr lang="tr-TR" sz="2500" dirty="0"/>
          </a:p>
        </p:txBody>
      </p:sp>
    </p:spTree>
    <p:extLst>
      <p:ext uri="{BB962C8B-B14F-4D97-AF65-F5344CB8AC3E}">
        <p14:creationId xmlns:p14="http://schemas.microsoft.com/office/powerpoint/2010/main" val="2233498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600" dirty="0"/>
              <a:t>Equivalent dose, H (</a:t>
            </a:r>
            <a:r>
              <a:rPr lang="en-GB" sz="2600" dirty="0" err="1"/>
              <a:t>Sv</a:t>
            </a:r>
            <a:r>
              <a:rPr lang="en-GB" sz="2600" dirty="0"/>
              <a:t>) = absorbed dose (</a:t>
            </a:r>
            <a:r>
              <a:rPr lang="en-GB" sz="2600" dirty="0" err="1"/>
              <a:t>Gy</a:t>
            </a:r>
            <a:r>
              <a:rPr lang="en-GB" sz="2600" dirty="0"/>
              <a:t>) * </a:t>
            </a:r>
            <a:r>
              <a:rPr lang="en-GB" sz="2600" dirty="0" err="1"/>
              <a:t>w</a:t>
            </a:r>
            <a:r>
              <a:rPr lang="en-GB" sz="2600" baseline="-25000" dirty="0" err="1"/>
              <a:t>R</a:t>
            </a:r>
            <a:endParaRPr lang="tr-TR" sz="2600" dirty="0"/>
          </a:p>
          <a:p>
            <a:pPr lvl="1"/>
            <a:r>
              <a:rPr lang="en-GB" sz="2600" dirty="0"/>
              <a:t>H(</a:t>
            </a:r>
            <a:r>
              <a:rPr lang="en-GB" sz="2600" dirty="0" err="1"/>
              <a:t>Sv</a:t>
            </a:r>
            <a:r>
              <a:rPr lang="en-GB" sz="2600" dirty="0"/>
              <a:t>)=D(</a:t>
            </a:r>
            <a:r>
              <a:rPr lang="en-GB" sz="2600" dirty="0" err="1"/>
              <a:t>Gy</a:t>
            </a:r>
            <a:r>
              <a:rPr lang="en-GB" sz="2600" dirty="0"/>
              <a:t>)*</a:t>
            </a:r>
            <a:r>
              <a:rPr lang="en-GB" sz="2600" dirty="0" err="1"/>
              <a:t>w</a:t>
            </a:r>
            <a:r>
              <a:rPr lang="en-GB" sz="2600" baseline="-25000" dirty="0" err="1"/>
              <a:t>r</a:t>
            </a:r>
            <a:endParaRPr lang="tr-TR" sz="2600" dirty="0"/>
          </a:p>
          <a:p>
            <a:pPr lvl="1"/>
            <a:r>
              <a:rPr lang="en-GB" sz="2600" dirty="0"/>
              <a:t>Equivalent dose, H (rem) = absorbed dose (rad) * </a:t>
            </a:r>
            <a:r>
              <a:rPr lang="en-GB" sz="2600" dirty="0" err="1"/>
              <a:t>w</a:t>
            </a:r>
            <a:r>
              <a:rPr lang="en-GB" sz="2600" baseline="-25000" dirty="0" err="1"/>
              <a:t>R</a:t>
            </a:r>
            <a:endParaRPr lang="tr-TR" sz="2600" dirty="0"/>
          </a:p>
          <a:p>
            <a:pPr lvl="1"/>
            <a:r>
              <a:rPr lang="en-GB" sz="2600" dirty="0"/>
              <a:t>H(rem)=D(rad)*</a:t>
            </a:r>
            <a:r>
              <a:rPr lang="en-GB" sz="2600" dirty="0" err="1" smtClean="0"/>
              <a:t>w</a:t>
            </a:r>
            <a:r>
              <a:rPr lang="en-GB" sz="2600" baseline="-25000" dirty="0" err="1" smtClean="0"/>
              <a:t>r</a:t>
            </a:r>
            <a:endParaRPr lang="tr-TR" sz="2600" dirty="0"/>
          </a:p>
          <a:p>
            <a:pPr lvl="1"/>
            <a:r>
              <a:rPr lang="en-GB" sz="2600" dirty="0" smtClean="0"/>
              <a:t>1 </a:t>
            </a:r>
            <a:r>
              <a:rPr lang="en-GB" sz="2600" dirty="0" err="1"/>
              <a:t>Sv</a:t>
            </a:r>
            <a:r>
              <a:rPr lang="en-GB" sz="2600" dirty="0"/>
              <a:t> =100 rem </a:t>
            </a:r>
            <a:endParaRPr lang="tr-TR" sz="26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17097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81844" y="260648"/>
            <a:ext cx="10055781" cy="1450757"/>
          </a:xfrm>
        </p:spPr>
        <p:txBody>
          <a:bodyPr>
            <a:normAutofit fontScale="90000"/>
          </a:bodyPr>
          <a:lstStyle/>
          <a:p>
            <a:pPr lvl="0" defTabSz="91440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GB" altLang="tr-TR" sz="4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: Radiation weighting factor of some radiation </a:t>
            </a:r>
            <a:r>
              <a:rPr lang="en-GB" altLang="tr-TR" sz="48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types</a:t>
            </a:r>
            <a:endParaRPr lang="tr-TR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969747"/>
              </p:ext>
            </p:extLst>
          </p:nvPr>
        </p:nvGraphicFramePr>
        <p:xfrm>
          <a:off x="1917947" y="2132855"/>
          <a:ext cx="7488832" cy="377666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val="4249487447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3188933825"/>
                    </a:ext>
                  </a:extLst>
                </a:gridCol>
              </a:tblGrid>
              <a:tr h="4230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Type of radiation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Radiation weighting factor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91171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X rays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1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7176314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Gamma rays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1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4536861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Electrons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1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2460183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Protons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5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9242803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Alpha particle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20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5672320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Thermal neutrons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2.5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9192903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500">
                          <a:effectLst/>
                        </a:rPr>
                        <a:t>Fast neutrons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500" dirty="0">
                          <a:effectLst/>
                        </a:rPr>
                        <a:t>2.5-20 (Depending on energy)</a:t>
                      </a:r>
                      <a:endParaRPr lang="tr-TR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7637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694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400" dirty="0"/>
              <a:t>X, gamma rays and electrons are generally used for diagnosis and treatment in medical physics departments in hospitals. </a:t>
            </a:r>
            <a:endParaRPr lang="tr-TR" sz="2400" dirty="0" smtClean="0"/>
          </a:p>
          <a:p>
            <a:pPr lvl="1"/>
            <a:r>
              <a:rPr lang="en-GB" sz="2400" dirty="0" smtClean="0"/>
              <a:t>Since </a:t>
            </a:r>
            <a:r>
              <a:rPr lang="en-GB" sz="2400" dirty="0"/>
              <a:t>the radiation weighting factor of these 3 radiation type is 1, the numerical value of the absorbed dose and the equivalent dose is the same.</a:t>
            </a:r>
            <a:endParaRPr lang="tr-TR" sz="24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29795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effective </a:t>
            </a:r>
            <a:r>
              <a:rPr lang="en-GB" dirty="0" smtClean="0"/>
              <a:t>dose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GB" sz="2500" dirty="0"/>
              <a:t>The sensitivity of organs and tissues to radiation is different from each other. </a:t>
            </a:r>
            <a:endParaRPr lang="tr-TR" sz="2500" dirty="0" smtClean="0"/>
          </a:p>
          <a:p>
            <a:pPr lvl="1"/>
            <a:r>
              <a:rPr lang="en-GB" sz="2500" dirty="0" smtClean="0"/>
              <a:t>For </a:t>
            </a:r>
            <a:r>
              <a:rPr lang="en-GB" sz="2500" dirty="0"/>
              <a:t>example, the sensitivity of the gonads is very high, while the sensitivity of the bones surface is </a:t>
            </a:r>
            <a:r>
              <a:rPr lang="en-GB" sz="2500" dirty="0" smtClean="0"/>
              <a:t>less.</a:t>
            </a:r>
            <a:endParaRPr lang="tr-TR" sz="2500" dirty="0" smtClean="0"/>
          </a:p>
          <a:p>
            <a:pPr lvl="1"/>
            <a:r>
              <a:rPr lang="en-GB" sz="2500" dirty="0" smtClean="0"/>
              <a:t>For </a:t>
            </a:r>
            <a:r>
              <a:rPr lang="en-GB" sz="2500" dirty="0"/>
              <a:t>this reason, a new concept was needed in determining the radiation exposure to each organ. </a:t>
            </a:r>
            <a:endParaRPr lang="tr-TR" sz="2500" dirty="0" smtClean="0"/>
          </a:p>
          <a:p>
            <a:pPr lvl="1"/>
            <a:r>
              <a:rPr lang="en-GB" sz="2500" dirty="0" smtClean="0"/>
              <a:t>This </a:t>
            </a:r>
            <a:r>
              <a:rPr lang="en-GB" sz="2500" dirty="0"/>
              <a:t>new concept is called effective dose. </a:t>
            </a:r>
            <a:endParaRPr lang="tr-TR" sz="2500" dirty="0" smtClean="0"/>
          </a:p>
          <a:p>
            <a:pPr lvl="1"/>
            <a:r>
              <a:rPr lang="en-GB" sz="2500" dirty="0" smtClean="0"/>
              <a:t>The </a:t>
            </a:r>
            <a:r>
              <a:rPr lang="en-GB" sz="2500" dirty="0"/>
              <a:t>effective dose is calculated by multiplying the equivalent doses given to the whole body by the tissue weight factor (</a:t>
            </a:r>
            <a:r>
              <a:rPr lang="en-GB" sz="2500" dirty="0" err="1"/>
              <a:t>w</a:t>
            </a:r>
            <a:r>
              <a:rPr lang="en-GB" sz="2500" baseline="-25000" dirty="0" err="1"/>
              <a:t>t</a:t>
            </a:r>
            <a:r>
              <a:rPr lang="en-GB" sz="2500" dirty="0"/>
              <a:t>). </a:t>
            </a:r>
            <a:endParaRPr lang="tr-TR" sz="2500" dirty="0" smtClean="0"/>
          </a:p>
          <a:p>
            <a:pPr lvl="1"/>
            <a:r>
              <a:rPr lang="en-GB" sz="2500" dirty="0" smtClean="0"/>
              <a:t>Tissue </a:t>
            </a:r>
            <a:r>
              <a:rPr lang="en-GB" sz="2500" dirty="0"/>
              <a:t>weight factors vary according to organs and tissues, some of them are shown in the table.</a:t>
            </a:r>
            <a:endParaRPr lang="tr-TR" sz="25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9764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300" dirty="0"/>
              <a:t>Radiation activity refers to the amount of radiation released from unstable nucleus per unit time. </a:t>
            </a:r>
            <a:endParaRPr lang="tr-TR" sz="2300" dirty="0" smtClean="0"/>
          </a:p>
          <a:p>
            <a:pPr lvl="1"/>
            <a:r>
              <a:rPr lang="en-GB" sz="2300" dirty="0" smtClean="0"/>
              <a:t>Activity </a:t>
            </a:r>
            <a:r>
              <a:rPr lang="en-GB" sz="2300" dirty="0"/>
              <a:t>provides information on the radiation emitted to the environment in the per unit time. </a:t>
            </a:r>
            <a:endParaRPr lang="tr-TR" sz="2300" dirty="0" smtClean="0"/>
          </a:p>
          <a:p>
            <a:pPr lvl="1"/>
            <a:r>
              <a:rPr lang="en-GB" sz="2300" dirty="0" smtClean="0"/>
              <a:t>In </a:t>
            </a:r>
            <a:r>
              <a:rPr lang="en-GB" sz="2300" dirty="0"/>
              <a:t>addition, Activity can be considered as disintegration rate of the unstable </a:t>
            </a:r>
            <a:r>
              <a:rPr lang="en-GB" sz="2300" dirty="0" smtClean="0"/>
              <a:t>nucleus.</a:t>
            </a:r>
            <a:endParaRPr lang="tr-TR" sz="2300" dirty="0"/>
          </a:p>
          <a:p>
            <a:pPr lvl="1"/>
            <a:r>
              <a:rPr lang="en-GB" sz="2500" dirty="0" smtClean="0"/>
              <a:t>Because </a:t>
            </a:r>
            <a:r>
              <a:rPr lang="en-GB" sz="2500" dirty="0"/>
              <a:t>the radiation activity is proportional to the amount of radiation released from unstable nucleus, it is very important to know this information. </a:t>
            </a:r>
            <a:endParaRPr lang="tr-TR" sz="25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27221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500" dirty="0"/>
              <a:t>Effective dose (</a:t>
            </a:r>
            <a:r>
              <a:rPr lang="en-GB" sz="2500" dirty="0" err="1"/>
              <a:t>Sv</a:t>
            </a:r>
            <a:r>
              <a:rPr lang="en-GB" sz="2500" dirty="0"/>
              <a:t>)= Equivalent dose, H (</a:t>
            </a:r>
            <a:r>
              <a:rPr lang="en-GB" sz="2500" dirty="0" err="1"/>
              <a:t>Sv</a:t>
            </a:r>
            <a:r>
              <a:rPr lang="en-GB" sz="2500" dirty="0"/>
              <a:t>)* tissue weight factor (</a:t>
            </a:r>
            <a:r>
              <a:rPr lang="en-GB" sz="2500" dirty="0" err="1"/>
              <a:t>w</a:t>
            </a:r>
            <a:r>
              <a:rPr lang="en-GB" sz="2500" baseline="-25000" dirty="0" err="1"/>
              <a:t>t</a:t>
            </a:r>
            <a:r>
              <a:rPr lang="en-GB" sz="2500" dirty="0"/>
              <a:t>)</a:t>
            </a:r>
            <a:endParaRPr lang="tr-TR" sz="2500" dirty="0"/>
          </a:p>
          <a:p>
            <a:r>
              <a:rPr lang="en-GB" sz="2500" dirty="0"/>
              <a:t>E(</a:t>
            </a:r>
            <a:r>
              <a:rPr lang="en-GB" sz="2500" dirty="0" err="1"/>
              <a:t>Sv</a:t>
            </a:r>
            <a:r>
              <a:rPr lang="en-GB" sz="2500" dirty="0"/>
              <a:t>)=H(</a:t>
            </a:r>
            <a:r>
              <a:rPr lang="en-GB" sz="2500" dirty="0" err="1"/>
              <a:t>Sv</a:t>
            </a:r>
            <a:r>
              <a:rPr lang="en-GB" sz="2500" dirty="0"/>
              <a:t>)*</a:t>
            </a:r>
            <a:r>
              <a:rPr lang="en-GB" sz="2500" dirty="0" err="1"/>
              <a:t>w</a:t>
            </a:r>
            <a:r>
              <a:rPr lang="en-GB" sz="2500" baseline="-25000" dirty="0" err="1"/>
              <a:t>t</a:t>
            </a:r>
            <a:endParaRPr lang="tr-TR" sz="2500" dirty="0"/>
          </a:p>
          <a:p>
            <a:r>
              <a:rPr lang="en-GB" sz="2500" dirty="0"/>
              <a:t>Effective dose (rem)= Equivalent dose, H (rem)* tissue weight factor (</a:t>
            </a:r>
            <a:r>
              <a:rPr lang="en-GB" sz="2500" dirty="0" err="1"/>
              <a:t>w</a:t>
            </a:r>
            <a:r>
              <a:rPr lang="en-GB" sz="2500" baseline="-25000" dirty="0" err="1"/>
              <a:t>t</a:t>
            </a:r>
            <a:r>
              <a:rPr lang="en-GB" sz="2500" dirty="0"/>
              <a:t>)</a:t>
            </a:r>
            <a:endParaRPr lang="tr-TR" sz="2500" dirty="0"/>
          </a:p>
          <a:p>
            <a:r>
              <a:rPr lang="en-GB" sz="2500" dirty="0"/>
              <a:t>E(rem)=H(rem)*</a:t>
            </a:r>
            <a:r>
              <a:rPr lang="en-GB" sz="2500" dirty="0" err="1"/>
              <a:t>w</a:t>
            </a:r>
            <a:r>
              <a:rPr lang="en-GB" sz="2500" baseline="-25000" dirty="0" err="1"/>
              <a:t>t</a:t>
            </a:r>
            <a:endParaRPr lang="tr-TR" sz="2500" dirty="0"/>
          </a:p>
        </p:txBody>
      </p:sp>
    </p:spTree>
    <p:extLst>
      <p:ext uri="{BB962C8B-B14F-4D97-AF65-F5344CB8AC3E}">
        <p14:creationId xmlns:p14="http://schemas.microsoft.com/office/powerpoint/2010/main" val="1327615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altLang="tr-TR" sz="4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Tissue weighting factor of some tissue</a:t>
            </a:r>
            <a:r>
              <a:rPr lang="en-GB" altLang="tr-TR" sz="72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GB" altLang="tr-TR" sz="72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611244"/>
              </p:ext>
            </p:extLst>
          </p:nvPr>
        </p:nvGraphicFramePr>
        <p:xfrm>
          <a:off x="2056432" y="1033726"/>
          <a:ext cx="8136904" cy="57404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303101">
                  <a:extLst>
                    <a:ext uri="{9D8B030D-6E8A-4147-A177-3AD203B41FA5}">
                      <a16:colId xmlns:a16="http://schemas.microsoft.com/office/drawing/2014/main" val="2511996931"/>
                    </a:ext>
                  </a:extLst>
                </a:gridCol>
                <a:gridCol w="3833803">
                  <a:extLst>
                    <a:ext uri="{9D8B030D-6E8A-4147-A177-3AD203B41FA5}">
                      <a16:colId xmlns:a16="http://schemas.microsoft.com/office/drawing/2014/main" val="2720394"/>
                    </a:ext>
                  </a:extLst>
                </a:gridCol>
              </a:tblGrid>
              <a:tr h="6060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200">
                          <a:effectLst/>
                        </a:rPr>
                        <a:t>Tissue 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200">
                          <a:effectLst/>
                        </a:rPr>
                        <a:t> Tissue Weighting Factors</a:t>
                      </a:r>
                      <a:endParaRPr lang="tr-TR" sz="2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200">
                          <a:effectLst/>
                        </a:rPr>
                        <a:t>(w</a:t>
                      </a:r>
                      <a:r>
                        <a:rPr lang="en-GB" sz="2200" baseline="-25000">
                          <a:effectLst/>
                        </a:rPr>
                        <a:t>t</a:t>
                      </a:r>
                      <a:r>
                        <a:rPr lang="en-GB" sz="2200">
                          <a:effectLst/>
                        </a:rPr>
                        <a:t>)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2039044"/>
                  </a:ext>
                </a:extLst>
              </a:tr>
              <a:tr h="2961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200">
                          <a:effectLst/>
                        </a:rPr>
                        <a:t>Gonads 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200">
                          <a:effectLst/>
                        </a:rPr>
                        <a:t>0.20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1961060"/>
                  </a:ext>
                </a:extLst>
              </a:tr>
              <a:tr h="2961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200">
                          <a:effectLst/>
                        </a:rPr>
                        <a:t>Lung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200">
                          <a:effectLst/>
                        </a:rPr>
                        <a:t>0.12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0755721"/>
                  </a:ext>
                </a:extLst>
              </a:tr>
              <a:tr h="2961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200">
                          <a:effectLst/>
                        </a:rPr>
                        <a:t>Colon 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200">
                          <a:effectLst/>
                        </a:rPr>
                        <a:t>0.12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8894692"/>
                  </a:ext>
                </a:extLst>
              </a:tr>
              <a:tr h="2961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200">
                          <a:effectLst/>
                        </a:rPr>
                        <a:t>Bone marrow   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200">
                          <a:effectLst/>
                        </a:rPr>
                        <a:t>0.12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8565688"/>
                  </a:ext>
                </a:extLst>
              </a:tr>
              <a:tr h="2961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200">
                          <a:effectLst/>
                        </a:rPr>
                        <a:t>Stomach  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200">
                          <a:effectLst/>
                        </a:rPr>
                        <a:t>0.12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6437557"/>
                  </a:ext>
                </a:extLst>
              </a:tr>
              <a:tr h="2961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200" dirty="0">
                          <a:effectLst/>
                        </a:rPr>
                        <a:t>Thyroid</a:t>
                      </a:r>
                      <a:endParaRPr lang="tr-TR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200">
                          <a:effectLst/>
                        </a:rPr>
                        <a:t>0.05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0850831"/>
                  </a:ext>
                </a:extLst>
              </a:tr>
              <a:tr h="2961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200">
                          <a:effectLst/>
                        </a:rPr>
                        <a:t>Breast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200">
                          <a:effectLst/>
                        </a:rPr>
                        <a:t>0.05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8389473"/>
                  </a:ext>
                </a:extLst>
              </a:tr>
              <a:tr h="2961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200" dirty="0">
                          <a:effectLst/>
                        </a:rPr>
                        <a:t>Oesophagus</a:t>
                      </a:r>
                      <a:endParaRPr lang="tr-TR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200">
                          <a:effectLst/>
                        </a:rPr>
                        <a:t>0.05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1210834"/>
                  </a:ext>
                </a:extLst>
              </a:tr>
              <a:tr h="2961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200">
                          <a:effectLst/>
                        </a:rPr>
                        <a:t>Liver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200">
                          <a:effectLst/>
                        </a:rPr>
                        <a:t>0.05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2450438"/>
                  </a:ext>
                </a:extLst>
              </a:tr>
              <a:tr h="2961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200">
                          <a:effectLst/>
                        </a:rPr>
                        <a:t>Bladder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200">
                          <a:effectLst/>
                        </a:rPr>
                        <a:t>0.05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0791401"/>
                  </a:ext>
                </a:extLst>
              </a:tr>
              <a:tr h="2961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200">
                          <a:effectLst/>
                        </a:rPr>
                        <a:t>Bone surface  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200">
                          <a:effectLst/>
                        </a:rPr>
                        <a:t>0.01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9175239"/>
                  </a:ext>
                </a:extLst>
              </a:tr>
              <a:tr h="2961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200">
                          <a:effectLst/>
                        </a:rPr>
                        <a:t>Skin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200">
                          <a:effectLst/>
                        </a:rPr>
                        <a:t>0.01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5423590"/>
                  </a:ext>
                </a:extLst>
              </a:tr>
              <a:tr h="2961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200">
                          <a:effectLst/>
                        </a:rPr>
                        <a:t>Remainder 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200">
                          <a:effectLst/>
                        </a:rPr>
                        <a:t>0.05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6378176"/>
                  </a:ext>
                </a:extLst>
              </a:tr>
              <a:tr h="2961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200">
                          <a:effectLst/>
                        </a:rPr>
                        <a:t>Total Body 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200" dirty="0">
                          <a:effectLst/>
                        </a:rPr>
                        <a:t>1.00</a:t>
                      </a:r>
                      <a:endParaRPr lang="tr-TR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0992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95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300" dirty="0"/>
              <a:t>There are 2 different units of radiation activity. </a:t>
            </a:r>
            <a:endParaRPr lang="tr-TR" sz="2300" dirty="0" smtClean="0"/>
          </a:p>
          <a:p>
            <a:pPr lvl="1"/>
            <a:r>
              <a:rPr lang="en-GB" sz="2300" dirty="0" smtClean="0"/>
              <a:t>One </a:t>
            </a:r>
            <a:r>
              <a:rPr lang="en-GB" sz="2300" dirty="0"/>
              <a:t>of them is Curie, the traditional unit, and the other is Becquerel, the unit in the international system. </a:t>
            </a:r>
            <a:endParaRPr lang="tr-TR" sz="2300" dirty="0" smtClean="0"/>
          </a:p>
          <a:p>
            <a:pPr lvl="1"/>
            <a:r>
              <a:rPr lang="en-GB" sz="2300" dirty="0" smtClean="0"/>
              <a:t>1 </a:t>
            </a:r>
            <a:r>
              <a:rPr lang="en-GB" sz="2300" dirty="0"/>
              <a:t>gram radium (Ra-226) generates 3.7*10</a:t>
            </a:r>
            <a:r>
              <a:rPr lang="en-GB" sz="2300" baseline="30000" dirty="0"/>
              <a:t>10</a:t>
            </a:r>
            <a:r>
              <a:rPr lang="en-GB" sz="2300" dirty="0"/>
              <a:t> disintegration per second (</a:t>
            </a:r>
            <a:r>
              <a:rPr lang="en-GB" sz="2300" dirty="0" err="1"/>
              <a:t>dps</a:t>
            </a:r>
            <a:r>
              <a:rPr lang="en-GB" sz="2300" dirty="0"/>
              <a:t>). </a:t>
            </a:r>
            <a:endParaRPr lang="tr-TR" sz="2300" dirty="0" smtClean="0"/>
          </a:p>
          <a:p>
            <a:pPr lvl="1"/>
            <a:r>
              <a:rPr lang="en-GB" sz="2300" dirty="0" smtClean="0"/>
              <a:t>This </a:t>
            </a:r>
            <a:r>
              <a:rPr lang="en-GB" sz="2300" dirty="0"/>
              <a:t>value (3.7*10</a:t>
            </a:r>
            <a:r>
              <a:rPr lang="en-GB" sz="2300" baseline="30000" dirty="0"/>
              <a:t>10</a:t>
            </a:r>
            <a:r>
              <a:rPr lang="en-GB" sz="2300" dirty="0"/>
              <a:t> </a:t>
            </a:r>
            <a:r>
              <a:rPr lang="en-GB" sz="2300" dirty="0" err="1"/>
              <a:t>dps</a:t>
            </a:r>
            <a:r>
              <a:rPr lang="en-GB" sz="2300" dirty="0"/>
              <a:t>) is defined as one Curie (Ci). </a:t>
            </a:r>
            <a:endParaRPr lang="tr-TR" sz="2300" dirty="0" smtClean="0"/>
          </a:p>
          <a:p>
            <a:pPr lvl="1"/>
            <a:r>
              <a:rPr lang="en-GB" sz="2300" dirty="0" smtClean="0"/>
              <a:t>One </a:t>
            </a:r>
            <a:r>
              <a:rPr lang="en-GB" sz="2300" dirty="0"/>
              <a:t>Curie refers to quite large amount of radiation. </a:t>
            </a:r>
            <a:endParaRPr lang="tr-TR" sz="2300" dirty="0" smtClean="0"/>
          </a:p>
          <a:p>
            <a:pPr lvl="1"/>
            <a:r>
              <a:rPr lang="en-GB" sz="2300" dirty="0" smtClean="0"/>
              <a:t>The </a:t>
            </a:r>
            <a:r>
              <a:rPr lang="en-GB" sz="2300" dirty="0"/>
              <a:t>lower radiation level is used in the health area, especially nuclear </a:t>
            </a:r>
            <a:r>
              <a:rPr lang="en-GB" sz="2300" dirty="0" smtClean="0"/>
              <a:t>medicine.</a:t>
            </a:r>
            <a:endParaRPr lang="tr-TR" sz="2300" dirty="0" smtClean="0"/>
          </a:p>
          <a:p>
            <a:pPr lvl="1"/>
            <a:r>
              <a:rPr lang="en-GB" sz="2300" dirty="0" smtClean="0"/>
              <a:t>Small </a:t>
            </a:r>
            <a:r>
              <a:rPr lang="en-GB" sz="2300" dirty="0"/>
              <a:t>activity amounts such as </a:t>
            </a:r>
            <a:r>
              <a:rPr lang="en-GB" sz="2300" dirty="0" err="1"/>
              <a:t>mili</a:t>
            </a:r>
            <a:r>
              <a:rPr lang="en-GB" sz="2300" dirty="0"/>
              <a:t> Curie (</a:t>
            </a:r>
            <a:r>
              <a:rPr lang="en-GB" sz="2300" dirty="0" err="1"/>
              <a:t>mCi</a:t>
            </a:r>
            <a:r>
              <a:rPr lang="en-GB" sz="2300" dirty="0"/>
              <a:t>) and Micro Curie in (µCi) the health area are used. </a:t>
            </a:r>
            <a:endParaRPr lang="tr-TR" sz="23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349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500" dirty="0"/>
              <a:t>1 </a:t>
            </a:r>
            <a:r>
              <a:rPr lang="en-GB" sz="2500" dirty="0" err="1"/>
              <a:t>mCi</a:t>
            </a:r>
            <a:r>
              <a:rPr lang="en-GB" sz="2500" dirty="0"/>
              <a:t> = 3.7 × 10</a:t>
            </a:r>
            <a:r>
              <a:rPr lang="en-GB" sz="2500" baseline="30000" dirty="0"/>
              <a:t>7 </a:t>
            </a:r>
            <a:r>
              <a:rPr lang="en-GB" sz="2500" dirty="0"/>
              <a:t>disintegration per second (</a:t>
            </a:r>
            <a:r>
              <a:rPr lang="en-GB" sz="2500" dirty="0" err="1"/>
              <a:t>dps</a:t>
            </a:r>
            <a:r>
              <a:rPr lang="en-GB" sz="2500" dirty="0"/>
              <a:t>)</a:t>
            </a:r>
            <a:endParaRPr lang="tr-TR" sz="2500" dirty="0"/>
          </a:p>
          <a:p>
            <a:r>
              <a:rPr lang="en-GB" sz="2500" dirty="0"/>
              <a:t>1 Ci = 3.7 × 10</a:t>
            </a:r>
            <a:r>
              <a:rPr lang="en-GB" sz="2500" baseline="30000" dirty="0"/>
              <a:t>4</a:t>
            </a:r>
            <a:r>
              <a:rPr lang="en-GB" sz="2500" dirty="0"/>
              <a:t> disintegration per second (</a:t>
            </a:r>
            <a:r>
              <a:rPr lang="en-GB" sz="2500" dirty="0" err="1"/>
              <a:t>dps</a:t>
            </a:r>
            <a:r>
              <a:rPr lang="en-GB" sz="2500" dirty="0"/>
              <a:t>)</a:t>
            </a:r>
            <a:endParaRPr lang="tr-TR" sz="2500" dirty="0"/>
          </a:p>
          <a:p>
            <a:r>
              <a:rPr lang="en-GB" sz="2500" dirty="0"/>
              <a:t> </a:t>
            </a:r>
            <a:endParaRPr lang="tr-TR" sz="2500" dirty="0"/>
          </a:p>
          <a:p>
            <a:pPr lvl="1"/>
            <a:r>
              <a:rPr lang="en-GB" sz="2300" dirty="0"/>
              <a:t>Becquerel (</a:t>
            </a:r>
            <a:r>
              <a:rPr lang="en-GB" sz="2300" dirty="0" err="1"/>
              <a:t>Bq</a:t>
            </a:r>
            <a:r>
              <a:rPr lang="en-GB" sz="2300" dirty="0"/>
              <a:t>) is the international system (SI) of unit of radiation activity. </a:t>
            </a:r>
            <a:endParaRPr lang="tr-TR" sz="2300" dirty="0" smtClean="0"/>
          </a:p>
          <a:p>
            <a:pPr lvl="1"/>
            <a:r>
              <a:rPr lang="en-GB" sz="2300" dirty="0" smtClean="0"/>
              <a:t>One </a:t>
            </a:r>
            <a:r>
              <a:rPr lang="en-GB" sz="2300" dirty="0" err="1"/>
              <a:t>Bq</a:t>
            </a:r>
            <a:r>
              <a:rPr lang="en-GB" sz="2300" dirty="0"/>
              <a:t>  is equal to 1 disintegration per second (</a:t>
            </a:r>
            <a:r>
              <a:rPr lang="en-GB" sz="2300" dirty="0" err="1"/>
              <a:t>dps</a:t>
            </a:r>
            <a:r>
              <a:rPr lang="en-GB" sz="2300" dirty="0"/>
              <a:t>). </a:t>
            </a:r>
            <a:endParaRPr lang="tr-TR" sz="2300" dirty="0" smtClean="0"/>
          </a:p>
          <a:p>
            <a:pPr lvl="1"/>
            <a:r>
              <a:rPr lang="en-GB" sz="2300" dirty="0" smtClean="0"/>
              <a:t>One </a:t>
            </a:r>
            <a:r>
              <a:rPr lang="en-GB" sz="2300" dirty="0" err="1"/>
              <a:t>Bq</a:t>
            </a:r>
            <a:r>
              <a:rPr lang="en-GB" sz="2300" dirty="0"/>
              <a:t> refers to quite small amount of radiation. </a:t>
            </a:r>
            <a:endParaRPr lang="tr-TR" sz="2300" dirty="0" smtClean="0"/>
          </a:p>
          <a:p>
            <a:pPr lvl="1"/>
            <a:r>
              <a:rPr lang="en-GB" sz="2300" dirty="0" smtClean="0"/>
              <a:t>The </a:t>
            </a:r>
            <a:r>
              <a:rPr lang="en-GB" sz="2300" dirty="0"/>
              <a:t>larger radiation level is especially used in the health area like mega Becquerel (</a:t>
            </a:r>
            <a:r>
              <a:rPr lang="en-GB" sz="2300" dirty="0" err="1"/>
              <a:t>MBq</a:t>
            </a:r>
            <a:r>
              <a:rPr lang="en-GB" sz="2300" dirty="0"/>
              <a:t>) and </a:t>
            </a:r>
            <a:r>
              <a:rPr lang="en-GB" sz="2300" dirty="0" err="1"/>
              <a:t>giga</a:t>
            </a:r>
            <a:r>
              <a:rPr lang="en-GB" sz="2300" dirty="0"/>
              <a:t> Becquerel (</a:t>
            </a:r>
            <a:r>
              <a:rPr lang="en-GB" sz="2300" dirty="0" err="1"/>
              <a:t>GBq</a:t>
            </a:r>
            <a:r>
              <a:rPr lang="en-GB" sz="2300" dirty="0"/>
              <a:t>). </a:t>
            </a:r>
            <a:endParaRPr lang="tr-TR" sz="23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136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GB" sz="2500" dirty="0"/>
              <a:t>1 </a:t>
            </a:r>
            <a:r>
              <a:rPr lang="en-GB" sz="2500" dirty="0" err="1"/>
              <a:t>MBq</a:t>
            </a:r>
            <a:r>
              <a:rPr lang="en-GB" sz="2500" dirty="0"/>
              <a:t> = 10</a:t>
            </a:r>
            <a:r>
              <a:rPr lang="en-GB" sz="2500" baseline="30000" dirty="0"/>
              <a:t>6</a:t>
            </a:r>
            <a:r>
              <a:rPr lang="en-GB" sz="2500" dirty="0"/>
              <a:t>Bq </a:t>
            </a:r>
            <a:r>
              <a:rPr lang="tr-TR" sz="2500" dirty="0"/>
              <a:t>	</a:t>
            </a:r>
            <a:r>
              <a:rPr lang="tr-TR" sz="2500" dirty="0" smtClean="0"/>
              <a:t>		</a:t>
            </a:r>
            <a:r>
              <a:rPr lang="en-GB" sz="2500" dirty="0" smtClean="0"/>
              <a:t>1GBq </a:t>
            </a:r>
            <a:r>
              <a:rPr lang="en-GB" sz="2500" dirty="0"/>
              <a:t>= 10</a:t>
            </a:r>
            <a:r>
              <a:rPr lang="en-GB" sz="2500" baseline="30000" dirty="0"/>
              <a:t>9</a:t>
            </a:r>
            <a:r>
              <a:rPr lang="en-GB" sz="2500" dirty="0"/>
              <a:t>Bq. </a:t>
            </a:r>
            <a:endParaRPr lang="tr-TR" sz="2500" dirty="0"/>
          </a:p>
          <a:p>
            <a:pPr lvl="1"/>
            <a:r>
              <a:rPr lang="en-GB" sz="2700" dirty="0" smtClean="0"/>
              <a:t>The </a:t>
            </a:r>
            <a:r>
              <a:rPr lang="en-GB" sz="2700" dirty="0"/>
              <a:t>relationship between Becquerel and Curie is as </a:t>
            </a:r>
            <a:r>
              <a:rPr lang="en-GB" sz="2700" dirty="0" smtClean="0"/>
              <a:t>follows.</a:t>
            </a:r>
            <a:endParaRPr lang="tr-TR" sz="2700" dirty="0"/>
          </a:p>
          <a:p>
            <a:pPr lvl="1"/>
            <a:r>
              <a:rPr lang="en-GB" sz="2700" dirty="0" smtClean="0"/>
              <a:t>1 </a:t>
            </a:r>
            <a:r>
              <a:rPr lang="en-GB" sz="2700" dirty="0"/>
              <a:t>Ci = 3.7 x </a:t>
            </a:r>
            <a:r>
              <a:rPr lang="en-GB" sz="2700" dirty="0" smtClean="0"/>
              <a:t>10</a:t>
            </a:r>
            <a:r>
              <a:rPr lang="en-GB" sz="2700" baseline="30000" dirty="0" smtClean="0"/>
              <a:t>10</a:t>
            </a:r>
            <a:r>
              <a:rPr lang="en-GB" sz="2700" dirty="0" smtClean="0"/>
              <a:t>Bq</a:t>
            </a:r>
            <a:endParaRPr lang="tr-TR" sz="2700" dirty="0"/>
          </a:p>
          <a:p>
            <a:pPr lvl="1"/>
            <a:r>
              <a:rPr lang="en-GB" sz="2700" dirty="0" smtClean="0"/>
              <a:t>The </a:t>
            </a:r>
            <a:r>
              <a:rPr lang="en-GB" sz="2700" dirty="0"/>
              <a:t>relationship between Becquerel and Curie is practically used as </a:t>
            </a:r>
            <a:r>
              <a:rPr lang="en-GB" sz="2700" dirty="0" smtClean="0"/>
              <a:t>follows.</a:t>
            </a:r>
            <a:endParaRPr lang="tr-TR" sz="2700" dirty="0"/>
          </a:p>
          <a:p>
            <a:pPr lvl="1"/>
            <a:r>
              <a:rPr lang="en-GB" sz="2700" dirty="0" smtClean="0"/>
              <a:t>1 </a:t>
            </a:r>
            <a:r>
              <a:rPr lang="en-GB" sz="2700" dirty="0" err="1"/>
              <a:t>mCi</a:t>
            </a:r>
            <a:r>
              <a:rPr lang="en-GB" sz="2700" dirty="0"/>
              <a:t> = 37 </a:t>
            </a:r>
            <a:r>
              <a:rPr lang="en-GB" sz="2700" dirty="0" err="1" smtClean="0"/>
              <a:t>MBq</a:t>
            </a:r>
            <a:endParaRPr lang="tr-TR" sz="2700" dirty="0"/>
          </a:p>
          <a:p>
            <a:pPr lvl="1"/>
            <a:r>
              <a:rPr lang="en-GB" sz="2700" dirty="0" smtClean="0"/>
              <a:t>Activity </a:t>
            </a:r>
            <a:r>
              <a:rPr lang="en-GB" sz="2700" dirty="0"/>
              <a:t>refers to a measure of the amount of radiation released from the radioactive substance. </a:t>
            </a:r>
            <a:endParaRPr lang="tr-TR" sz="2700" dirty="0" smtClean="0"/>
          </a:p>
          <a:p>
            <a:pPr lvl="1"/>
            <a:r>
              <a:rPr lang="en-GB" sz="2700" dirty="0" smtClean="0"/>
              <a:t>This </a:t>
            </a:r>
            <a:r>
              <a:rPr lang="en-GB" sz="2700" dirty="0"/>
              <a:t>unit does not express the dose of radiation transferred to other substance, air or biological systems.</a:t>
            </a:r>
            <a:endParaRPr lang="tr-TR" sz="27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7192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EXPOSURE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300" dirty="0"/>
              <a:t>Exposure is a term used in explaining the amount of ionization in which X rays and gamma rays are in the air. </a:t>
            </a:r>
            <a:endParaRPr lang="tr-TR" sz="2300" dirty="0" smtClean="0"/>
          </a:p>
          <a:p>
            <a:pPr lvl="1"/>
            <a:r>
              <a:rPr lang="en-GB" sz="2300" dirty="0" smtClean="0"/>
              <a:t>Exposure </a:t>
            </a:r>
            <a:r>
              <a:rPr lang="en-GB" sz="2300" dirty="0"/>
              <a:t>is the sum of the electrical charges that X and gamma rays produce at standard pressure and dry air at standard temperature. </a:t>
            </a:r>
            <a:endParaRPr lang="tr-TR" sz="2300" dirty="0" smtClean="0"/>
          </a:p>
          <a:p>
            <a:pPr lvl="1"/>
            <a:r>
              <a:rPr lang="en-GB" sz="2300" dirty="0" smtClean="0"/>
              <a:t>The </a:t>
            </a:r>
            <a:r>
              <a:rPr lang="en-GB" sz="2300" dirty="0"/>
              <a:t>exposure unit is Coulomb per kilogram in the international system (SI). It is also used Rontgen as exposure unit. </a:t>
            </a:r>
            <a:endParaRPr lang="tr-TR" sz="2300" dirty="0" smtClean="0"/>
          </a:p>
          <a:p>
            <a:pPr lvl="1"/>
            <a:r>
              <a:rPr lang="en-GB" sz="2300" dirty="0" smtClean="0"/>
              <a:t>Roentgen </a:t>
            </a:r>
            <a:r>
              <a:rPr lang="en-GB" sz="2300" dirty="0"/>
              <a:t>(R) is defined as 2.58*10</a:t>
            </a:r>
            <a:r>
              <a:rPr lang="en-GB" sz="2300" baseline="30000" dirty="0"/>
              <a:t>-4</a:t>
            </a:r>
            <a:r>
              <a:rPr lang="en-GB" sz="2300" dirty="0"/>
              <a:t> C/kg of dry air at standard temperature and pressure. </a:t>
            </a:r>
            <a:endParaRPr lang="tr-TR" sz="23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3343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3000" dirty="0"/>
              <a:t>1R = 2.58*10</a:t>
            </a:r>
            <a:r>
              <a:rPr lang="en-GB" sz="3000" baseline="30000" dirty="0"/>
              <a:t>-4</a:t>
            </a:r>
            <a:r>
              <a:rPr lang="en-GB" sz="3000" dirty="0"/>
              <a:t> </a:t>
            </a:r>
            <a:r>
              <a:rPr lang="en-GB" sz="3000" dirty="0" smtClean="0"/>
              <a:t>C/kg</a:t>
            </a:r>
            <a:endParaRPr lang="tr-TR" sz="3000" dirty="0"/>
          </a:p>
          <a:p>
            <a:pPr lvl="1"/>
            <a:r>
              <a:rPr lang="en-GB" sz="3000" dirty="0" smtClean="0"/>
              <a:t>The </a:t>
            </a:r>
            <a:r>
              <a:rPr lang="en-GB" sz="3000" dirty="0"/>
              <a:t>concept of exposure is not used for particulate radiations. </a:t>
            </a:r>
            <a:endParaRPr lang="tr-TR" sz="3000" dirty="0" smtClean="0"/>
          </a:p>
          <a:p>
            <a:pPr lvl="1"/>
            <a:r>
              <a:rPr lang="en-GB" sz="3000" dirty="0" smtClean="0"/>
              <a:t>This </a:t>
            </a:r>
            <a:r>
              <a:rPr lang="en-GB" sz="3000" dirty="0"/>
              <a:t>concept is used only for x and gamma rays, which are electromagnetic radiation. </a:t>
            </a:r>
            <a:endParaRPr lang="tr-TR" sz="3000" dirty="0" smtClean="0"/>
          </a:p>
          <a:p>
            <a:pPr lvl="1"/>
            <a:r>
              <a:rPr lang="en-GB" sz="3000" dirty="0" smtClean="0"/>
              <a:t>The </a:t>
            </a:r>
            <a:r>
              <a:rPr lang="en-GB" sz="3000" dirty="0"/>
              <a:t>charge and mass used in the definition of this concept only refer to the charge and mass of air.</a:t>
            </a:r>
            <a:endParaRPr lang="tr-TR" sz="30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6448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ABSORBED </a:t>
            </a:r>
            <a:r>
              <a:rPr lang="en-GB" dirty="0" smtClean="0"/>
              <a:t>DOSE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500" dirty="0"/>
              <a:t>The concept of exposure is used to measure for electromagnetic radiation energy in the air. </a:t>
            </a:r>
            <a:endParaRPr lang="tr-TR" sz="2500" dirty="0" smtClean="0"/>
          </a:p>
          <a:p>
            <a:pPr lvl="1"/>
            <a:r>
              <a:rPr lang="en-GB" sz="2500" dirty="0" smtClean="0"/>
              <a:t>This </a:t>
            </a:r>
            <a:r>
              <a:rPr lang="en-GB" sz="2500" dirty="0"/>
              <a:t>concept is quite practical for air. </a:t>
            </a:r>
            <a:endParaRPr lang="tr-TR" sz="2500" dirty="0" smtClean="0"/>
          </a:p>
          <a:p>
            <a:pPr lvl="1"/>
            <a:r>
              <a:rPr lang="en-GB" sz="2500" dirty="0" smtClean="0"/>
              <a:t>However </a:t>
            </a:r>
            <a:r>
              <a:rPr lang="en-GB" sz="2500" dirty="0"/>
              <a:t>this concept is not used for material other than air. </a:t>
            </a:r>
            <a:endParaRPr lang="tr-TR" sz="2500" dirty="0" smtClean="0"/>
          </a:p>
          <a:p>
            <a:pPr lvl="1"/>
            <a:r>
              <a:rPr lang="en-GB" sz="2500" dirty="0" smtClean="0"/>
              <a:t>A </a:t>
            </a:r>
            <a:r>
              <a:rPr lang="en-GB" sz="2500" dirty="0"/>
              <a:t>new concept is needed for the radiation exposure of materials. </a:t>
            </a:r>
            <a:endParaRPr lang="tr-TR" sz="2500" dirty="0" smtClean="0"/>
          </a:p>
          <a:p>
            <a:pPr lvl="1"/>
            <a:r>
              <a:rPr lang="en-GB" sz="2500" dirty="0" smtClean="0"/>
              <a:t>The </a:t>
            </a:r>
            <a:r>
              <a:rPr lang="en-GB" sz="2500" dirty="0"/>
              <a:t>most important concept in determining the amount of radiation to which the material is exposed is the absorbed dose. </a:t>
            </a:r>
            <a:endParaRPr lang="tr-TR" sz="2500" dirty="0" smtClean="0"/>
          </a:p>
          <a:p>
            <a:pPr lvl="1"/>
            <a:r>
              <a:rPr lang="en-GB" sz="2500" dirty="0" smtClean="0"/>
              <a:t>Absorbed </a:t>
            </a:r>
            <a:r>
              <a:rPr lang="en-GB" sz="2500" dirty="0"/>
              <a:t>dose is simply the radiation dose absorbed per unit mass of any material.</a:t>
            </a:r>
            <a:endParaRPr lang="tr-TR" sz="25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3334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5820" y="548680"/>
            <a:ext cx="10386955" cy="5320414"/>
          </a:xfrm>
        </p:spPr>
        <p:txBody>
          <a:bodyPr>
            <a:normAutofit/>
          </a:bodyPr>
          <a:lstStyle/>
          <a:p>
            <a:pPr lvl="1"/>
            <a:r>
              <a:rPr lang="en-GB" sz="2500" dirty="0"/>
              <a:t>When any material is exposed to direct or indirect ionizing radiation, in most cases, some of the radiation energy can be absorbed by the material. </a:t>
            </a:r>
            <a:endParaRPr lang="tr-TR" sz="2500" dirty="0" smtClean="0"/>
          </a:p>
          <a:p>
            <a:pPr lvl="1"/>
            <a:r>
              <a:rPr lang="en-GB" sz="2500" dirty="0" smtClean="0"/>
              <a:t>The </a:t>
            </a:r>
            <a:r>
              <a:rPr lang="en-GB" sz="2500" dirty="0"/>
              <a:t>other part of the energy escapes from the volume of interest. </a:t>
            </a:r>
            <a:endParaRPr lang="tr-TR" sz="2500" dirty="0" smtClean="0"/>
          </a:p>
          <a:p>
            <a:pPr lvl="1"/>
            <a:r>
              <a:rPr lang="en-GB" sz="2500" dirty="0" smtClean="0"/>
              <a:t>This </a:t>
            </a:r>
            <a:r>
              <a:rPr lang="en-GB" sz="2500" dirty="0"/>
              <a:t>escaping energy is absorbed elsewhere in the matter. </a:t>
            </a:r>
            <a:endParaRPr lang="tr-TR" sz="2500" dirty="0" smtClean="0"/>
          </a:p>
          <a:p>
            <a:pPr lvl="1"/>
            <a:r>
              <a:rPr lang="en-GB" sz="2500" dirty="0" smtClean="0"/>
              <a:t>Now </a:t>
            </a:r>
            <a:r>
              <a:rPr lang="en-GB" sz="2500" dirty="0"/>
              <a:t>some definitions must be made </a:t>
            </a:r>
            <a:r>
              <a:rPr lang="en-GB" sz="2500" dirty="0" smtClean="0"/>
              <a:t>here.</a:t>
            </a:r>
            <a:endParaRPr lang="tr-TR" sz="2500" dirty="0" smtClean="0"/>
          </a:p>
          <a:p>
            <a:pPr lvl="1"/>
            <a:r>
              <a:rPr lang="en-GB" sz="2500" dirty="0" err="1" smtClean="0"/>
              <a:t>R</a:t>
            </a:r>
            <a:r>
              <a:rPr lang="en-GB" sz="2500" baseline="-25000" dirty="0" err="1" smtClean="0"/>
              <a:t>in</a:t>
            </a:r>
            <a:r>
              <a:rPr lang="en-GB" sz="2500" dirty="0" smtClean="0"/>
              <a:t> </a:t>
            </a:r>
            <a:r>
              <a:rPr lang="en-GB" sz="2500" dirty="0"/>
              <a:t>is the radiation energy entering the volume of </a:t>
            </a:r>
            <a:r>
              <a:rPr lang="en-GB" sz="2500" dirty="0" smtClean="0"/>
              <a:t>interest.</a:t>
            </a:r>
            <a:endParaRPr lang="tr-TR" sz="2500" dirty="0" smtClean="0"/>
          </a:p>
          <a:p>
            <a:pPr lvl="1"/>
            <a:r>
              <a:rPr lang="en-GB" sz="2500" dirty="0" smtClean="0"/>
              <a:t>R</a:t>
            </a:r>
            <a:r>
              <a:rPr lang="en-GB" sz="2500" baseline="-25000" dirty="0" smtClean="0"/>
              <a:t>out</a:t>
            </a:r>
            <a:r>
              <a:rPr lang="en-GB" sz="2500" dirty="0" smtClean="0"/>
              <a:t> </a:t>
            </a:r>
            <a:r>
              <a:rPr lang="en-GB" sz="2500" dirty="0"/>
              <a:t>is the radiation energy escaping from the volume of </a:t>
            </a:r>
            <a:r>
              <a:rPr lang="en-GB" sz="2500" dirty="0" smtClean="0"/>
              <a:t>interest.</a:t>
            </a:r>
            <a:endParaRPr lang="tr-TR" sz="2500" dirty="0" smtClean="0"/>
          </a:p>
          <a:p>
            <a:pPr lvl="1"/>
            <a:r>
              <a:rPr lang="en-GB" sz="2500" dirty="0" smtClean="0"/>
              <a:t>ΣQ </a:t>
            </a:r>
            <a:r>
              <a:rPr lang="en-GB" sz="2500" dirty="0"/>
              <a:t>is the sum of the mass-energy changes resulting from interactions in the volume of </a:t>
            </a:r>
            <a:r>
              <a:rPr lang="en-GB" sz="2500" dirty="0" smtClean="0"/>
              <a:t>interest.</a:t>
            </a:r>
            <a:endParaRPr lang="tr-TR" sz="2500" dirty="0" smtClean="0"/>
          </a:p>
          <a:p>
            <a:pPr lvl="1"/>
            <a:r>
              <a:rPr lang="en-GB" sz="2500" dirty="0" smtClean="0"/>
              <a:t>After </a:t>
            </a:r>
            <a:r>
              <a:rPr lang="en-GB" sz="2500" dirty="0"/>
              <a:t>these definitions, the average energy imparted to the volume of interest can be written as </a:t>
            </a:r>
            <a:r>
              <a:rPr lang="en-GB" sz="2500" dirty="0" smtClean="0"/>
              <a:t>follows.</a:t>
            </a:r>
            <a:endParaRPr lang="tr-TR" sz="2500" dirty="0"/>
          </a:p>
          <a:p>
            <a:pPr lvl="1"/>
            <a:r>
              <a:rPr lang="en-GB" sz="2500" dirty="0" err="1" smtClean="0"/>
              <a:t>Ɛ</a:t>
            </a:r>
            <a:r>
              <a:rPr lang="en-GB" sz="2500" baseline="-25000" dirty="0" err="1" smtClean="0"/>
              <a:t>tr</a:t>
            </a:r>
            <a:r>
              <a:rPr lang="en-GB" sz="2500" dirty="0" smtClean="0"/>
              <a:t>=</a:t>
            </a:r>
            <a:r>
              <a:rPr lang="en-GB" sz="2500" dirty="0" err="1" smtClean="0"/>
              <a:t>R</a:t>
            </a:r>
            <a:r>
              <a:rPr lang="en-GB" sz="2500" baseline="-25000" dirty="0" err="1" smtClean="0"/>
              <a:t>in</a:t>
            </a:r>
            <a:r>
              <a:rPr lang="en-GB" sz="2500" dirty="0" smtClean="0"/>
              <a:t>-R</a:t>
            </a:r>
            <a:r>
              <a:rPr lang="en-GB" sz="2500" baseline="-25000" dirty="0" smtClean="0"/>
              <a:t>out</a:t>
            </a:r>
            <a:r>
              <a:rPr lang="en-GB" sz="2500" dirty="0"/>
              <a:t>+ ΣQ</a:t>
            </a:r>
            <a:endParaRPr lang="tr-TR" sz="25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155855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is Teması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7085</TotalTime>
  <Words>1363</Words>
  <Application>Microsoft Office PowerPoint</Application>
  <PresentationFormat>Özel</PresentationFormat>
  <Paragraphs>158</Paragraphs>
  <Slides>21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Euphemia</vt:lpstr>
      <vt:lpstr>Times New Roman</vt:lpstr>
      <vt:lpstr>Retrospect</vt:lpstr>
      <vt:lpstr>Radiation Physics</vt:lpstr>
      <vt:lpstr>ACTIVITY</vt:lpstr>
      <vt:lpstr>PowerPoint Sunusu</vt:lpstr>
      <vt:lpstr>PowerPoint Sunusu</vt:lpstr>
      <vt:lpstr>PowerPoint Sunusu</vt:lpstr>
      <vt:lpstr>EXPOSURE</vt:lpstr>
      <vt:lpstr>PowerPoint Sunusu</vt:lpstr>
      <vt:lpstr>ABSORBED DOSE</vt:lpstr>
      <vt:lpstr>PowerPoint Sunusu</vt:lpstr>
      <vt:lpstr>PowerPoint Sunusu</vt:lpstr>
      <vt:lpstr>PowerPoint Sunusu</vt:lpstr>
      <vt:lpstr>PowerPoint Sunusu</vt:lpstr>
      <vt:lpstr>EQUIVALENT DOSE </vt:lpstr>
      <vt:lpstr>PowerPoint Sunusu</vt:lpstr>
      <vt:lpstr>PowerPoint Sunusu</vt:lpstr>
      <vt:lpstr>PowerPoint Sunusu</vt:lpstr>
      <vt:lpstr>Table : Radiation weighting factor of some radiation types</vt:lpstr>
      <vt:lpstr>PowerPoint Sunusu</vt:lpstr>
      <vt:lpstr>effective dose</vt:lpstr>
      <vt:lpstr>PowerPoint Sunusu</vt:lpstr>
      <vt:lpstr>Tissue weighting factor of some tissue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Başlık Düzeni</dc:title>
  <dc:creator>Samsung</dc:creator>
  <cp:lastModifiedBy>osman gunay</cp:lastModifiedBy>
  <cp:revision>285</cp:revision>
  <dcterms:created xsi:type="dcterms:W3CDTF">2021-01-03T21:40:38Z</dcterms:created>
  <dcterms:modified xsi:type="dcterms:W3CDTF">2022-09-12T05:35:07Z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