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1"/>
  </p:notesMasterIdLst>
  <p:sldIdLst>
    <p:sldId id="298" r:id="rId2"/>
    <p:sldId id="396" r:id="rId3"/>
    <p:sldId id="346" r:id="rId4"/>
    <p:sldId id="389" r:id="rId5"/>
    <p:sldId id="390" r:id="rId6"/>
    <p:sldId id="395" r:id="rId7"/>
    <p:sldId id="397" r:id="rId8"/>
    <p:sldId id="379" r:id="rId9"/>
    <p:sldId id="380" r:id="rId10"/>
    <p:sldId id="381" r:id="rId11"/>
    <p:sldId id="361" r:id="rId12"/>
    <p:sldId id="362" r:id="rId13"/>
    <p:sldId id="383" r:id="rId14"/>
    <p:sldId id="386" r:id="rId15"/>
    <p:sldId id="392" r:id="rId16"/>
    <p:sldId id="393" r:id="rId17"/>
    <p:sldId id="394" r:id="rId18"/>
    <p:sldId id="349" r:id="rId19"/>
    <p:sldId id="398" r:id="rId20"/>
    <p:sldId id="391" r:id="rId21"/>
    <p:sldId id="387" r:id="rId22"/>
    <p:sldId id="382" r:id="rId23"/>
    <p:sldId id="399" r:id="rId24"/>
    <p:sldId id="334" r:id="rId25"/>
    <p:sldId id="336" r:id="rId26"/>
    <p:sldId id="337" r:id="rId27"/>
    <p:sldId id="338" r:id="rId28"/>
    <p:sldId id="339" r:id="rId29"/>
    <p:sldId id="400" r:id="rId3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srgbClr val="FF0000"/>
    </p:penClr>
  </p:showPr>
  <p:clrMru>
    <a:srgbClr val="CC0000"/>
    <a:srgbClr val="000000"/>
    <a:srgbClr val="FF0000"/>
    <a:srgbClr val="CC3300"/>
    <a:srgbClr val="FF99FF"/>
    <a:srgbClr val="FF6600"/>
    <a:srgbClr val="8E6C0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97" autoAdjust="0"/>
    <p:restoredTop sz="68228" autoAdjust="0"/>
  </p:normalViewPr>
  <p:slideViewPr>
    <p:cSldViewPr>
      <p:cViewPr varScale="1">
        <p:scale>
          <a:sx n="77" d="100"/>
          <a:sy n="77" d="100"/>
        </p:scale>
        <p:origin x="-1152" y="-84"/>
      </p:cViewPr>
      <p:guideLst>
        <p:guide orient="horz" pos="2150"/>
        <p:guide pos="28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050925" y="754063"/>
            <a:ext cx="4572000" cy="329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3075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noProof="0" smtClean="0"/>
              <a:t>单击此处编辑母版文本样式
第二级
第三级
第四级
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F62BCC86-E7CC-4E51-8151-C7BAE3676D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1413" y="754063"/>
            <a:ext cx="4391025" cy="3294062"/>
          </a:xfrm>
        </p:spPr>
      </p:sp>
      <p:sp>
        <p:nvSpPr>
          <p:cNvPr id="9216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92164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A429109B-B07C-408C-8A89-8F62334F0E50}" type="slidenum">
              <a:rPr lang="zh-CN" altLang="en-US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1413" y="754063"/>
            <a:ext cx="4391025" cy="3294062"/>
          </a:xfrm>
        </p:spPr>
      </p:sp>
      <p:sp>
        <p:nvSpPr>
          <p:cNvPr id="9216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92164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A429109B-B07C-408C-8A89-8F62334F0E50}" type="slidenum">
              <a:rPr lang="zh-CN" altLang="en-US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anchor="ctr">
            <a:normAutofit fontScale="25000" lnSpcReduction="20000"/>
          </a:bodyPr>
          <a:lstStyle/>
          <a:p>
            <a:pPr>
              <a:defRPr/>
            </a:pPr>
            <a:endParaRPr lang="en-US" altLang="zh-CN" dirty="0" smtClean="0">
              <a:latin typeface="Times New Roman" pitchFamily="18" charset="0"/>
            </a:endParaRPr>
          </a:p>
          <a:p>
            <a:pPr>
              <a:defRPr/>
            </a:pPr>
            <a:endParaRPr lang="zh-CN" altLang="en-US" dirty="0">
              <a:latin typeface="Times New Roman" pitchFamily="18" charset="0"/>
            </a:endParaRPr>
          </a:p>
        </p:txBody>
      </p:sp>
      <p:sp>
        <p:nvSpPr>
          <p:cNvPr id="201732" name="灯片编号占位符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buFontTx/>
              <a:buNone/>
            </a:pPr>
            <a:fld id="{CA422238-69AA-41B6-B868-C582452D3062}" type="slidenum">
              <a:rPr lang="en-US" altLang="zh-CN" sz="1200">
                <a:latin typeface="Times New Roman" pitchFamily="18" charset="0"/>
              </a:rPr>
              <a:pPr algn="r">
                <a:buFontTx/>
                <a:buNone/>
              </a:pPr>
              <a:t>26</a:t>
            </a:fld>
            <a:endParaRPr lang="en-US" altLang="zh-CN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anchor="ctr"/>
          <a:lstStyle/>
          <a:p>
            <a:r>
              <a:rPr lang="en-US" altLang="zh-CN" smtClean="0">
                <a:latin typeface="Arial" charset="0"/>
              </a:rPr>
              <a:t>#region </a:t>
            </a:r>
            <a:r>
              <a:rPr lang="zh-CN" altLang="en-US" smtClean="0">
                <a:latin typeface="Arial" charset="0"/>
              </a:rPr>
              <a:t>读取</a:t>
            </a:r>
            <a:r>
              <a:rPr lang="en-US" altLang="zh-CN" smtClean="0">
                <a:latin typeface="Arial" charset="0"/>
              </a:rPr>
              <a:t>Excel</a:t>
            </a:r>
            <a:r>
              <a:rPr lang="zh-CN" altLang="en-US" smtClean="0">
                <a:latin typeface="Arial" charset="0"/>
              </a:rPr>
              <a:t>文件</a:t>
            </a:r>
          </a:p>
          <a:p>
            <a:r>
              <a:rPr lang="zh-CN" altLang="en-US" smtClean="0">
                <a:latin typeface="Arial" charset="0"/>
              </a:rPr>
              <a:t>        </a:t>
            </a:r>
            <a:r>
              <a:rPr lang="en-US" altLang="zh-CN" smtClean="0">
                <a:latin typeface="Arial" charset="0"/>
              </a:rPr>
              <a:t>/// &lt;summary&gt;</a:t>
            </a:r>
          </a:p>
          <a:p>
            <a:r>
              <a:rPr lang="en-US" altLang="zh-CN" smtClean="0">
                <a:latin typeface="Arial" charset="0"/>
              </a:rPr>
              <a:t>        /// </a:t>
            </a:r>
            <a:r>
              <a:rPr lang="zh-CN" altLang="en-US" smtClean="0">
                <a:latin typeface="Arial" charset="0"/>
              </a:rPr>
              <a:t>读取</a:t>
            </a:r>
            <a:r>
              <a:rPr lang="en-US" altLang="zh-CN" smtClean="0">
                <a:latin typeface="Arial" charset="0"/>
              </a:rPr>
              <a:t>Excel</a:t>
            </a:r>
            <a:r>
              <a:rPr lang="zh-CN" altLang="en-US" smtClean="0">
                <a:latin typeface="Arial" charset="0"/>
              </a:rPr>
              <a:t>文件</a:t>
            </a:r>
          </a:p>
          <a:p>
            <a:r>
              <a:rPr lang="zh-CN" altLang="en-US" smtClean="0">
                <a:latin typeface="Arial" charset="0"/>
              </a:rPr>
              <a:t>        </a:t>
            </a:r>
            <a:r>
              <a:rPr lang="en-US" altLang="zh-CN" smtClean="0">
                <a:latin typeface="Arial" charset="0"/>
              </a:rPr>
              <a:t>/// &lt;/summary&gt;</a:t>
            </a:r>
          </a:p>
          <a:p>
            <a:r>
              <a:rPr lang="en-US" altLang="zh-CN" smtClean="0">
                <a:latin typeface="Arial" charset="0"/>
              </a:rPr>
              <a:t>        private void btnRead_Click(object sender, EventArgs e)</a:t>
            </a:r>
          </a:p>
          <a:p>
            <a:r>
              <a:rPr lang="en-US" altLang="zh-CN" smtClean="0">
                <a:latin typeface="Arial" charset="0"/>
              </a:rPr>
              <a:t>        {</a:t>
            </a:r>
          </a:p>
          <a:p>
            <a:r>
              <a:rPr lang="en-US" altLang="zh-CN" smtClean="0">
                <a:latin typeface="Arial" charset="0"/>
              </a:rPr>
              <a:t>            string strPath = txtFilePath.Text;//</a:t>
            </a:r>
            <a:r>
              <a:rPr lang="zh-CN" altLang="en-US" smtClean="0">
                <a:latin typeface="Arial" charset="0"/>
              </a:rPr>
              <a:t>获得 要读取 的 </a:t>
            </a:r>
            <a:r>
              <a:rPr lang="en-US" altLang="zh-CN" smtClean="0">
                <a:latin typeface="Arial" charset="0"/>
              </a:rPr>
              <a:t>excel</a:t>
            </a:r>
            <a:r>
              <a:rPr lang="zh-CN" altLang="en-US" smtClean="0">
                <a:latin typeface="Arial" charset="0"/>
              </a:rPr>
              <a:t>文件 路径</a:t>
            </a:r>
          </a:p>
          <a:p>
            <a:r>
              <a:rPr lang="zh-CN" altLang="en-US" smtClean="0">
                <a:latin typeface="Arial" charset="0"/>
              </a:rPr>
              <a:t>            </a:t>
            </a:r>
            <a:r>
              <a:rPr lang="en-US" altLang="zh-CN" smtClean="0">
                <a:latin typeface="Arial" charset="0"/>
              </a:rPr>
              <a:t>using (Stream file = File.OpenRead(strPath))//</a:t>
            </a:r>
            <a:r>
              <a:rPr lang="zh-CN" altLang="en-US" smtClean="0">
                <a:latin typeface="Arial" charset="0"/>
              </a:rPr>
              <a:t>将 指定 的 文件 以流的方式读取到 </a:t>
            </a:r>
            <a:r>
              <a:rPr lang="en-US" altLang="zh-CN" smtClean="0">
                <a:latin typeface="Arial" charset="0"/>
              </a:rPr>
              <a:t>file</a:t>
            </a:r>
            <a:r>
              <a:rPr lang="zh-CN" altLang="en-US" smtClean="0">
                <a:latin typeface="Arial" charset="0"/>
              </a:rPr>
              <a:t>对象中</a:t>
            </a:r>
          </a:p>
          <a:p>
            <a:r>
              <a:rPr lang="zh-CN" altLang="en-US" smtClean="0">
                <a:latin typeface="Arial" charset="0"/>
              </a:rPr>
              <a:t>            </a:t>
            </a:r>
            <a:r>
              <a:rPr lang="en-US" altLang="zh-CN" smtClean="0">
                <a:latin typeface="Arial" charset="0"/>
              </a:rPr>
              <a:t>{</a:t>
            </a:r>
          </a:p>
          <a:p>
            <a:r>
              <a:rPr lang="en-US" altLang="zh-CN" smtClean="0">
                <a:latin typeface="Arial" charset="0"/>
              </a:rPr>
              <a:t>                //</a:t>
            </a:r>
            <a:r>
              <a:rPr lang="zh-CN" altLang="en-US" smtClean="0">
                <a:latin typeface="Arial" charset="0"/>
              </a:rPr>
              <a:t>将 文件流 对象 传入 </a:t>
            </a:r>
            <a:r>
              <a:rPr lang="en-US" altLang="zh-CN" smtClean="0">
                <a:latin typeface="Arial" charset="0"/>
              </a:rPr>
              <a:t>workbook</a:t>
            </a:r>
            <a:r>
              <a:rPr lang="zh-CN" altLang="en-US" smtClean="0">
                <a:latin typeface="Arial" charset="0"/>
              </a:rPr>
              <a:t>，此时，</a:t>
            </a:r>
            <a:r>
              <a:rPr lang="en-US" altLang="zh-CN" smtClean="0">
                <a:latin typeface="Arial" charset="0"/>
              </a:rPr>
              <a:t>workbook </a:t>
            </a:r>
            <a:r>
              <a:rPr lang="zh-CN" altLang="en-US" smtClean="0">
                <a:latin typeface="Arial" charset="0"/>
              </a:rPr>
              <a:t>就相当于一个 </a:t>
            </a:r>
            <a:r>
              <a:rPr lang="en-US" altLang="zh-CN" smtClean="0">
                <a:latin typeface="Arial" charset="0"/>
              </a:rPr>
              <a:t>Excel</a:t>
            </a:r>
            <a:r>
              <a:rPr lang="zh-CN" altLang="en-US" smtClean="0">
                <a:latin typeface="Arial" charset="0"/>
              </a:rPr>
              <a:t>文件操作对象了</a:t>
            </a:r>
          </a:p>
          <a:p>
            <a:r>
              <a:rPr lang="zh-CN" altLang="en-US" smtClean="0">
                <a:latin typeface="Arial" charset="0"/>
              </a:rPr>
              <a:t>                </a:t>
            </a:r>
            <a:r>
              <a:rPr lang="en-US" altLang="zh-CN" smtClean="0">
                <a:latin typeface="Arial" charset="0"/>
              </a:rPr>
              <a:t>HSSFWorkbook workbook = new HSSFWorkbook(file);</a:t>
            </a:r>
          </a:p>
          <a:p>
            <a:r>
              <a:rPr lang="en-US" altLang="zh-CN" smtClean="0">
                <a:latin typeface="Arial" charset="0"/>
              </a:rPr>
              <a:t>                //</a:t>
            </a:r>
            <a:r>
              <a:rPr lang="zh-CN" altLang="en-US" smtClean="0">
                <a:latin typeface="Arial" charset="0"/>
              </a:rPr>
              <a:t>获得 </a:t>
            </a:r>
            <a:r>
              <a:rPr lang="en-US" altLang="zh-CN" smtClean="0">
                <a:latin typeface="Arial" charset="0"/>
              </a:rPr>
              <a:t>Excel</a:t>
            </a:r>
            <a:r>
              <a:rPr lang="zh-CN" altLang="en-US" smtClean="0">
                <a:latin typeface="Arial" charset="0"/>
              </a:rPr>
              <a:t>中 第一个工作表的 名字</a:t>
            </a:r>
          </a:p>
          <a:p>
            <a:r>
              <a:rPr lang="zh-CN" altLang="en-US" smtClean="0">
                <a:latin typeface="Arial" charset="0"/>
              </a:rPr>
              <a:t>                </a:t>
            </a:r>
            <a:r>
              <a:rPr lang="en-US" altLang="zh-CN" smtClean="0">
                <a:latin typeface="Arial" charset="0"/>
              </a:rPr>
              <a:t>//MessageBox.Show(workbook.GetSheetName(0));</a:t>
            </a:r>
          </a:p>
          <a:p>
            <a:r>
              <a:rPr lang="en-US" altLang="zh-CN" smtClean="0">
                <a:latin typeface="Arial" charset="0"/>
              </a:rPr>
              <a:t>                //</a:t>
            </a:r>
            <a:r>
              <a:rPr lang="zh-CN" altLang="en-US" smtClean="0">
                <a:latin typeface="Arial" charset="0"/>
              </a:rPr>
              <a:t>获得 </a:t>
            </a:r>
            <a:r>
              <a:rPr lang="en-US" altLang="zh-CN" smtClean="0">
                <a:latin typeface="Arial" charset="0"/>
              </a:rPr>
              <a:t>Excel </a:t>
            </a:r>
            <a:r>
              <a:rPr lang="zh-CN" altLang="en-US" smtClean="0">
                <a:latin typeface="Arial" charset="0"/>
              </a:rPr>
              <a:t>中 第一个 表</a:t>
            </a:r>
          </a:p>
          <a:p>
            <a:r>
              <a:rPr lang="zh-CN" altLang="en-US" smtClean="0">
                <a:latin typeface="Arial" charset="0"/>
              </a:rPr>
              <a:t>                </a:t>
            </a:r>
            <a:r>
              <a:rPr lang="en-US" altLang="zh-CN" smtClean="0">
                <a:latin typeface="Arial" charset="0"/>
              </a:rPr>
              <a:t>HSSFSheet sheet = workbook.GetSheetAt(0);</a:t>
            </a:r>
          </a:p>
          <a:p>
            <a:r>
              <a:rPr lang="en-US" altLang="zh-CN" smtClean="0">
                <a:latin typeface="Arial" charset="0"/>
              </a:rPr>
              <a:t>                //</a:t>
            </a:r>
            <a:r>
              <a:rPr lang="zh-CN" altLang="en-US" smtClean="0">
                <a:latin typeface="Arial" charset="0"/>
              </a:rPr>
              <a:t>获得最后一行的下标</a:t>
            </a:r>
          </a:p>
          <a:p>
            <a:r>
              <a:rPr lang="zh-CN" altLang="en-US" smtClean="0">
                <a:latin typeface="Arial" charset="0"/>
              </a:rPr>
              <a:t>                </a:t>
            </a:r>
            <a:r>
              <a:rPr lang="en-US" altLang="zh-CN" smtClean="0">
                <a:latin typeface="Arial" charset="0"/>
              </a:rPr>
              <a:t>int rowNum = sheet.LastRowNum;</a:t>
            </a:r>
          </a:p>
          <a:p>
            <a:r>
              <a:rPr lang="en-US" altLang="zh-CN" smtClean="0">
                <a:latin typeface="Arial" charset="0"/>
              </a:rPr>
              <a:t>                MessageBox.Show(rowNum.ToString());</a:t>
            </a:r>
          </a:p>
          <a:p>
            <a:r>
              <a:rPr lang="en-US" altLang="zh-CN" smtClean="0">
                <a:latin typeface="Arial" charset="0"/>
              </a:rPr>
              <a:t>                //</a:t>
            </a:r>
            <a:r>
              <a:rPr lang="zh-CN" altLang="en-US" smtClean="0">
                <a:latin typeface="Arial" charset="0"/>
              </a:rPr>
              <a:t>保存整个表的数据</a:t>
            </a:r>
          </a:p>
          <a:p>
            <a:r>
              <a:rPr lang="zh-CN" altLang="en-US" smtClean="0">
                <a:latin typeface="Arial" charset="0"/>
              </a:rPr>
              <a:t>                </a:t>
            </a:r>
            <a:r>
              <a:rPr lang="en-US" altLang="zh-CN" smtClean="0">
                <a:latin typeface="Arial" charset="0"/>
              </a:rPr>
              <a:t>StringBuilder sbExcelData = new StringBuilder();</a:t>
            </a:r>
          </a:p>
          <a:p>
            <a:r>
              <a:rPr lang="en-US" altLang="zh-CN" smtClean="0">
                <a:latin typeface="Arial" charset="0"/>
              </a:rPr>
              <a:t>                for (int j = 0; j &lt;= rowNum; j++)//</a:t>
            </a:r>
            <a:r>
              <a:rPr lang="zh-CN" altLang="en-US" smtClean="0">
                <a:latin typeface="Arial" charset="0"/>
              </a:rPr>
              <a:t>循环所有行</a:t>
            </a:r>
          </a:p>
          <a:p>
            <a:r>
              <a:rPr lang="zh-CN" altLang="en-US" smtClean="0">
                <a:latin typeface="Arial" charset="0"/>
              </a:rPr>
              <a:t>                </a:t>
            </a:r>
            <a:r>
              <a:rPr lang="en-US" altLang="zh-CN" smtClean="0">
                <a:latin typeface="Arial" charset="0"/>
              </a:rPr>
              <a:t>{</a:t>
            </a:r>
          </a:p>
          <a:p>
            <a:r>
              <a:rPr lang="en-US" altLang="zh-CN" smtClean="0">
                <a:latin typeface="Arial" charset="0"/>
              </a:rPr>
              <a:t>                    //</a:t>
            </a:r>
            <a:r>
              <a:rPr lang="zh-CN" altLang="en-US" smtClean="0">
                <a:latin typeface="Arial" charset="0"/>
              </a:rPr>
              <a:t>每行中所有的列的值</a:t>
            </a:r>
          </a:p>
          <a:p>
            <a:r>
              <a:rPr lang="zh-CN" altLang="en-US" smtClean="0">
                <a:latin typeface="Arial" charset="0"/>
              </a:rPr>
              <a:t>                    </a:t>
            </a:r>
            <a:r>
              <a:rPr lang="en-US" altLang="zh-CN" smtClean="0">
                <a:latin typeface="Arial" charset="0"/>
              </a:rPr>
              <a:t>string strFirstRow = string.Empty;</a:t>
            </a:r>
          </a:p>
          <a:p>
            <a:r>
              <a:rPr lang="en-US" altLang="zh-CN" smtClean="0">
                <a:latin typeface="Arial" charset="0"/>
              </a:rPr>
              <a:t>                    //</a:t>
            </a:r>
            <a:r>
              <a:rPr lang="zh-CN" altLang="en-US" smtClean="0">
                <a:latin typeface="Arial" charset="0"/>
              </a:rPr>
              <a:t>获得 当前循环的 行</a:t>
            </a:r>
          </a:p>
          <a:p>
            <a:r>
              <a:rPr lang="zh-CN" altLang="en-US" smtClean="0">
                <a:latin typeface="Arial" charset="0"/>
              </a:rPr>
              <a:t>                    </a:t>
            </a:r>
            <a:r>
              <a:rPr lang="en-US" altLang="zh-CN" smtClean="0">
                <a:latin typeface="Arial" charset="0"/>
              </a:rPr>
              <a:t>HSSFRow dr = sheet.GetRow(j);</a:t>
            </a:r>
          </a:p>
          <a:p>
            <a:r>
              <a:rPr lang="en-US" altLang="zh-CN" smtClean="0">
                <a:latin typeface="Arial" charset="0"/>
              </a:rPr>
              <a:t>                    //LastCellNum:Gets the index of the last cell contained in this row (PLUS ONE)</a:t>
            </a:r>
          </a:p>
          <a:p>
            <a:r>
              <a:rPr lang="en-US" altLang="zh-CN" smtClean="0">
                <a:latin typeface="Arial" charset="0"/>
              </a:rPr>
              <a:t>                    //</a:t>
            </a:r>
            <a:r>
              <a:rPr lang="zh-CN" altLang="en-US" smtClean="0">
                <a:latin typeface="Arial" charset="0"/>
              </a:rPr>
              <a:t>最后一行号：获得当前行最后一个单元格的下标 </a:t>
            </a:r>
            <a:r>
              <a:rPr lang="en-US" altLang="zh-CN" smtClean="0">
                <a:latin typeface="Arial" charset="0"/>
              </a:rPr>
              <a:t>(+1),</a:t>
            </a:r>
            <a:r>
              <a:rPr lang="zh-CN" altLang="en-US" smtClean="0">
                <a:latin typeface="Arial" charset="0"/>
              </a:rPr>
              <a:t>其实就是获得总列数</a:t>
            </a:r>
          </a:p>
          <a:p>
            <a:r>
              <a:rPr lang="zh-CN" altLang="en-US" smtClean="0">
                <a:latin typeface="Arial" charset="0"/>
              </a:rPr>
              <a:t>                    </a:t>
            </a:r>
            <a:r>
              <a:rPr lang="en-US" altLang="zh-CN" smtClean="0">
                <a:latin typeface="Arial" charset="0"/>
              </a:rPr>
              <a:t>for (int i = 0; i &lt; dr.LastCellNum; i++)//</a:t>
            </a:r>
            <a:r>
              <a:rPr lang="zh-CN" altLang="en-US" smtClean="0">
                <a:latin typeface="Arial" charset="0"/>
              </a:rPr>
              <a:t>循环当前行所有列</a:t>
            </a:r>
          </a:p>
          <a:p>
            <a:r>
              <a:rPr lang="zh-CN" altLang="en-US" smtClean="0">
                <a:latin typeface="Arial" charset="0"/>
              </a:rPr>
              <a:t>                    </a:t>
            </a:r>
            <a:r>
              <a:rPr lang="en-US" altLang="zh-CN" smtClean="0">
                <a:latin typeface="Arial" charset="0"/>
              </a:rPr>
              <a:t>{</a:t>
            </a:r>
          </a:p>
          <a:p>
            <a:r>
              <a:rPr lang="en-US" altLang="zh-CN" smtClean="0">
                <a:latin typeface="Arial" charset="0"/>
              </a:rPr>
              <a:t>                        if (dr.GetCell(i).CellType == HSSFCell.CELL_TYPE_STRING)//</a:t>
            </a:r>
            <a:r>
              <a:rPr lang="zh-CN" altLang="en-US" smtClean="0">
                <a:latin typeface="Arial" charset="0"/>
              </a:rPr>
              <a:t>如果单元格内容是 字符串</a:t>
            </a:r>
          </a:p>
          <a:p>
            <a:r>
              <a:rPr lang="zh-CN" altLang="en-US" smtClean="0">
                <a:latin typeface="Arial" charset="0"/>
              </a:rPr>
              <a:t>                        </a:t>
            </a:r>
            <a:r>
              <a:rPr lang="en-US" altLang="zh-CN" smtClean="0">
                <a:latin typeface="Arial" charset="0"/>
              </a:rPr>
              <a:t>{</a:t>
            </a:r>
          </a:p>
          <a:p>
            <a:r>
              <a:rPr lang="en-US" altLang="zh-CN" smtClean="0">
                <a:latin typeface="Arial" charset="0"/>
              </a:rPr>
              <a:t>                            strFirstRow += dr.GetCell(i).StringCellValue + ",";</a:t>
            </a:r>
          </a:p>
          <a:p>
            <a:r>
              <a:rPr lang="en-US" altLang="zh-CN" smtClean="0">
                <a:latin typeface="Arial" charset="0"/>
              </a:rPr>
              <a:t>                        }</a:t>
            </a:r>
          </a:p>
          <a:p>
            <a:r>
              <a:rPr lang="en-US" altLang="zh-CN" smtClean="0">
                <a:latin typeface="Arial" charset="0"/>
              </a:rPr>
              <a:t>                        else if (dr.GetCell(i).CellType == HSSFCell.CELL_TYPE_NUMERIC)//</a:t>
            </a:r>
            <a:r>
              <a:rPr lang="zh-CN" altLang="en-US" smtClean="0">
                <a:latin typeface="Arial" charset="0"/>
              </a:rPr>
              <a:t>如果单元格内容是 数值</a:t>
            </a:r>
          </a:p>
          <a:p>
            <a:r>
              <a:rPr lang="zh-CN" altLang="en-US" smtClean="0">
                <a:latin typeface="Arial" charset="0"/>
              </a:rPr>
              <a:t>                        </a:t>
            </a:r>
            <a:r>
              <a:rPr lang="en-US" altLang="zh-CN" smtClean="0">
                <a:latin typeface="Arial" charset="0"/>
              </a:rPr>
              <a:t>{</a:t>
            </a:r>
          </a:p>
          <a:p>
            <a:r>
              <a:rPr lang="en-US" altLang="zh-CN" smtClean="0">
                <a:latin typeface="Arial" charset="0"/>
              </a:rPr>
              <a:t>                            strFirstRow += dr.GetCell(i).NumericCellValue + ",";</a:t>
            </a:r>
          </a:p>
          <a:p>
            <a:r>
              <a:rPr lang="en-US" altLang="zh-CN" smtClean="0">
                <a:latin typeface="Arial" charset="0"/>
              </a:rPr>
              <a:t>                        }</a:t>
            </a:r>
          </a:p>
          <a:p>
            <a:r>
              <a:rPr lang="en-US" altLang="zh-CN" smtClean="0">
                <a:latin typeface="Arial" charset="0"/>
              </a:rPr>
              <a:t>                        //MessageBox.Show(sheet.GetRow(0).GetCell(1).StringCellValue); //.LastCellNum</a:t>
            </a:r>
          </a:p>
          <a:p>
            <a:r>
              <a:rPr lang="en-US" altLang="zh-CN" smtClean="0">
                <a:latin typeface="Arial" charset="0"/>
              </a:rPr>
              <a:t>                    }</a:t>
            </a:r>
          </a:p>
          <a:p>
            <a:r>
              <a:rPr lang="en-US" altLang="zh-CN" smtClean="0">
                <a:latin typeface="Arial" charset="0"/>
              </a:rPr>
              <a:t>                    sbExcelData.Append(strFirstRow + "\r\n");</a:t>
            </a:r>
          </a:p>
          <a:p>
            <a:r>
              <a:rPr lang="en-US" altLang="zh-CN" smtClean="0">
                <a:latin typeface="Arial" charset="0"/>
              </a:rPr>
              <a:t>                }</a:t>
            </a:r>
          </a:p>
          <a:p>
            <a:r>
              <a:rPr lang="en-US" altLang="zh-CN" smtClean="0">
                <a:latin typeface="Arial" charset="0"/>
              </a:rPr>
              <a:t>                MessageBox.Show(sbExcelData.ToString());</a:t>
            </a:r>
          </a:p>
          <a:p>
            <a:r>
              <a:rPr lang="en-US" altLang="zh-CN" smtClean="0">
                <a:latin typeface="Arial" charset="0"/>
              </a:rPr>
              <a:t>            }</a:t>
            </a:r>
          </a:p>
          <a:p>
            <a:r>
              <a:rPr lang="en-US" altLang="zh-CN" smtClean="0">
                <a:latin typeface="Arial" charset="0"/>
              </a:rPr>
              <a:t>        } </a:t>
            </a:r>
          </a:p>
          <a:p>
            <a:r>
              <a:rPr lang="en-US" altLang="zh-CN" smtClean="0">
                <a:latin typeface="Arial" charset="0"/>
              </a:rPr>
              <a:t>        #endregion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anchor="ctr"/>
          <a:lstStyle/>
          <a:p>
            <a:r>
              <a:rPr lang="en-US" altLang="zh-CN" smtClean="0">
                <a:latin typeface="Arial" charset="0"/>
              </a:rPr>
              <a:t> #region </a:t>
            </a:r>
            <a:r>
              <a:rPr lang="zh-CN" altLang="en-US" smtClean="0">
                <a:latin typeface="Arial" charset="0"/>
              </a:rPr>
              <a:t>将数据保存到</a:t>
            </a:r>
            <a:r>
              <a:rPr lang="en-US" altLang="zh-CN" smtClean="0">
                <a:latin typeface="Arial" charset="0"/>
              </a:rPr>
              <a:t>Excel</a:t>
            </a:r>
            <a:r>
              <a:rPr lang="zh-CN" altLang="en-US" smtClean="0">
                <a:latin typeface="Arial" charset="0"/>
              </a:rPr>
              <a:t>文件</a:t>
            </a:r>
          </a:p>
          <a:p>
            <a:r>
              <a:rPr lang="zh-CN" altLang="en-US" smtClean="0">
                <a:latin typeface="Arial" charset="0"/>
              </a:rPr>
              <a:t>        </a:t>
            </a:r>
            <a:r>
              <a:rPr lang="en-US" altLang="zh-CN" smtClean="0">
                <a:latin typeface="Arial" charset="0"/>
              </a:rPr>
              <a:t>private void btnExportExcel_Click(object sender, EventArgs e)</a:t>
            </a:r>
          </a:p>
          <a:p>
            <a:r>
              <a:rPr lang="en-US" altLang="zh-CN" smtClean="0">
                <a:latin typeface="Arial" charset="0"/>
              </a:rPr>
              <a:t>        {</a:t>
            </a:r>
          </a:p>
          <a:p>
            <a:r>
              <a:rPr lang="en-US" altLang="zh-CN" smtClean="0">
                <a:latin typeface="Arial" charset="0"/>
              </a:rPr>
              <a:t>            //</a:t>
            </a:r>
            <a:r>
              <a:rPr lang="zh-CN" altLang="en-US" smtClean="0">
                <a:latin typeface="Arial" charset="0"/>
              </a:rPr>
              <a:t>在内存中 创建 一个 空的 </a:t>
            </a:r>
            <a:r>
              <a:rPr lang="en-US" altLang="zh-CN" smtClean="0">
                <a:latin typeface="Arial" charset="0"/>
              </a:rPr>
              <a:t>Excel</a:t>
            </a:r>
            <a:r>
              <a:rPr lang="zh-CN" altLang="en-US" smtClean="0">
                <a:latin typeface="Arial" charset="0"/>
              </a:rPr>
              <a:t>文件对象</a:t>
            </a:r>
          </a:p>
          <a:p>
            <a:r>
              <a:rPr lang="zh-CN" altLang="en-US" smtClean="0">
                <a:latin typeface="Arial" charset="0"/>
              </a:rPr>
              <a:t>            </a:t>
            </a:r>
            <a:r>
              <a:rPr lang="en-US" altLang="zh-CN" smtClean="0">
                <a:latin typeface="Arial" charset="0"/>
              </a:rPr>
              <a:t>HSSFWorkbook wb = new HSSFWorkbook();</a:t>
            </a:r>
          </a:p>
          <a:p>
            <a:r>
              <a:rPr lang="en-US" altLang="zh-CN" smtClean="0">
                <a:latin typeface="Arial" charset="0"/>
              </a:rPr>
              <a:t>            //</a:t>
            </a:r>
            <a:r>
              <a:rPr lang="zh-CN" altLang="en-US" smtClean="0">
                <a:latin typeface="Arial" charset="0"/>
              </a:rPr>
              <a:t>在 </a:t>
            </a:r>
            <a:r>
              <a:rPr lang="en-US" altLang="zh-CN" smtClean="0">
                <a:latin typeface="Arial" charset="0"/>
              </a:rPr>
              <a:t>Excel</a:t>
            </a:r>
            <a:r>
              <a:rPr lang="zh-CN" altLang="en-US" smtClean="0">
                <a:latin typeface="Arial" charset="0"/>
              </a:rPr>
              <a:t>文件对象中 添加一个 表格对象</a:t>
            </a:r>
          </a:p>
          <a:p>
            <a:r>
              <a:rPr lang="zh-CN" altLang="en-US" smtClean="0">
                <a:latin typeface="Arial" charset="0"/>
              </a:rPr>
              <a:t>            </a:t>
            </a:r>
            <a:r>
              <a:rPr lang="en-US" altLang="zh-CN" smtClean="0">
                <a:latin typeface="Arial" charset="0"/>
              </a:rPr>
              <a:t>HSSFSheet sheet = wb.CreateSheet();</a:t>
            </a:r>
          </a:p>
          <a:p>
            <a:r>
              <a:rPr lang="en-US" altLang="zh-CN" smtClean="0">
                <a:latin typeface="Arial" charset="0"/>
              </a:rPr>
              <a:t>            //</a:t>
            </a:r>
            <a:r>
              <a:rPr lang="zh-CN" altLang="en-US" smtClean="0">
                <a:latin typeface="Arial" charset="0"/>
              </a:rPr>
              <a:t>从数据库获得 所有的 班级数据</a:t>
            </a:r>
          </a:p>
          <a:p>
            <a:r>
              <a:rPr lang="zh-CN" altLang="en-US" smtClean="0">
                <a:latin typeface="Arial" charset="0"/>
              </a:rPr>
              <a:t>            </a:t>
            </a:r>
            <a:r>
              <a:rPr lang="en-US" altLang="zh-CN" smtClean="0">
                <a:latin typeface="Arial" charset="0"/>
              </a:rPr>
              <a:t>List&lt;MODEL.Classes&gt; list = bllClass.GetAllClasses();</a:t>
            </a:r>
          </a:p>
          <a:p>
            <a:r>
              <a:rPr lang="en-US" altLang="zh-CN" smtClean="0">
                <a:latin typeface="Arial" charset="0"/>
              </a:rPr>
              <a:t>            for (int i = 0; i &lt; list.Count; i++) </a:t>
            </a:r>
          </a:p>
          <a:p>
            <a:r>
              <a:rPr lang="en-US" altLang="zh-CN" smtClean="0">
                <a:latin typeface="Arial" charset="0"/>
              </a:rPr>
              <a:t>            {</a:t>
            </a:r>
          </a:p>
          <a:p>
            <a:r>
              <a:rPr lang="en-US" altLang="zh-CN" smtClean="0">
                <a:latin typeface="Arial" charset="0"/>
              </a:rPr>
              <a:t>                MODEL.Classes model=list[i];</a:t>
            </a:r>
          </a:p>
          <a:p>
            <a:r>
              <a:rPr lang="en-US" altLang="zh-CN" smtClean="0">
                <a:latin typeface="Arial" charset="0"/>
              </a:rPr>
              <a:t>                //</a:t>
            </a:r>
            <a:r>
              <a:rPr lang="zh-CN" altLang="en-US" smtClean="0">
                <a:latin typeface="Arial" charset="0"/>
              </a:rPr>
              <a:t>为了将 当前循环的班级 实体对象 的数据 写入 </a:t>
            </a:r>
            <a:r>
              <a:rPr lang="en-US" altLang="zh-CN" smtClean="0">
                <a:latin typeface="Arial" charset="0"/>
              </a:rPr>
              <a:t>excle</a:t>
            </a:r>
            <a:r>
              <a:rPr lang="zh-CN" altLang="en-US" smtClean="0">
                <a:latin typeface="Arial" charset="0"/>
              </a:rPr>
              <a:t>表格 ，咱们立即创建一个 行</a:t>
            </a:r>
          </a:p>
          <a:p>
            <a:r>
              <a:rPr lang="zh-CN" altLang="en-US" smtClean="0">
                <a:latin typeface="Arial" charset="0"/>
              </a:rPr>
              <a:t>                </a:t>
            </a:r>
            <a:r>
              <a:rPr lang="en-US" altLang="zh-CN" smtClean="0">
                <a:latin typeface="Arial" charset="0"/>
              </a:rPr>
              <a:t>HSSFRow dr = sheet.CreateRow(i);</a:t>
            </a:r>
          </a:p>
          <a:p>
            <a:r>
              <a:rPr lang="en-US" altLang="zh-CN" smtClean="0">
                <a:latin typeface="Arial" charset="0"/>
              </a:rPr>
              <a:t>                dr.CreateCell(0, HSSFCell.CELL_TYPE_NUMERIC).SetCellValue(model.CID);</a:t>
            </a:r>
          </a:p>
          <a:p>
            <a:r>
              <a:rPr lang="en-US" altLang="zh-CN" smtClean="0">
                <a:latin typeface="Arial" charset="0"/>
              </a:rPr>
              <a:t>                dr.CreateCell(1, HSSFCell.CELL_TYPE_STRING).SetCellValue(model.CName);</a:t>
            </a:r>
          </a:p>
          <a:p>
            <a:r>
              <a:rPr lang="en-US" altLang="zh-CN" smtClean="0">
                <a:latin typeface="Arial" charset="0"/>
              </a:rPr>
              <a:t>                dr.CreateCell(2, HSSFCell.CELL_TYPE_NUMERIC).SetCellValue(model.CCount);</a:t>
            </a:r>
          </a:p>
          <a:p>
            <a:r>
              <a:rPr lang="en-US" altLang="zh-CN" smtClean="0">
                <a:latin typeface="Arial" charset="0"/>
              </a:rPr>
              <a:t>                //</a:t>
            </a:r>
            <a:r>
              <a:rPr lang="zh-CN" altLang="en-US" smtClean="0">
                <a:latin typeface="Arial" charset="0"/>
              </a:rPr>
              <a:t>保存日期格式数据时 ，将其</a:t>
            </a:r>
            <a:r>
              <a:rPr lang="en-US" altLang="zh-CN" smtClean="0">
                <a:latin typeface="Arial" charset="0"/>
              </a:rPr>
              <a:t>tostring</a:t>
            </a:r>
            <a:r>
              <a:rPr lang="zh-CN" altLang="en-US" smtClean="0">
                <a:latin typeface="Arial" charset="0"/>
              </a:rPr>
              <a:t>一下</a:t>
            </a:r>
          </a:p>
          <a:p>
            <a:r>
              <a:rPr lang="zh-CN" altLang="en-US" smtClean="0">
                <a:latin typeface="Arial" charset="0"/>
              </a:rPr>
              <a:t>                </a:t>
            </a:r>
            <a:r>
              <a:rPr lang="en-US" altLang="zh-CN" smtClean="0">
                <a:latin typeface="Arial" charset="0"/>
              </a:rPr>
              <a:t>dr.CreateCell(3, HSSFCell.CELL_TYPE_STRING).SetCellValue(model.CAddTime.ToString());</a:t>
            </a:r>
          </a:p>
          <a:p>
            <a:r>
              <a:rPr lang="en-US" altLang="zh-CN" smtClean="0">
                <a:latin typeface="Arial" charset="0"/>
              </a:rPr>
              <a:t>            }</a:t>
            </a:r>
          </a:p>
          <a:p>
            <a:r>
              <a:rPr lang="en-US" altLang="zh-CN" smtClean="0">
                <a:latin typeface="Arial" charset="0"/>
              </a:rPr>
              <a:t>            //</a:t>
            </a:r>
            <a:r>
              <a:rPr lang="zh-CN" altLang="en-US" smtClean="0">
                <a:latin typeface="Arial" charset="0"/>
              </a:rPr>
              <a:t>根据路径 创建一个文件流对象</a:t>
            </a:r>
          </a:p>
          <a:p>
            <a:r>
              <a:rPr lang="zh-CN" altLang="en-US" smtClean="0">
                <a:latin typeface="Arial" charset="0"/>
              </a:rPr>
              <a:t>            </a:t>
            </a:r>
            <a:r>
              <a:rPr lang="en-US" altLang="zh-CN" smtClean="0">
                <a:latin typeface="Arial" charset="0"/>
              </a:rPr>
              <a:t>using (Stream st = new FileStream(txtFilePath.Text, FileMode.OpenOrCreate))</a:t>
            </a:r>
          </a:p>
          <a:p>
            <a:r>
              <a:rPr lang="en-US" altLang="zh-CN" smtClean="0">
                <a:latin typeface="Arial" charset="0"/>
              </a:rPr>
              <a:t>            {</a:t>
            </a:r>
          </a:p>
          <a:p>
            <a:r>
              <a:rPr lang="en-US" altLang="zh-CN" smtClean="0">
                <a:latin typeface="Arial" charset="0"/>
              </a:rPr>
              <a:t>                //st.Flush()</a:t>
            </a:r>
          </a:p>
          <a:p>
            <a:r>
              <a:rPr lang="en-US" altLang="zh-CN" smtClean="0">
                <a:latin typeface="Arial" charset="0"/>
              </a:rPr>
              <a:t>                //</a:t>
            </a:r>
            <a:r>
              <a:rPr lang="zh-CN" altLang="en-US" smtClean="0">
                <a:latin typeface="Arial" charset="0"/>
              </a:rPr>
              <a:t>将 内存中 的 </a:t>
            </a:r>
            <a:r>
              <a:rPr lang="en-US" altLang="zh-CN" smtClean="0">
                <a:latin typeface="Arial" charset="0"/>
              </a:rPr>
              <a:t>Excel</a:t>
            </a:r>
            <a:r>
              <a:rPr lang="zh-CN" altLang="en-US" smtClean="0">
                <a:latin typeface="Arial" charset="0"/>
              </a:rPr>
              <a:t>文件对象 的内容 通过文件流对象 保存到硬盘中</a:t>
            </a:r>
          </a:p>
          <a:p>
            <a:r>
              <a:rPr lang="zh-CN" altLang="en-US" smtClean="0">
                <a:latin typeface="Arial" charset="0"/>
              </a:rPr>
              <a:t>                </a:t>
            </a:r>
            <a:r>
              <a:rPr lang="en-US" altLang="zh-CN" smtClean="0">
                <a:latin typeface="Arial" charset="0"/>
              </a:rPr>
              <a:t>wb.Write(st);</a:t>
            </a:r>
          </a:p>
          <a:p>
            <a:r>
              <a:rPr lang="en-US" altLang="zh-CN" smtClean="0">
                <a:latin typeface="Arial" charset="0"/>
              </a:rPr>
              <a:t>                msgDiv.MsgDivShow("</a:t>
            </a:r>
            <a:r>
              <a:rPr lang="zh-CN" altLang="en-US" smtClean="0">
                <a:latin typeface="Arial" charset="0"/>
              </a:rPr>
              <a:t>保存成功：</a:t>
            </a:r>
            <a:r>
              <a:rPr lang="en-US" altLang="zh-CN" smtClean="0">
                <a:latin typeface="Arial" charset="0"/>
              </a:rPr>
              <a:t>" + txtFilePath.Text);</a:t>
            </a:r>
          </a:p>
          <a:p>
            <a:r>
              <a:rPr lang="en-US" altLang="zh-CN" smtClean="0">
                <a:latin typeface="Arial" charset="0"/>
              </a:rPr>
              <a:t>            }</a:t>
            </a:r>
          </a:p>
          <a:p>
            <a:r>
              <a:rPr lang="en-US" altLang="zh-CN" smtClean="0">
                <a:latin typeface="Arial" charset="0"/>
              </a:rPr>
              <a:t>        } </a:t>
            </a:r>
          </a:p>
          <a:p>
            <a:r>
              <a:rPr lang="en-US" altLang="zh-CN" smtClean="0">
                <a:latin typeface="Arial" charset="0"/>
              </a:rPr>
              <a:t>        #endregion</a:t>
            </a:r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anchor="ctr"/>
          <a:lstStyle/>
          <a:p>
            <a:r>
              <a:rPr lang="en-US" altLang="zh-CN" smtClean="0">
                <a:latin typeface="Arial" charset="0"/>
              </a:rPr>
              <a:t> #region </a:t>
            </a:r>
            <a:r>
              <a:rPr lang="zh-CN" altLang="en-US" smtClean="0">
                <a:latin typeface="Arial" charset="0"/>
              </a:rPr>
              <a:t>将数据保存到</a:t>
            </a:r>
            <a:r>
              <a:rPr lang="en-US" altLang="zh-CN" smtClean="0">
                <a:latin typeface="Arial" charset="0"/>
              </a:rPr>
              <a:t>Excel</a:t>
            </a:r>
            <a:r>
              <a:rPr lang="zh-CN" altLang="en-US" smtClean="0">
                <a:latin typeface="Arial" charset="0"/>
              </a:rPr>
              <a:t>文件</a:t>
            </a:r>
          </a:p>
          <a:p>
            <a:r>
              <a:rPr lang="zh-CN" altLang="en-US" smtClean="0">
                <a:latin typeface="Arial" charset="0"/>
              </a:rPr>
              <a:t>        </a:t>
            </a:r>
            <a:r>
              <a:rPr lang="en-US" altLang="zh-CN" smtClean="0">
                <a:latin typeface="Arial" charset="0"/>
              </a:rPr>
              <a:t>private void btnExportExcel_Click(object sender, EventArgs e)</a:t>
            </a:r>
          </a:p>
          <a:p>
            <a:r>
              <a:rPr lang="en-US" altLang="zh-CN" smtClean="0">
                <a:latin typeface="Arial" charset="0"/>
              </a:rPr>
              <a:t>        {</a:t>
            </a:r>
          </a:p>
          <a:p>
            <a:r>
              <a:rPr lang="en-US" altLang="zh-CN" smtClean="0">
                <a:latin typeface="Arial" charset="0"/>
              </a:rPr>
              <a:t>            //</a:t>
            </a:r>
            <a:r>
              <a:rPr lang="zh-CN" altLang="en-US" smtClean="0">
                <a:latin typeface="Arial" charset="0"/>
              </a:rPr>
              <a:t>在内存中 创建 一个 空的 </a:t>
            </a:r>
            <a:r>
              <a:rPr lang="en-US" altLang="zh-CN" smtClean="0">
                <a:latin typeface="Arial" charset="0"/>
              </a:rPr>
              <a:t>Excel</a:t>
            </a:r>
            <a:r>
              <a:rPr lang="zh-CN" altLang="en-US" smtClean="0">
                <a:latin typeface="Arial" charset="0"/>
              </a:rPr>
              <a:t>文件对象</a:t>
            </a:r>
          </a:p>
          <a:p>
            <a:r>
              <a:rPr lang="zh-CN" altLang="en-US" smtClean="0">
                <a:latin typeface="Arial" charset="0"/>
              </a:rPr>
              <a:t>            </a:t>
            </a:r>
            <a:r>
              <a:rPr lang="en-US" altLang="zh-CN" smtClean="0">
                <a:latin typeface="Arial" charset="0"/>
              </a:rPr>
              <a:t>HSSFWorkbook wb = new HSSFWorkbook();</a:t>
            </a:r>
          </a:p>
          <a:p>
            <a:r>
              <a:rPr lang="en-US" altLang="zh-CN" smtClean="0">
                <a:latin typeface="Arial" charset="0"/>
              </a:rPr>
              <a:t>            //</a:t>
            </a:r>
            <a:r>
              <a:rPr lang="zh-CN" altLang="en-US" smtClean="0">
                <a:latin typeface="Arial" charset="0"/>
              </a:rPr>
              <a:t>在 </a:t>
            </a:r>
            <a:r>
              <a:rPr lang="en-US" altLang="zh-CN" smtClean="0">
                <a:latin typeface="Arial" charset="0"/>
              </a:rPr>
              <a:t>Excel</a:t>
            </a:r>
            <a:r>
              <a:rPr lang="zh-CN" altLang="en-US" smtClean="0">
                <a:latin typeface="Arial" charset="0"/>
              </a:rPr>
              <a:t>文件对象中 添加一个 表格对象</a:t>
            </a:r>
          </a:p>
          <a:p>
            <a:r>
              <a:rPr lang="zh-CN" altLang="en-US" smtClean="0">
                <a:latin typeface="Arial" charset="0"/>
              </a:rPr>
              <a:t>            </a:t>
            </a:r>
            <a:r>
              <a:rPr lang="en-US" altLang="zh-CN" smtClean="0">
                <a:latin typeface="Arial" charset="0"/>
              </a:rPr>
              <a:t>HSSFSheet sheet = wb.CreateSheet();</a:t>
            </a:r>
          </a:p>
          <a:p>
            <a:r>
              <a:rPr lang="en-US" altLang="zh-CN" smtClean="0">
                <a:latin typeface="Arial" charset="0"/>
              </a:rPr>
              <a:t>            //</a:t>
            </a:r>
            <a:r>
              <a:rPr lang="zh-CN" altLang="en-US" smtClean="0">
                <a:latin typeface="Arial" charset="0"/>
              </a:rPr>
              <a:t>从数据库获得 所有的 班级数据</a:t>
            </a:r>
          </a:p>
          <a:p>
            <a:r>
              <a:rPr lang="zh-CN" altLang="en-US" smtClean="0">
                <a:latin typeface="Arial" charset="0"/>
              </a:rPr>
              <a:t>            </a:t>
            </a:r>
            <a:r>
              <a:rPr lang="en-US" altLang="zh-CN" smtClean="0">
                <a:latin typeface="Arial" charset="0"/>
              </a:rPr>
              <a:t>List&lt;MODEL.Classes&gt; list = bllClass.GetAllClasses();</a:t>
            </a:r>
          </a:p>
          <a:p>
            <a:r>
              <a:rPr lang="en-US" altLang="zh-CN" smtClean="0">
                <a:latin typeface="Arial" charset="0"/>
              </a:rPr>
              <a:t>            for (int i = 0; i &lt; list.Count; i++) </a:t>
            </a:r>
          </a:p>
          <a:p>
            <a:r>
              <a:rPr lang="en-US" altLang="zh-CN" smtClean="0">
                <a:latin typeface="Arial" charset="0"/>
              </a:rPr>
              <a:t>            {</a:t>
            </a:r>
          </a:p>
          <a:p>
            <a:r>
              <a:rPr lang="en-US" altLang="zh-CN" smtClean="0">
                <a:latin typeface="Arial" charset="0"/>
              </a:rPr>
              <a:t>                MODEL.Classes model=list[i];</a:t>
            </a:r>
          </a:p>
          <a:p>
            <a:r>
              <a:rPr lang="en-US" altLang="zh-CN" smtClean="0">
                <a:latin typeface="Arial" charset="0"/>
              </a:rPr>
              <a:t>                //</a:t>
            </a:r>
            <a:r>
              <a:rPr lang="zh-CN" altLang="en-US" smtClean="0">
                <a:latin typeface="Arial" charset="0"/>
              </a:rPr>
              <a:t>为了将 当前循环的班级 实体对象 的数据 写入 </a:t>
            </a:r>
            <a:r>
              <a:rPr lang="en-US" altLang="zh-CN" smtClean="0">
                <a:latin typeface="Arial" charset="0"/>
              </a:rPr>
              <a:t>excle</a:t>
            </a:r>
            <a:r>
              <a:rPr lang="zh-CN" altLang="en-US" smtClean="0">
                <a:latin typeface="Arial" charset="0"/>
              </a:rPr>
              <a:t>表格 ，咱们立即创建一个 行</a:t>
            </a:r>
          </a:p>
          <a:p>
            <a:r>
              <a:rPr lang="zh-CN" altLang="en-US" smtClean="0">
                <a:latin typeface="Arial" charset="0"/>
              </a:rPr>
              <a:t>                </a:t>
            </a:r>
            <a:r>
              <a:rPr lang="en-US" altLang="zh-CN" smtClean="0">
                <a:latin typeface="Arial" charset="0"/>
              </a:rPr>
              <a:t>HSSFRow dr = sheet.CreateRow(i);</a:t>
            </a:r>
          </a:p>
          <a:p>
            <a:r>
              <a:rPr lang="en-US" altLang="zh-CN" smtClean="0">
                <a:latin typeface="Arial" charset="0"/>
              </a:rPr>
              <a:t>                dr.CreateCell(0, HSSFCell.CELL_TYPE_NUMERIC).SetCellValue(model.CID);</a:t>
            </a:r>
          </a:p>
          <a:p>
            <a:r>
              <a:rPr lang="en-US" altLang="zh-CN" smtClean="0">
                <a:latin typeface="Arial" charset="0"/>
              </a:rPr>
              <a:t>                dr.CreateCell(1, HSSFCell.CELL_TYPE_STRING).SetCellValue(model.CName);</a:t>
            </a:r>
          </a:p>
          <a:p>
            <a:r>
              <a:rPr lang="en-US" altLang="zh-CN" smtClean="0">
                <a:latin typeface="Arial" charset="0"/>
              </a:rPr>
              <a:t>                dr.CreateCell(2, HSSFCell.CELL_TYPE_NUMERIC).SetCellValue(model.CCount);</a:t>
            </a:r>
          </a:p>
          <a:p>
            <a:r>
              <a:rPr lang="en-US" altLang="zh-CN" smtClean="0">
                <a:latin typeface="Arial" charset="0"/>
              </a:rPr>
              <a:t>                //</a:t>
            </a:r>
            <a:r>
              <a:rPr lang="zh-CN" altLang="en-US" smtClean="0">
                <a:latin typeface="Arial" charset="0"/>
              </a:rPr>
              <a:t>保存日期格式数据时 ，将其</a:t>
            </a:r>
            <a:r>
              <a:rPr lang="en-US" altLang="zh-CN" smtClean="0">
                <a:latin typeface="Arial" charset="0"/>
              </a:rPr>
              <a:t>tostring</a:t>
            </a:r>
            <a:r>
              <a:rPr lang="zh-CN" altLang="en-US" smtClean="0">
                <a:latin typeface="Arial" charset="0"/>
              </a:rPr>
              <a:t>一下</a:t>
            </a:r>
          </a:p>
          <a:p>
            <a:r>
              <a:rPr lang="zh-CN" altLang="en-US" smtClean="0">
                <a:latin typeface="Arial" charset="0"/>
              </a:rPr>
              <a:t>                </a:t>
            </a:r>
            <a:r>
              <a:rPr lang="en-US" altLang="zh-CN" smtClean="0">
                <a:latin typeface="Arial" charset="0"/>
              </a:rPr>
              <a:t>dr.CreateCell(3, HSSFCell.CELL_TYPE_STRING).SetCellValue(model.CAddTime.ToString());</a:t>
            </a:r>
          </a:p>
          <a:p>
            <a:r>
              <a:rPr lang="en-US" altLang="zh-CN" smtClean="0">
                <a:latin typeface="Arial" charset="0"/>
              </a:rPr>
              <a:t>            }</a:t>
            </a:r>
          </a:p>
          <a:p>
            <a:r>
              <a:rPr lang="en-US" altLang="zh-CN" smtClean="0">
                <a:latin typeface="Arial" charset="0"/>
              </a:rPr>
              <a:t>            //</a:t>
            </a:r>
            <a:r>
              <a:rPr lang="zh-CN" altLang="en-US" smtClean="0">
                <a:latin typeface="Arial" charset="0"/>
              </a:rPr>
              <a:t>根据路径 创建一个文件流对象</a:t>
            </a:r>
          </a:p>
          <a:p>
            <a:r>
              <a:rPr lang="zh-CN" altLang="en-US" smtClean="0">
                <a:latin typeface="Arial" charset="0"/>
              </a:rPr>
              <a:t>            </a:t>
            </a:r>
            <a:r>
              <a:rPr lang="en-US" altLang="zh-CN" smtClean="0">
                <a:latin typeface="Arial" charset="0"/>
              </a:rPr>
              <a:t>using (Stream st = new FileStream(txtFilePath.Text, FileMode.OpenOrCreate))</a:t>
            </a:r>
          </a:p>
          <a:p>
            <a:r>
              <a:rPr lang="en-US" altLang="zh-CN" smtClean="0">
                <a:latin typeface="Arial" charset="0"/>
              </a:rPr>
              <a:t>            {</a:t>
            </a:r>
          </a:p>
          <a:p>
            <a:r>
              <a:rPr lang="en-US" altLang="zh-CN" smtClean="0">
                <a:latin typeface="Arial" charset="0"/>
              </a:rPr>
              <a:t>                //st.Flush()</a:t>
            </a:r>
          </a:p>
          <a:p>
            <a:r>
              <a:rPr lang="en-US" altLang="zh-CN" smtClean="0">
                <a:latin typeface="Arial" charset="0"/>
              </a:rPr>
              <a:t>                //</a:t>
            </a:r>
            <a:r>
              <a:rPr lang="zh-CN" altLang="en-US" smtClean="0">
                <a:latin typeface="Arial" charset="0"/>
              </a:rPr>
              <a:t>将 内存中 的 </a:t>
            </a:r>
            <a:r>
              <a:rPr lang="en-US" altLang="zh-CN" smtClean="0">
                <a:latin typeface="Arial" charset="0"/>
              </a:rPr>
              <a:t>Excel</a:t>
            </a:r>
            <a:r>
              <a:rPr lang="zh-CN" altLang="en-US" smtClean="0">
                <a:latin typeface="Arial" charset="0"/>
              </a:rPr>
              <a:t>文件对象 的内容 通过文件流对象 保存到硬盘中</a:t>
            </a:r>
          </a:p>
          <a:p>
            <a:r>
              <a:rPr lang="zh-CN" altLang="en-US" smtClean="0">
                <a:latin typeface="Arial" charset="0"/>
              </a:rPr>
              <a:t>                </a:t>
            </a:r>
            <a:r>
              <a:rPr lang="en-US" altLang="zh-CN" smtClean="0">
                <a:latin typeface="Arial" charset="0"/>
              </a:rPr>
              <a:t>wb.Write(st);</a:t>
            </a:r>
          </a:p>
          <a:p>
            <a:r>
              <a:rPr lang="en-US" altLang="zh-CN" smtClean="0">
                <a:latin typeface="Arial" charset="0"/>
              </a:rPr>
              <a:t>                msgDiv.MsgDivShow("</a:t>
            </a:r>
            <a:r>
              <a:rPr lang="zh-CN" altLang="en-US" smtClean="0">
                <a:latin typeface="Arial" charset="0"/>
              </a:rPr>
              <a:t>保存成功：</a:t>
            </a:r>
            <a:r>
              <a:rPr lang="en-US" altLang="zh-CN" smtClean="0">
                <a:latin typeface="Arial" charset="0"/>
              </a:rPr>
              <a:t>" + txtFilePath.Text);</a:t>
            </a:r>
          </a:p>
          <a:p>
            <a:r>
              <a:rPr lang="en-US" altLang="zh-CN" smtClean="0">
                <a:latin typeface="Arial" charset="0"/>
              </a:rPr>
              <a:t>            }</a:t>
            </a:r>
          </a:p>
          <a:p>
            <a:r>
              <a:rPr lang="en-US" altLang="zh-CN" smtClean="0">
                <a:latin typeface="Arial" charset="0"/>
              </a:rPr>
              <a:t>        } </a:t>
            </a:r>
          </a:p>
          <a:p>
            <a:r>
              <a:rPr lang="en-US" altLang="zh-CN" smtClean="0">
                <a:latin typeface="Arial" charset="0"/>
              </a:rPr>
              <a:t>        #endregion</a:t>
            </a:r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1413" y="754063"/>
            <a:ext cx="4391025" cy="3294062"/>
          </a:xfrm>
        </p:spPr>
      </p:sp>
      <p:sp>
        <p:nvSpPr>
          <p:cNvPr id="10649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06500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DDFE8596-246C-4E57-9F4C-4311FFCF2423}" type="slidenum">
              <a:rPr lang="zh-CN" altLang="en-US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1413" y="754063"/>
            <a:ext cx="4391025" cy="3294062"/>
          </a:xfrm>
        </p:spPr>
      </p:sp>
      <p:sp>
        <p:nvSpPr>
          <p:cNvPr id="10649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06500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DDFE8596-246C-4E57-9F4C-4311FFCF2423}" type="slidenum">
              <a:rPr lang="zh-CN" altLang="en-US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z="1800" b="1" dirty="0" smtClean="0">
              <a:solidFill>
                <a:srgbClr val="000000"/>
              </a:solidFill>
              <a:latin typeface="宋体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1413" y="754063"/>
            <a:ext cx="4391025" cy="3294062"/>
          </a:xfrm>
        </p:spPr>
      </p:sp>
      <p:sp>
        <p:nvSpPr>
          <p:cNvPr id="9216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92164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A429109B-B07C-408C-8A89-8F62334F0E50}" type="slidenum">
              <a:rPr lang="zh-CN" altLang="en-US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1413" y="754063"/>
            <a:ext cx="4391025" cy="3294062"/>
          </a:xfrm>
        </p:spPr>
      </p:sp>
      <p:sp>
        <p:nvSpPr>
          <p:cNvPr id="11161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11620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28B1831C-BF14-49BD-B22E-A2370C87C302}" type="slidenum">
              <a:rPr lang="zh-CN" altLang="en-US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anchor="ctr"/>
          <a:lstStyle/>
          <a:p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F06CF1-997D-44FC-A899-D4251F9BEB1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411767-1D4E-4BE7-A83B-79F53DDBE6C7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280988"/>
            <a:ext cx="2098675" cy="61690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39725" y="280988"/>
            <a:ext cx="6145213" cy="61690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149DAA-6E5B-4D1F-A121-092D89E818F4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1BE50A-DB5A-4BDC-BD0E-F9D536AD4B2B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EAACB-B937-48BF-BC7C-9F2F10191B5E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1638" y="1201738"/>
            <a:ext cx="407352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7563" y="1201738"/>
            <a:ext cx="407352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FB2516-78D4-4DB7-AF81-4D64297DD46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KSO_FD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KSO_FT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09A78E-1005-4AEE-B7D9-4376C6AD4C8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KSO_FD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KSO_FT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1EAD2A-60BB-4BB6-85EB-B216DC8B6D06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KSO_FT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8FCE7-1986-429B-9963-7F1623929A4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798F8F-CBB8-4B39-B5A5-C4C57165BD5E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AFB9C-1A89-4C7D-9254-96A824CF674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6"/>
          <p:cNvPicPr>
            <a:picLocks noChangeAspect="1" noChangeArrowheads="1"/>
          </p:cNvPicPr>
          <p:nvPr/>
        </p:nvPicPr>
        <p:blipFill>
          <a:blip r:embed="rId13" cstate="print"/>
          <a:srcRect t="43143"/>
          <a:stretch>
            <a:fillRect/>
          </a:stretch>
        </p:blipFill>
        <p:spPr bwMode="auto">
          <a:xfrm>
            <a:off x="65088" y="1588"/>
            <a:ext cx="6956425" cy="120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KSO_FD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1638" y="6356350"/>
            <a:ext cx="2057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rgbClr val="939494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KSO_FT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43563" y="6403975"/>
            <a:ext cx="30861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>
                <a:solidFill>
                  <a:srgbClr val="939494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KSO_FN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29113" y="6367463"/>
            <a:ext cx="4016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>
                <a:solidFill>
                  <a:srgbClr val="8C8F93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A674D175-F242-4CCE-A89A-B45A87B352B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0" name="矩形 7"/>
          <p:cNvSpPr>
            <a:spLocks noChangeArrowheads="1"/>
          </p:cNvSpPr>
          <p:nvPr/>
        </p:nvSpPr>
        <p:spPr bwMode="auto">
          <a:xfrm>
            <a:off x="0" y="0"/>
            <a:ext cx="9037638" cy="1314450"/>
          </a:xfrm>
          <a:prstGeom prst="rect">
            <a:avLst/>
          </a:prstGeom>
          <a:solidFill>
            <a:srgbClr val="FFFFFF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endParaRPr lang="zh-CN" altLang="en-US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2055" name="KSO_BT1"/>
          <p:cNvSpPr>
            <a:spLocks noGrp="1" noChangeArrowheads="1"/>
          </p:cNvSpPr>
          <p:nvPr>
            <p:ph type="title"/>
          </p:nvPr>
        </p:nvSpPr>
        <p:spPr bwMode="auto">
          <a:xfrm>
            <a:off x="339725" y="280988"/>
            <a:ext cx="8396288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6" name="KSO_BC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1638" y="1201738"/>
            <a:ext cx="829945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pic>
        <p:nvPicPr>
          <p:cNvPr id="2057" name="Picture 9" descr="如鹏（标准版）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950075" y="44450"/>
            <a:ext cx="20701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8E6C0B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8E6C0B"/>
          </a:solidFill>
          <a:latin typeface="华文新魏" pitchFamily="2" charset="-122"/>
          <a:ea typeface="华文新魏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8E6C0B"/>
          </a:solidFill>
          <a:latin typeface="华文新魏" pitchFamily="2" charset="-122"/>
          <a:ea typeface="华文新魏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8E6C0B"/>
          </a:solidFill>
          <a:latin typeface="华文新魏" pitchFamily="2" charset="-122"/>
          <a:ea typeface="华文新魏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8E6C0B"/>
          </a:solidFill>
          <a:latin typeface="华文新魏" pitchFamily="2" charset="-122"/>
          <a:ea typeface="华文新魏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8E6C0B"/>
          </a:solidFill>
          <a:latin typeface="华文新魏" pitchFamily="2" charset="-122"/>
          <a:ea typeface="华文新魏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8E6C0B"/>
          </a:solidFill>
          <a:latin typeface="华文新魏" pitchFamily="2" charset="-122"/>
          <a:ea typeface="华文新魏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8E6C0B"/>
          </a:solidFill>
          <a:latin typeface="华文新魏" pitchFamily="2" charset="-122"/>
          <a:ea typeface="华文新魏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8E6C0B"/>
          </a:solidFill>
          <a:latin typeface="华文新魏" pitchFamily="2" charset="-122"/>
          <a:ea typeface="华文新魏" pitchFamily="2" charset="-122"/>
        </a:defRPr>
      </a:lvl9pPr>
    </p:titleStyle>
    <p:bodyStyle>
      <a:lvl1pPr marL="357188" indent="-357188" algn="just" rtl="0" eaLnBrk="0" fontAlgn="base" hangingPunct="0">
        <a:lnSpc>
          <a:spcPct val="110000"/>
        </a:lnSpc>
        <a:spcBef>
          <a:spcPts val="1600"/>
        </a:spcBef>
        <a:spcAft>
          <a:spcPct val="0"/>
        </a:spcAft>
        <a:buClr>
          <a:srgbClr val="963B22"/>
        </a:buClr>
        <a:buSzPct val="80000"/>
        <a:buBlip>
          <a:blip r:embed="rId15"/>
        </a:buBlip>
        <a:defRPr sz="2400">
          <a:solidFill>
            <a:srgbClr val="8E6C0B"/>
          </a:solidFill>
          <a:latin typeface="+mn-lt"/>
          <a:ea typeface="+mn-ea"/>
          <a:cs typeface="+mn-cs"/>
        </a:defRPr>
      </a:lvl1pPr>
      <a:lvl2pPr marL="357188" indent="-357188" algn="just" rtl="0" eaLnBrk="0" fontAlgn="base" hangingPunct="0">
        <a:lnSpc>
          <a:spcPct val="130000"/>
        </a:lnSpc>
        <a:spcBef>
          <a:spcPct val="0"/>
        </a:spcBef>
        <a:spcAft>
          <a:spcPts val="600"/>
        </a:spcAft>
        <a:buClr>
          <a:srgbClr val="DFDC9A"/>
        </a:buClr>
        <a:buFont typeface="幼圆" pitchFamily="49" charset="-122"/>
        <a:buChar char=" "/>
        <a:defRPr sz="1600">
          <a:solidFill>
            <a:srgbClr val="7D7D7D"/>
          </a:solidFill>
          <a:latin typeface="幼圆" pitchFamily="1" charset="-122"/>
          <a:ea typeface="幼圆" pitchFamily="1" charset="-122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Calibri" pitchFamily="34" charset="0"/>
          <a:ea typeface="幼圆" pitchFamily="1" charset="-122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Calibri" pitchFamily="34" charset="0"/>
          <a:ea typeface="幼圆" pitchFamily="1" charset="-122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Calibri" pitchFamily="34" charset="0"/>
          <a:ea typeface="幼圆" pitchFamily="1" charset="-122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Calibri" pitchFamily="34" charset="0"/>
          <a:ea typeface="幼圆" pitchFamily="1" charset="-122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Calibri" pitchFamily="34" charset="0"/>
          <a:ea typeface="幼圆" pitchFamily="1" charset="-122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Calibri" pitchFamily="34" charset="0"/>
          <a:ea typeface="幼圆" pitchFamily="1" charset="-122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Calibri" pitchFamily="34" charset="0"/>
          <a:ea typeface="幼圆" pitchFamily="1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1763688" y="2348880"/>
            <a:ext cx="5328394" cy="1224855"/>
          </a:xfrm>
          <a:noFill/>
        </p:spPr>
        <p:txBody>
          <a:bodyPr lIns="92075" tIns="46038" rIns="92075" bIns="46038"/>
          <a:lstStyle/>
          <a:p>
            <a:pPr algn="ctr" eaLnBrk="1" hangingPunct="1"/>
            <a:r>
              <a:rPr lang="zh-CN" altLang="en-US" sz="60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三层架构</a:t>
            </a:r>
          </a:p>
        </p:txBody>
      </p:sp>
      <p:sp>
        <p:nvSpPr>
          <p:cNvPr id="141316" name="Text Box 9"/>
          <p:cNvSpPr txBox="1">
            <a:spLocks noChangeArrowheads="1"/>
          </p:cNvSpPr>
          <p:nvPr/>
        </p:nvSpPr>
        <p:spPr bwMode="auto">
          <a:xfrm>
            <a:off x="2771775" y="3933825"/>
            <a:ext cx="3890963" cy="135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zh-CN" altLang="en-US" sz="3600" b="1"/>
          </a:p>
          <a:p>
            <a:pPr marL="342900" indent="-342900"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altLang="zh-CN" sz="3600">
              <a:ea typeface="华文行楷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39725" y="280988"/>
            <a:ext cx="3080147" cy="676275"/>
          </a:xfrm>
        </p:spPr>
        <p:txBody>
          <a:bodyPr/>
          <a:lstStyle/>
          <a:p>
            <a:r>
              <a:rPr lang="zh-CN" altLang="en-US" dirty="0" smtClean="0"/>
              <a:t>建三层架构项目</a:t>
            </a:r>
          </a:p>
        </p:txBody>
      </p:sp>
      <p:sp>
        <p:nvSpPr>
          <p:cNvPr id="9219" name="内容占位符 2"/>
          <p:cNvSpPr txBox="1">
            <a:spLocks noChangeArrowheads="1"/>
          </p:cNvSpPr>
          <p:nvPr/>
        </p:nvSpPr>
        <p:spPr bwMode="auto">
          <a:xfrm>
            <a:off x="179389" y="1052513"/>
            <a:ext cx="5472732" cy="144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7188" indent="-357188" algn="just" eaLnBrk="0" hangingPunct="0">
              <a:spcBef>
                <a:spcPts val="600"/>
              </a:spcBef>
              <a:buClr>
                <a:srgbClr val="963B22"/>
              </a:buClr>
              <a:buSzPct val="80000"/>
              <a:buFont typeface="Arial" pitchFamily="34" charset="0"/>
              <a:buBlip>
                <a:blip r:embed="rId3"/>
              </a:buBlip>
            </a:pPr>
            <a:r>
              <a:rPr lang="zh-CN" altLang="en-US" sz="1700" dirty="0" smtClean="0"/>
              <a:t>建</a:t>
            </a:r>
            <a:r>
              <a:rPr lang="en-US" altLang="zh-CN" sz="1700" dirty="0" smtClean="0"/>
              <a:t>DAL(</a:t>
            </a:r>
            <a:r>
              <a:rPr lang="zh-CN" altLang="en-US" sz="1700" dirty="0" smtClean="0"/>
              <a:t>类库</a:t>
            </a:r>
            <a:r>
              <a:rPr lang="en-US" altLang="zh-CN" sz="1700" dirty="0" smtClean="0"/>
              <a:t>)</a:t>
            </a:r>
            <a:r>
              <a:rPr lang="zh-CN" altLang="en-US" sz="1700" dirty="0" smtClean="0"/>
              <a:t>、</a:t>
            </a:r>
            <a:r>
              <a:rPr lang="en-US" altLang="zh-CN" sz="1700" dirty="0" smtClean="0"/>
              <a:t>BLL (</a:t>
            </a:r>
            <a:r>
              <a:rPr lang="zh-CN" altLang="en-US" sz="1700" dirty="0" smtClean="0"/>
              <a:t>类库</a:t>
            </a:r>
            <a:r>
              <a:rPr lang="en-US" altLang="zh-CN" sz="1700" dirty="0" smtClean="0"/>
              <a:t>) </a:t>
            </a:r>
            <a:r>
              <a:rPr lang="zh-CN" altLang="en-US" sz="1700" dirty="0" smtClean="0"/>
              <a:t>、</a:t>
            </a:r>
            <a:r>
              <a:rPr lang="en-US" altLang="zh-CN" sz="1700" dirty="0" smtClean="0"/>
              <a:t>UI(WinForm</a:t>
            </a:r>
            <a:r>
              <a:rPr lang="zh-CN" altLang="en-US" sz="1700" dirty="0" smtClean="0"/>
              <a:t>、</a:t>
            </a:r>
            <a:r>
              <a:rPr lang="en-US" altLang="zh-CN" sz="1700" dirty="0" smtClean="0"/>
              <a:t>ASP.Net</a:t>
            </a:r>
            <a:r>
              <a:rPr lang="zh-CN" altLang="en-US" sz="1700" dirty="0" smtClean="0"/>
              <a:t>、控制台等</a:t>
            </a:r>
            <a:r>
              <a:rPr lang="en-US" altLang="zh-CN" sz="1700" dirty="0" smtClean="0"/>
              <a:t>)</a:t>
            </a:r>
            <a:r>
              <a:rPr lang="zh-CN" altLang="en-US" sz="1700" dirty="0" smtClean="0"/>
              <a:t>、</a:t>
            </a:r>
            <a:r>
              <a:rPr lang="en-US" altLang="zh-CN" sz="1700" dirty="0" smtClean="0"/>
              <a:t>Model (</a:t>
            </a:r>
            <a:r>
              <a:rPr lang="zh-CN" altLang="en-US" sz="1700" dirty="0" smtClean="0"/>
              <a:t>类库</a:t>
            </a:r>
            <a:r>
              <a:rPr lang="en-US" altLang="zh-CN" sz="1700" dirty="0" smtClean="0"/>
              <a:t>)</a:t>
            </a:r>
            <a:r>
              <a:rPr lang="zh-CN" altLang="en-US" sz="1700" dirty="0" smtClean="0"/>
              <a:t>项目，项目之间依赖关系和三层架构图一样，</a:t>
            </a:r>
            <a:r>
              <a:rPr lang="en-US" altLang="zh-CN" sz="1700" dirty="0" smtClean="0"/>
              <a:t>A</a:t>
            </a:r>
            <a:r>
              <a:rPr lang="zh-CN" altLang="en-US" sz="1700" dirty="0" smtClean="0"/>
              <a:t>要用到</a:t>
            </a:r>
            <a:r>
              <a:rPr lang="en-US" altLang="zh-CN" sz="1700" dirty="0" smtClean="0"/>
              <a:t>B</a:t>
            </a:r>
            <a:r>
              <a:rPr lang="zh-CN" altLang="en-US" sz="1700" dirty="0" smtClean="0"/>
              <a:t>中的类，</a:t>
            </a:r>
            <a:r>
              <a:rPr lang="en-US" altLang="zh-CN" sz="1700" dirty="0" smtClean="0"/>
              <a:t>A</a:t>
            </a:r>
            <a:r>
              <a:rPr lang="zh-CN" altLang="en-US" sz="1700" dirty="0" smtClean="0"/>
              <a:t>项目就要添加对</a:t>
            </a:r>
            <a:r>
              <a:rPr lang="en-US" altLang="zh-CN" sz="1700" dirty="0" smtClean="0"/>
              <a:t>B</a:t>
            </a:r>
            <a:r>
              <a:rPr lang="zh-CN" altLang="en-US" sz="1700" dirty="0" smtClean="0"/>
              <a:t>项目的引用；</a:t>
            </a:r>
            <a:endParaRPr lang="en-US" altLang="zh-CN" sz="1700" dirty="0" smtClean="0"/>
          </a:p>
        </p:txBody>
      </p:sp>
      <p:sp>
        <p:nvSpPr>
          <p:cNvPr id="6" name="圆角矩形 5"/>
          <p:cNvSpPr/>
          <p:nvPr/>
        </p:nvSpPr>
        <p:spPr bwMode="auto">
          <a:xfrm>
            <a:off x="2699792" y="4077072"/>
            <a:ext cx="936104" cy="43204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Model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1259632" y="2780928"/>
            <a:ext cx="936104" cy="43204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UI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2699792" y="2780928"/>
            <a:ext cx="936104" cy="43204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BLL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4355976" y="2780928"/>
            <a:ext cx="936104" cy="43204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DAL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1" name="直接箭头连接符 10"/>
          <p:cNvCxnSpPr>
            <a:stCxn id="7" idx="3"/>
            <a:endCxn id="8" idx="1"/>
          </p:cNvCxnSpPr>
          <p:nvPr/>
        </p:nvCxnSpPr>
        <p:spPr bwMode="auto">
          <a:xfrm>
            <a:off x="2195736" y="2996952"/>
            <a:ext cx="50405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直接箭头连接符 11"/>
          <p:cNvCxnSpPr>
            <a:endCxn id="9" idx="1"/>
          </p:cNvCxnSpPr>
          <p:nvPr/>
        </p:nvCxnSpPr>
        <p:spPr bwMode="auto">
          <a:xfrm>
            <a:off x="3635896" y="2996952"/>
            <a:ext cx="7200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直接箭头连接符 13"/>
          <p:cNvCxnSpPr>
            <a:stCxn id="7" idx="2"/>
          </p:cNvCxnSpPr>
          <p:nvPr/>
        </p:nvCxnSpPr>
        <p:spPr bwMode="auto">
          <a:xfrm>
            <a:off x="1727684" y="3212976"/>
            <a:ext cx="1260140" cy="8640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直接箭头连接符 16"/>
          <p:cNvCxnSpPr>
            <a:stCxn id="8" idx="2"/>
            <a:endCxn id="6" idx="0"/>
          </p:cNvCxnSpPr>
          <p:nvPr/>
        </p:nvCxnSpPr>
        <p:spPr bwMode="auto">
          <a:xfrm>
            <a:off x="3167844" y="3212976"/>
            <a:ext cx="0" cy="8640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直接箭头连接符 19"/>
          <p:cNvCxnSpPr>
            <a:stCxn id="9" idx="2"/>
          </p:cNvCxnSpPr>
          <p:nvPr/>
        </p:nvCxnSpPr>
        <p:spPr bwMode="auto">
          <a:xfrm flipH="1">
            <a:off x="3275856" y="3212976"/>
            <a:ext cx="1548172" cy="792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内容占位符 2"/>
          <p:cNvSpPr txBox="1">
            <a:spLocks noChangeArrowheads="1"/>
          </p:cNvSpPr>
          <p:nvPr/>
        </p:nvSpPr>
        <p:spPr bwMode="auto">
          <a:xfrm>
            <a:off x="467544" y="4869160"/>
            <a:ext cx="8136904" cy="158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7188" indent="-357188" algn="just" eaLnBrk="0" hangingPunct="0">
              <a:spcBef>
                <a:spcPts val="600"/>
              </a:spcBef>
              <a:buClr>
                <a:srgbClr val="963B22"/>
              </a:buClr>
              <a:buSzPct val="80000"/>
              <a:buFont typeface="Arial" pitchFamily="34" charset="0"/>
              <a:buBlip>
                <a:blip r:embed="rId3"/>
              </a:buBlip>
            </a:pPr>
            <a:r>
              <a:rPr lang="en-US" altLang="zh-CN" sz="1700" dirty="0" smtClean="0"/>
              <a:t>UI</a:t>
            </a:r>
            <a:r>
              <a:rPr lang="zh-CN" altLang="en-US" sz="1700" dirty="0" smtClean="0"/>
              <a:t>层不要直接引用</a:t>
            </a:r>
            <a:r>
              <a:rPr lang="en-US" altLang="zh-CN" sz="1700" dirty="0" smtClean="0"/>
              <a:t>DAL</a:t>
            </a:r>
            <a:r>
              <a:rPr lang="zh-CN" altLang="en-US" sz="1700" dirty="0" smtClean="0"/>
              <a:t>；</a:t>
            </a:r>
            <a:endParaRPr lang="en-US" altLang="zh-CN" sz="1700" dirty="0" smtClean="0"/>
          </a:p>
          <a:p>
            <a:pPr marL="357188" indent="-357188" algn="just" eaLnBrk="0" hangingPunct="0">
              <a:spcBef>
                <a:spcPts val="600"/>
              </a:spcBef>
              <a:buClr>
                <a:srgbClr val="963B22"/>
              </a:buClr>
              <a:buSzPct val="80000"/>
              <a:buFont typeface="Arial" pitchFamily="34" charset="0"/>
              <a:buBlip>
                <a:blip r:embed="rId3"/>
              </a:buBlip>
            </a:pPr>
            <a:r>
              <a:rPr lang="zh-CN" altLang="en-US" sz="1700" dirty="0"/>
              <a:t>项</a:t>
            </a:r>
            <a:r>
              <a:rPr lang="zh-CN" altLang="en-US" sz="1700" dirty="0" smtClean="0"/>
              <a:t>目命名规则（不是必须，只是规范）：项目名称</a:t>
            </a:r>
            <a:r>
              <a:rPr lang="en-US" altLang="zh-CN" sz="1700" dirty="0" smtClean="0"/>
              <a:t>.DAL/</a:t>
            </a:r>
            <a:r>
              <a:rPr lang="zh-CN" altLang="en-US" sz="1700" dirty="0" smtClean="0"/>
              <a:t>项目名称</a:t>
            </a:r>
            <a:r>
              <a:rPr lang="en-US" altLang="zh-CN" sz="1700" smtClean="0"/>
              <a:t>.BLL/</a:t>
            </a:r>
            <a:r>
              <a:rPr lang="zh-CN" altLang="en-US" sz="1700" dirty="0" smtClean="0"/>
              <a:t>项目名称</a:t>
            </a:r>
            <a:r>
              <a:rPr lang="en-US" altLang="zh-CN" sz="1700" dirty="0" smtClean="0"/>
              <a:t>.Model</a:t>
            </a:r>
          </a:p>
          <a:p>
            <a:pPr marL="357188" indent="-357188" algn="just" eaLnBrk="0" hangingPunct="0">
              <a:spcBef>
                <a:spcPts val="600"/>
              </a:spcBef>
              <a:buClr>
                <a:srgbClr val="963B22"/>
              </a:buClr>
              <a:buSzPct val="80000"/>
              <a:buFont typeface="Arial" pitchFamily="34" charset="0"/>
              <a:buBlip>
                <a:blip r:embed="rId3"/>
              </a:buBlip>
            </a:pPr>
            <a:r>
              <a:rPr lang="zh-CN" altLang="en-US" sz="1600" b="1" dirty="0" smtClean="0">
                <a:solidFill>
                  <a:srgbClr val="000000"/>
                </a:solidFill>
                <a:latin typeface="宋体" pitchFamily="2" charset="-122"/>
              </a:rPr>
              <a:t>三层的配置文件要在</a:t>
            </a:r>
            <a:r>
              <a:rPr lang="en-US" altLang="zh-CN" sz="1600" b="1" dirty="0" smtClean="0">
                <a:solidFill>
                  <a:srgbClr val="000000"/>
                </a:solidFill>
                <a:latin typeface="宋体" pitchFamily="2" charset="-122"/>
              </a:rPr>
              <a:t>UI</a:t>
            </a:r>
            <a:r>
              <a:rPr lang="zh-CN" altLang="en-US" sz="1600" b="1" dirty="0" smtClean="0">
                <a:solidFill>
                  <a:srgbClr val="000000"/>
                </a:solidFill>
                <a:latin typeface="宋体" pitchFamily="2" charset="-122"/>
              </a:rPr>
              <a:t>项目中；如果有多个</a:t>
            </a:r>
            <a:r>
              <a:rPr lang="en-US" altLang="zh-CN" sz="1600" b="1" dirty="0" smtClean="0">
                <a:solidFill>
                  <a:srgbClr val="000000"/>
                </a:solidFill>
                <a:latin typeface="宋体" pitchFamily="2" charset="-122"/>
              </a:rPr>
              <a:t>UI</a:t>
            </a:r>
            <a:r>
              <a:rPr lang="zh-CN" altLang="en-US" sz="1600" b="1" dirty="0" smtClean="0">
                <a:solidFill>
                  <a:srgbClr val="000000"/>
                </a:solidFill>
                <a:latin typeface="宋体" pitchFamily="2" charset="-122"/>
              </a:rPr>
              <a:t>项目则需要各自配置。</a:t>
            </a:r>
            <a:endParaRPr lang="en-US" altLang="zh-CN" sz="16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 marL="357188" indent="-357188" algn="just" eaLnBrk="0" hangingPunct="0">
              <a:spcBef>
                <a:spcPts val="600"/>
              </a:spcBef>
              <a:buClr>
                <a:srgbClr val="963B22"/>
              </a:buClr>
              <a:buSzPct val="80000"/>
              <a:buFont typeface="Arial" pitchFamily="34" charset="0"/>
              <a:buBlip>
                <a:blip r:embed="rId3"/>
              </a:buBlip>
            </a:pPr>
            <a:r>
              <a:rPr lang="en-US" altLang="zh-CN" sz="1600" dirty="0" smtClean="0"/>
              <a:t>"Server=.;database=SanCengDB;uid=sa;pwd=msn@qq888"</a:t>
            </a:r>
            <a:endParaRPr lang="en-US" altLang="zh-CN" sz="17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2119" y="1124744"/>
            <a:ext cx="3137491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60032" y="3501008"/>
            <a:ext cx="4104456" cy="1478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39725" y="280988"/>
            <a:ext cx="5600700" cy="676275"/>
          </a:xfrm>
        </p:spPr>
        <p:txBody>
          <a:bodyPr/>
          <a:lstStyle/>
          <a:p>
            <a:r>
              <a:rPr lang="en-US" altLang="zh-CN" sz="2200" dirty="0" smtClean="0"/>
              <a:t>Model</a:t>
            </a:r>
            <a:r>
              <a:rPr lang="zh-CN" altLang="en-US" sz="2200" dirty="0" smtClean="0"/>
              <a:t>的设计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1556792"/>
            <a:ext cx="4201349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3808" y="3573016"/>
            <a:ext cx="2847975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直接箭头连接符 15"/>
          <p:cNvCxnSpPr/>
          <p:nvPr/>
        </p:nvCxnSpPr>
        <p:spPr bwMode="auto">
          <a:xfrm flipH="1">
            <a:off x="3923928" y="3573016"/>
            <a:ext cx="2160240" cy="7200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5724128" y="335699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可空类型属性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 bwMode="auto">
          <a:xfrm flipH="1">
            <a:off x="4499992" y="1772816"/>
            <a:ext cx="2160240" cy="7200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6228184" y="141277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并不是字段的简单的对应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71600" y="5589240"/>
            <a:ext cx="4320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数据驱动开发 </a:t>
            </a:r>
            <a:r>
              <a:rPr lang="en-US" altLang="zh-CN" dirty="0" smtClean="0"/>
              <a:t>VS</a:t>
            </a:r>
            <a:r>
              <a:rPr lang="zh-CN" altLang="en-US" dirty="0" smtClean="0"/>
              <a:t> 领域模型驱动开发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 bwMode="auto">
          <a:xfrm>
            <a:off x="339725" y="280988"/>
            <a:ext cx="5600700" cy="676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eaLnBrk="0" hangingPunct="0">
              <a:lnSpc>
                <a:spcPct val="90000"/>
              </a:lnSpc>
              <a:buFontTx/>
              <a:buNone/>
              <a:defRPr/>
            </a:pPr>
            <a:r>
              <a:rPr lang="en-US" altLang="zh-CN" sz="3200" b="1" kern="0" dirty="0" smtClean="0">
                <a:solidFill>
                  <a:srgbClr val="8E6C0B"/>
                </a:solidFill>
                <a:latin typeface="+mj-lt"/>
                <a:ea typeface="+mj-ea"/>
                <a:cs typeface="+mj-cs"/>
              </a:rPr>
              <a:t>DAL</a:t>
            </a:r>
            <a:r>
              <a:rPr lang="zh-CN" altLang="en-US" sz="3200" b="1" kern="0" dirty="0" smtClean="0">
                <a:solidFill>
                  <a:srgbClr val="8E6C0B"/>
                </a:solidFill>
                <a:latin typeface="+mj-lt"/>
                <a:ea typeface="+mj-ea"/>
                <a:cs typeface="+mj-cs"/>
              </a:rPr>
              <a:t>的</a:t>
            </a:r>
            <a:r>
              <a:rPr lang="zh-CN" altLang="en-US" sz="3200" b="1" kern="0" dirty="0">
                <a:solidFill>
                  <a:srgbClr val="8E6C0B"/>
                </a:solidFill>
                <a:latin typeface="+mj-lt"/>
                <a:ea typeface="+mj-ea"/>
                <a:cs typeface="+mj-cs"/>
              </a:rPr>
              <a:t>设计</a:t>
            </a:r>
          </a:p>
        </p:txBody>
      </p:sp>
      <p:sp>
        <p:nvSpPr>
          <p:cNvPr id="5" name="矩形 4"/>
          <p:cNvSpPr/>
          <p:nvPr/>
        </p:nvSpPr>
        <p:spPr>
          <a:xfrm>
            <a:off x="179512" y="1268760"/>
            <a:ext cx="85324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UserDAL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r>
              <a:rPr lang="en-US" altLang="zh-CN" dirty="0" smtClean="0"/>
              <a:t>public User GetById(long userId)</a:t>
            </a:r>
          </a:p>
          <a:p>
            <a:r>
              <a:rPr lang="en-US" altLang="zh-CN" dirty="0" smtClean="0"/>
              <a:t>public IEnumerable&lt;User&gt; GetAll()//</a:t>
            </a:r>
            <a:r>
              <a:rPr lang="zh-CN" altLang="en-US" dirty="0" smtClean="0"/>
              <a:t>为什么比写</a:t>
            </a:r>
            <a:r>
              <a:rPr lang="en-US" altLang="zh-CN" dirty="0" smtClean="0"/>
              <a:t>List&lt;User&gt;</a:t>
            </a:r>
            <a:r>
              <a:rPr lang="zh-CN" altLang="en-US" dirty="0" smtClean="0"/>
              <a:t>好</a:t>
            </a:r>
            <a:endParaRPr lang="en-US" altLang="zh-CN" dirty="0" smtClean="0"/>
          </a:p>
          <a:p>
            <a:r>
              <a:rPr lang="en-US" altLang="zh-CN" dirty="0" smtClean="0"/>
              <a:t>public long AddNew(string userName, string password, string phoneNum, int? age)</a:t>
            </a:r>
          </a:p>
          <a:p>
            <a:r>
              <a:rPr lang="en-US" altLang="zh-CN" dirty="0" smtClean="0"/>
              <a:t>public void MarkDeleted(long userId)</a:t>
            </a:r>
          </a:p>
          <a:p>
            <a:r>
              <a:rPr lang="en-US" altLang="zh-CN" dirty="0" smtClean="0"/>
              <a:t>public User GetByUserName(string userName)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51520" y="3429000"/>
            <a:ext cx="78488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LogDAL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r>
              <a:rPr lang="en-US" altLang="zh-CN" dirty="0" smtClean="0"/>
              <a:t>public void AddNew(long userId,string message)</a:t>
            </a:r>
          </a:p>
          <a:p>
            <a:r>
              <a:rPr lang="en-US" altLang="zh-CN" dirty="0" smtClean="0"/>
              <a:t>public IEnumerable&lt;LogDTO&gt; GetAll()</a:t>
            </a:r>
          </a:p>
          <a:p>
            <a:r>
              <a:rPr lang="en-US" altLang="zh-CN" dirty="0" smtClean="0"/>
              <a:t>public IEnumerable&lt;LogDTO&gt; Search(LogSearchQueryModel qm)(</a:t>
            </a:r>
            <a:r>
              <a:rPr lang="zh-CN" altLang="en-US" dirty="0" smtClean="0"/>
              <a:t>最后再讲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4725144"/>
            <a:ext cx="328612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 bwMode="auto">
          <a:xfrm>
            <a:off x="339725" y="280988"/>
            <a:ext cx="5600700" cy="676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eaLnBrk="0" hangingPunct="0">
              <a:lnSpc>
                <a:spcPct val="90000"/>
              </a:lnSpc>
              <a:buFontTx/>
              <a:buNone/>
              <a:defRPr/>
            </a:pPr>
            <a:r>
              <a:rPr lang="en-US" altLang="zh-CN" sz="3200" b="1" kern="0" dirty="0" smtClean="0">
                <a:solidFill>
                  <a:srgbClr val="8E6C0B"/>
                </a:solidFill>
                <a:latin typeface="+mj-lt"/>
                <a:ea typeface="+mj-ea"/>
                <a:cs typeface="+mj-cs"/>
              </a:rPr>
              <a:t>BLL</a:t>
            </a:r>
            <a:r>
              <a:rPr lang="zh-CN" altLang="en-US" sz="3200" b="1" kern="0" dirty="0" smtClean="0">
                <a:solidFill>
                  <a:srgbClr val="8E6C0B"/>
                </a:solidFill>
                <a:latin typeface="+mj-lt"/>
                <a:ea typeface="+mj-ea"/>
                <a:cs typeface="+mj-cs"/>
              </a:rPr>
              <a:t>的</a:t>
            </a:r>
            <a:r>
              <a:rPr lang="zh-CN" altLang="en-US" sz="3200" b="1" kern="0" dirty="0">
                <a:solidFill>
                  <a:srgbClr val="8E6C0B"/>
                </a:solidFill>
                <a:latin typeface="+mj-lt"/>
                <a:ea typeface="+mj-ea"/>
                <a:cs typeface="+mj-cs"/>
              </a:rPr>
              <a:t>设计</a:t>
            </a:r>
          </a:p>
        </p:txBody>
      </p:sp>
      <p:sp>
        <p:nvSpPr>
          <p:cNvPr id="5" name="矩形 4"/>
          <p:cNvSpPr/>
          <p:nvPr/>
        </p:nvSpPr>
        <p:spPr>
          <a:xfrm>
            <a:off x="179512" y="1268760"/>
            <a:ext cx="85324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UserBLL 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r>
              <a:rPr lang="en-US" altLang="zh-CN" dirty="0" smtClean="0"/>
              <a:t>public LoginResult CheckLogin(string userName,string password)</a:t>
            </a:r>
          </a:p>
          <a:p>
            <a:r>
              <a:rPr lang="en-US" altLang="zh-CN" dirty="0" smtClean="0"/>
              <a:t>public User GetById(long userId)</a:t>
            </a:r>
          </a:p>
          <a:p>
            <a:r>
              <a:rPr lang="en-US" altLang="zh-CN" dirty="0" smtClean="0"/>
              <a:t>public IEnumerable&lt;User&gt; GetAll()</a:t>
            </a:r>
          </a:p>
          <a:p>
            <a:r>
              <a:rPr lang="en-US" altLang="zh-CN" dirty="0" smtClean="0"/>
              <a:t>public bool IsUserNameExists(string userName)</a:t>
            </a:r>
          </a:p>
          <a:p>
            <a:r>
              <a:rPr lang="en-US" altLang="zh-CN" dirty="0" smtClean="0"/>
              <a:t>public long AddNew(string userName,  string phoneNum, int? age)</a:t>
            </a:r>
          </a:p>
          <a:p>
            <a:r>
              <a:rPr lang="en-US" altLang="zh-CN" dirty="0" smtClean="0"/>
              <a:t>public void MarkDeleted(long userId)</a:t>
            </a:r>
          </a:p>
          <a:p>
            <a:r>
              <a:rPr lang="en-US" altLang="zh-CN" dirty="0" smtClean="0"/>
              <a:t>public User GetByUserName(string userName)</a:t>
            </a:r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51520" y="4725144"/>
            <a:ext cx="814421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LogBLL 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r>
              <a:rPr lang="en-US" altLang="zh-CN" dirty="0" smtClean="0"/>
              <a:t>public void AddNew(long userId, string message) </a:t>
            </a:r>
          </a:p>
          <a:p>
            <a:r>
              <a:rPr lang="en-US" altLang="zh-CN" dirty="0" smtClean="0"/>
              <a:t>public IEnumerable&lt;LogDTO&gt; GetAll()</a:t>
            </a:r>
          </a:p>
          <a:p>
            <a:r>
              <a:rPr lang="en-US" altLang="zh-CN" dirty="0" smtClean="0"/>
              <a:t>public IEnumerable&lt;LogDTO&gt; Search(LogSearchQueryModel qm) (</a:t>
            </a:r>
            <a:r>
              <a:rPr lang="zh-CN" altLang="en-US" dirty="0" smtClean="0"/>
              <a:t>最后再讲</a:t>
            </a:r>
            <a:r>
              <a:rPr lang="en-US" altLang="zh-CN" dirty="0" smtClean="0"/>
              <a:t>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764704"/>
            <a:ext cx="2514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直接箭头连接符 7"/>
          <p:cNvCxnSpPr>
            <a:stCxn id="12" idx="1"/>
          </p:cNvCxnSpPr>
          <p:nvPr/>
        </p:nvCxnSpPr>
        <p:spPr bwMode="auto">
          <a:xfrm flipH="1">
            <a:off x="1547664" y="4693786"/>
            <a:ext cx="1440160" cy="3913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2987824" y="4509120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简单的</a:t>
            </a:r>
            <a:r>
              <a:rPr lang="en-US" altLang="zh-CN" dirty="0" smtClean="0"/>
              <a:t>BLL</a:t>
            </a:r>
            <a:r>
              <a:rPr lang="zh-CN" altLang="en-US" dirty="0" smtClean="0"/>
              <a:t>就是对</a:t>
            </a:r>
            <a:r>
              <a:rPr lang="en-US" altLang="zh-CN" dirty="0" smtClean="0"/>
              <a:t>DAL</a:t>
            </a:r>
            <a:r>
              <a:rPr lang="zh-CN" altLang="en-US" dirty="0" smtClean="0"/>
              <a:t>的简单转发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 bwMode="auto">
          <a:xfrm flipH="1" flipV="1">
            <a:off x="4788024" y="1804174"/>
            <a:ext cx="1440160" cy="4006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5086479" y="2204864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BLL</a:t>
            </a:r>
            <a:r>
              <a:rPr lang="zh-CN" altLang="en-US" dirty="0" smtClean="0"/>
              <a:t>有自己的逻辑，这才是“真三层”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r>
              <a:rPr lang="zh-CN" altLang="en-US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代码执行过程思维导图</a:t>
            </a:r>
          </a:p>
        </p:txBody>
      </p:sp>
      <p:pic>
        <p:nvPicPr>
          <p:cNvPr id="154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2133600"/>
            <a:ext cx="7762875" cy="348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矩形 3"/>
          <p:cNvSpPr/>
          <p:nvPr/>
        </p:nvSpPr>
        <p:spPr>
          <a:xfrm>
            <a:off x="611560" y="1124744"/>
            <a:ext cx="66928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为什么</a:t>
            </a:r>
            <a:r>
              <a:rPr lang="en-US" altLang="zh-CN" dirty="0" smtClean="0"/>
              <a:t>DAL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BLL</a:t>
            </a:r>
            <a:r>
              <a:rPr lang="zh-CN" altLang="en-US" dirty="0" smtClean="0"/>
              <a:t>不搞成</a:t>
            </a:r>
            <a:r>
              <a:rPr lang="en-US" altLang="zh-CN" dirty="0" smtClean="0"/>
              <a:t>static</a:t>
            </a:r>
          </a:p>
          <a:p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三层架构麻烦、性能略低，但是容易、性能高不是唯一追求因素</a:t>
            </a:r>
            <a:endParaRPr lang="en-US" altLang="zh-CN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 bwMode="auto">
          <a:xfrm>
            <a:off x="339725" y="280988"/>
            <a:ext cx="5600700" cy="676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eaLnBrk="0" hangingPunct="0">
              <a:lnSpc>
                <a:spcPct val="90000"/>
              </a:lnSpc>
              <a:buFontTx/>
              <a:buNone/>
              <a:defRPr/>
            </a:pPr>
            <a:r>
              <a:rPr lang="zh-CN" altLang="en-US" sz="2200" b="1" kern="0" dirty="0">
                <a:solidFill>
                  <a:srgbClr val="8E6C0B"/>
                </a:solidFill>
                <a:latin typeface="+mj-lt"/>
                <a:ea typeface="+mj-ea"/>
                <a:cs typeface="+mj-cs"/>
              </a:rPr>
              <a:t>设计原则</a:t>
            </a:r>
          </a:p>
        </p:txBody>
      </p:sp>
      <p:sp>
        <p:nvSpPr>
          <p:cNvPr id="44035" name="TextBox 2"/>
          <p:cNvSpPr txBox="1">
            <a:spLocks noChangeArrowheads="1"/>
          </p:cNvSpPr>
          <p:nvPr/>
        </p:nvSpPr>
        <p:spPr bwMode="auto">
          <a:xfrm>
            <a:off x="539750" y="1196975"/>
            <a:ext cx="7920038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、有</a:t>
            </a:r>
            <a:r>
              <a:rPr lang="zh-CN" altLang="en-US" dirty="0"/>
              <a:t>的项目是先开</a:t>
            </a:r>
            <a:r>
              <a:rPr lang="zh-CN" altLang="en-US" dirty="0" smtClean="0"/>
              <a:t>发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BLL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DAL</a:t>
            </a:r>
            <a:r>
              <a:rPr lang="zh-CN" altLang="en-US" dirty="0" smtClean="0"/>
              <a:t>、</a:t>
            </a:r>
            <a:r>
              <a:rPr lang="zh-CN" altLang="en-US" dirty="0"/>
              <a:t>再开发</a:t>
            </a:r>
            <a:r>
              <a:rPr lang="en-US" altLang="zh-CN" dirty="0"/>
              <a:t>UI</a:t>
            </a:r>
            <a:r>
              <a:rPr lang="zh-CN" altLang="en-US" dirty="0" smtClean="0"/>
              <a:t>层，有</a:t>
            </a:r>
            <a:r>
              <a:rPr lang="zh-CN" altLang="en-US" dirty="0"/>
              <a:t>的项目是开发一个功能的时候，根据需要开</a:t>
            </a:r>
            <a:r>
              <a:rPr lang="zh-CN" altLang="en-US" dirty="0" smtClean="0"/>
              <a:t>发</a:t>
            </a:r>
            <a:r>
              <a:rPr lang="en-US" altLang="zh-CN" dirty="0" smtClean="0"/>
              <a:t>BLL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DAL</a:t>
            </a:r>
            <a:r>
              <a:rPr lang="zh-CN" altLang="en-US" dirty="0" smtClean="0"/>
              <a:t>；</a:t>
            </a:r>
            <a:endParaRPr lang="en-US" altLang="zh-CN" dirty="0"/>
          </a:p>
          <a:p>
            <a:r>
              <a:rPr lang="zh-CN" altLang="en-US" dirty="0"/>
              <a:t>咱们这次开发为了方便大家学习、思路清晰，采用“先开</a:t>
            </a:r>
            <a:r>
              <a:rPr lang="zh-CN" altLang="en-US" dirty="0" smtClean="0"/>
              <a:t>发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DAL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BLL</a:t>
            </a:r>
            <a:r>
              <a:rPr lang="zh-CN" altLang="en-US" dirty="0" smtClean="0"/>
              <a:t>、</a:t>
            </a:r>
            <a:r>
              <a:rPr lang="zh-CN" altLang="en-US" dirty="0"/>
              <a:t>再开发</a:t>
            </a:r>
            <a:r>
              <a:rPr lang="en-US" altLang="zh-CN" dirty="0"/>
              <a:t>UI</a:t>
            </a:r>
            <a:r>
              <a:rPr lang="zh-CN" altLang="en-US" dirty="0"/>
              <a:t>层”的模式。但是新功能有一些也是根据需要在已经设计好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DAL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BLL</a:t>
            </a:r>
            <a:r>
              <a:rPr lang="zh-CN" altLang="en-US" dirty="0" smtClean="0"/>
              <a:t>中</a:t>
            </a:r>
            <a:r>
              <a:rPr lang="zh-CN" altLang="en-US" dirty="0"/>
              <a:t>再增加方法。</a:t>
            </a:r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、初</a:t>
            </a:r>
            <a:r>
              <a:rPr lang="zh-CN" altLang="en-US" dirty="0"/>
              <a:t>学者很难一次性把所</a:t>
            </a:r>
            <a:r>
              <a:rPr lang="zh-CN" altLang="en-US" dirty="0" smtClean="0"/>
              <a:t>有</a:t>
            </a:r>
            <a:r>
              <a:rPr lang="en-US" altLang="zh-CN" dirty="0" smtClean="0"/>
              <a:t>DAL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BLL</a:t>
            </a:r>
            <a:r>
              <a:rPr lang="zh-CN" altLang="en-US" dirty="0" smtClean="0"/>
              <a:t>设</a:t>
            </a:r>
            <a:r>
              <a:rPr lang="zh-CN" altLang="en-US" dirty="0"/>
              <a:t>计好，有可能需要随时再添加、调整，这块遇到困难是正常的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、可以声明一个</a:t>
            </a:r>
            <a:r>
              <a:rPr lang="en-US" altLang="zh-CN" dirty="0" smtClean="0"/>
              <a:t>BLL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DAL</a:t>
            </a:r>
            <a:r>
              <a:rPr lang="zh-CN" altLang="en-US" dirty="0" smtClean="0"/>
              <a:t>作为一个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字段用，也可以随用随</a:t>
            </a:r>
            <a:r>
              <a:rPr lang="en-US" altLang="zh-CN" dirty="0" smtClean="0"/>
              <a:t>new</a:t>
            </a:r>
            <a:r>
              <a:rPr lang="zh-CN" altLang="en-US" dirty="0" smtClean="0"/>
              <a:t>，看个人习惯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圆角矩形 3"/>
          <p:cNvSpPr/>
          <p:nvPr/>
        </p:nvSpPr>
        <p:spPr bwMode="auto">
          <a:xfrm>
            <a:off x="3707904" y="5445224"/>
            <a:ext cx="936104" cy="43204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Model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2267744" y="4149080"/>
            <a:ext cx="936104" cy="43204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UI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3707904" y="4149080"/>
            <a:ext cx="936104" cy="43204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BLL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5364088" y="4149080"/>
            <a:ext cx="936104" cy="43204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DAL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8" name="直接箭头连接符 7"/>
          <p:cNvCxnSpPr>
            <a:stCxn id="5" idx="3"/>
            <a:endCxn id="6" idx="1"/>
          </p:cNvCxnSpPr>
          <p:nvPr/>
        </p:nvCxnSpPr>
        <p:spPr bwMode="auto">
          <a:xfrm>
            <a:off x="3203848" y="4365104"/>
            <a:ext cx="50405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直接箭头连接符 8"/>
          <p:cNvCxnSpPr>
            <a:endCxn id="7" idx="1"/>
          </p:cNvCxnSpPr>
          <p:nvPr/>
        </p:nvCxnSpPr>
        <p:spPr bwMode="auto">
          <a:xfrm>
            <a:off x="4644008" y="4365104"/>
            <a:ext cx="7200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直接箭头连接符 9"/>
          <p:cNvCxnSpPr>
            <a:stCxn id="5" idx="2"/>
          </p:cNvCxnSpPr>
          <p:nvPr/>
        </p:nvCxnSpPr>
        <p:spPr bwMode="auto">
          <a:xfrm>
            <a:off x="2735796" y="4581128"/>
            <a:ext cx="1260140" cy="8640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直接箭头连接符 10"/>
          <p:cNvCxnSpPr>
            <a:stCxn id="6" idx="2"/>
            <a:endCxn id="4" idx="0"/>
          </p:cNvCxnSpPr>
          <p:nvPr/>
        </p:nvCxnSpPr>
        <p:spPr bwMode="auto">
          <a:xfrm>
            <a:off x="4175956" y="4581128"/>
            <a:ext cx="0" cy="8640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直接箭头连接符 11"/>
          <p:cNvCxnSpPr>
            <a:stCxn id="7" idx="2"/>
          </p:cNvCxnSpPr>
          <p:nvPr/>
        </p:nvCxnSpPr>
        <p:spPr bwMode="auto">
          <a:xfrm flipH="1">
            <a:off x="4283968" y="4581128"/>
            <a:ext cx="1548172" cy="792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1763688" y="2348880"/>
            <a:ext cx="5328394" cy="1224855"/>
          </a:xfrm>
          <a:noFill/>
        </p:spPr>
        <p:txBody>
          <a:bodyPr lIns="92075" tIns="46038" rIns="92075" bIns="46038"/>
          <a:lstStyle/>
          <a:p>
            <a:pPr algn="ctr" eaLnBrk="1" hangingPunct="1"/>
            <a:r>
              <a:rPr lang="zh-CN" altLang="en-US" sz="28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三层架构高级</a:t>
            </a:r>
          </a:p>
        </p:txBody>
      </p:sp>
      <p:sp>
        <p:nvSpPr>
          <p:cNvPr id="141316" name="Text Box 9"/>
          <p:cNvSpPr txBox="1">
            <a:spLocks noChangeArrowheads="1"/>
          </p:cNvSpPr>
          <p:nvPr/>
        </p:nvSpPr>
        <p:spPr bwMode="auto">
          <a:xfrm>
            <a:off x="2771775" y="3933825"/>
            <a:ext cx="3890963" cy="135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zh-CN" altLang="en-US" sz="3600" b="1"/>
          </a:p>
          <a:p>
            <a:pPr marL="342900" indent="-342900"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altLang="zh-CN" sz="3600">
              <a:ea typeface="华文行楷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 bwMode="auto">
          <a:xfrm>
            <a:off x="339725" y="280988"/>
            <a:ext cx="5600700" cy="676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eaLnBrk="0" hangingPunct="0">
              <a:lnSpc>
                <a:spcPct val="90000"/>
              </a:lnSpc>
              <a:buFontTx/>
              <a:buNone/>
              <a:defRPr/>
            </a:pPr>
            <a:r>
              <a:rPr lang="zh-CN" altLang="en-US" sz="2200" b="1" kern="0" dirty="0" smtClean="0">
                <a:solidFill>
                  <a:srgbClr val="8E6C0B"/>
                </a:solidFill>
                <a:latin typeface="+mj-lt"/>
                <a:ea typeface="+mj-ea"/>
                <a:cs typeface="+mj-cs"/>
              </a:rPr>
              <a:t>代码生成器</a:t>
            </a:r>
            <a:endParaRPr lang="zh-CN" altLang="en-US" sz="2200" b="1" kern="0" dirty="0">
              <a:solidFill>
                <a:srgbClr val="8E6C0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4035" name="TextBox 2"/>
          <p:cNvSpPr txBox="1">
            <a:spLocks noChangeArrowheads="1"/>
          </p:cNvSpPr>
          <p:nvPr/>
        </p:nvSpPr>
        <p:spPr bwMode="auto">
          <a:xfrm>
            <a:off x="539750" y="1196975"/>
            <a:ext cx="8136706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200" dirty="0" smtClean="0"/>
              <a:t>1</a:t>
            </a:r>
            <a:r>
              <a:rPr lang="zh-CN" altLang="en-US" sz="2200" dirty="0" smtClean="0"/>
              <a:t>、如果有很多表需要增删改查（</a:t>
            </a:r>
            <a:r>
              <a:rPr lang="en-US" altLang="zh-CN" sz="2200" dirty="0" smtClean="0"/>
              <a:t>CRUD</a:t>
            </a:r>
            <a:r>
              <a:rPr lang="zh-CN" altLang="en-US" sz="2200" dirty="0" smtClean="0"/>
              <a:t>），那么手写</a:t>
            </a:r>
            <a:r>
              <a:rPr lang="en-US" altLang="zh-CN" sz="2200" dirty="0" smtClean="0"/>
              <a:t>DAL</a:t>
            </a:r>
            <a:r>
              <a:rPr lang="zh-CN" altLang="en-US" sz="2200" dirty="0" smtClean="0"/>
              <a:t>、</a:t>
            </a:r>
            <a:r>
              <a:rPr lang="en-US" altLang="zh-CN" sz="2200" dirty="0" smtClean="0"/>
              <a:t>BLL</a:t>
            </a:r>
            <a:r>
              <a:rPr lang="zh-CN" altLang="en-US" sz="2200" dirty="0" smtClean="0"/>
              <a:t>、</a:t>
            </a:r>
            <a:r>
              <a:rPr lang="en-US" altLang="zh-CN" sz="2200" dirty="0" smtClean="0"/>
              <a:t>Model</a:t>
            </a:r>
            <a:r>
              <a:rPr lang="zh-CN" altLang="en-US" sz="2200" dirty="0" smtClean="0"/>
              <a:t>等很麻烦，因此有人发明了生成这些代码的软件“代码生成器”，知名的有动软、</a:t>
            </a:r>
            <a:r>
              <a:rPr lang="en-US" altLang="zh-CN" sz="2200" dirty="0" smtClean="0"/>
              <a:t>CodeSmith</a:t>
            </a:r>
            <a:r>
              <a:rPr lang="zh-CN" altLang="en-US" sz="2200" dirty="0" smtClean="0"/>
              <a:t>等，还可以使用</a:t>
            </a:r>
            <a:r>
              <a:rPr lang="en-US" altLang="zh-CN" sz="2200" dirty="0" smtClean="0"/>
              <a:t>VS</a:t>
            </a:r>
            <a:r>
              <a:rPr lang="zh-CN" altLang="en-US" sz="2200" dirty="0" smtClean="0"/>
              <a:t>内置的</a:t>
            </a:r>
            <a:r>
              <a:rPr lang="en-US" altLang="zh-CN" sz="2200" dirty="0" smtClean="0"/>
              <a:t>T4</a:t>
            </a:r>
            <a:r>
              <a:rPr lang="zh-CN" altLang="en-US" sz="2200" dirty="0" smtClean="0"/>
              <a:t>等自己写代码生成器。</a:t>
            </a:r>
            <a:endParaRPr lang="en-US" altLang="zh-CN" sz="2200" dirty="0" smtClean="0"/>
          </a:p>
          <a:p>
            <a:r>
              <a:rPr lang="en-US" altLang="zh-CN" sz="2200" dirty="0" smtClean="0"/>
              <a:t>2</a:t>
            </a:r>
            <a:r>
              <a:rPr lang="zh-CN" altLang="en-US" sz="2200" dirty="0" smtClean="0"/>
              <a:t>、体验安装一下动软，并且把代码运行起来：</a:t>
            </a:r>
            <a:endParaRPr lang="en-US" altLang="zh-CN" sz="2200" dirty="0" smtClean="0"/>
          </a:p>
          <a:p>
            <a:r>
              <a:rPr lang="en-US" altLang="zh-CN" sz="2200" dirty="0" smtClean="0"/>
              <a:t>1</a:t>
            </a:r>
            <a:r>
              <a:rPr lang="zh-CN" altLang="en-US" sz="2200" dirty="0" smtClean="0"/>
              <a:t>）最好装到</a:t>
            </a:r>
            <a:r>
              <a:rPr lang="en-US" altLang="zh-CN" sz="2200" dirty="0" smtClean="0"/>
              <a:t>D</a:t>
            </a:r>
            <a:r>
              <a:rPr lang="zh-CN" altLang="en-US" sz="2200" dirty="0" smtClean="0"/>
              <a:t>盘等非系统盘</a:t>
            </a:r>
            <a:endParaRPr lang="en-US" altLang="zh-CN" sz="2200" dirty="0" smtClean="0"/>
          </a:p>
          <a:p>
            <a:r>
              <a:rPr lang="en-US" altLang="zh-CN" sz="2200" dirty="0" smtClean="0"/>
              <a:t>2</a:t>
            </a:r>
            <a:r>
              <a:rPr lang="zh-CN" altLang="en-US" sz="2200" dirty="0" smtClean="0"/>
              <a:t>）安装动软时，</a:t>
            </a:r>
            <a:r>
              <a:rPr lang="en-US" altLang="zh-CN" sz="2200" dirty="0" smtClean="0"/>
              <a:t>360</a:t>
            </a:r>
            <a:r>
              <a:rPr lang="zh-CN" altLang="en-US" sz="2200" dirty="0" smtClean="0"/>
              <a:t>等杀毒软件可能会弹出警告。</a:t>
            </a:r>
            <a:endParaRPr lang="en-US" altLang="zh-CN" sz="2200" dirty="0" smtClean="0"/>
          </a:p>
          <a:p>
            <a:r>
              <a:rPr lang="en-US" altLang="zh-CN" sz="2200" dirty="0" smtClean="0"/>
              <a:t>3</a:t>
            </a:r>
            <a:r>
              <a:rPr lang="zh-CN" altLang="en-US" sz="2200" dirty="0" smtClean="0"/>
              <a:t>）有些</a:t>
            </a:r>
            <a:r>
              <a:rPr lang="en-US" altLang="zh-CN" sz="2200" dirty="0" smtClean="0"/>
              <a:t>SQLServer</a:t>
            </a:r>
            <a:r>
              <a:rPr lang="zh-CN" altLang="en-US" sz="2200" dirty="0" smtClean="0"/>
              <a:t>版本支持有问题；</a:t>
            </a:r>
            <a:endParaRPr lang="en-US" altLang="zh-CN" sz="2200" dirty="0" smtClean="0"/>
          </a:p>
          <a:p>
            <a:r>
              <a:rPr lang="en-US" altLang="zh-CN" sz="2200" dirty="0" smtClean="0"/>
              <a:t>4</a:t>
            </a:r>
            <a:r>
              <a:rPr lang="zh-CN" altLang="en-US" sz="2200" dirty="0" smtClean="0"/>
              <a:t>）如果实在用不了也不用非要装，了解“代码生成器”是什么即可。</a:t>
            </a:r>
            <a:endParaRPr lang="en-US" altLang="zh-CN" sz="2200" dirty="0" smtClean="0"/>
          </a:p>
          <a:p>
            <a:r>
              <a:rPr lang="en-US" altLang="zh-CN" sz="2200" dirty="0" smtClean="0"/>
              <a:t>3</a:t>
            </a:r>
            <a:r>
              <a:rPr lang="zh-CN" altLang="en-US" sz="2200" dirty="0" smtClean="0"/>
              <a:t>、代码生成器的原理是什么？</a:t>
            </a:r>
            <a:r>
              <a:rPr lang="en-US" altLang="zh-CN" sz="2200" dirty="0" smtClean="0"/>
              <a:t>DataTable</a:t>
            </a:r>
            <a:r>
              <a:rPr lang="zh-CN" altLang="en-US" sz="2200" dirty="0" smtClean="0"/>
              <a:t>的</a:t>
            </a:r>
            <a:r>
              <a:rPr lang="en-US" altLang="zh-CN" sz="2200" dirty="0" smtClean="0"/>
              <a:t>Columns</a:t>
            </a:r>
            <a:r>
              <a:rPr lang="zh-CN" altLang="en-US" sz="2200" dirty="0" smtClean="0"/>
              <a:t>可以获得</a:t>
            </a:r>
            <a:endParaRPr lang="en-US" altLang="zh-CN" sz="2200" dirty="0" smtClean="0"/>
          </a:p>
          <a:p>
            <a:r>
              <a:rPr lang="en-US" altLang="zh-CN" sz="2200" dirty="0" smtClean="0"/>
              <a:t>4</a:t>
            </a:r>
            <a:r>
              <a:rPr lang="zh-CN" altLang="en-US" sz="2200" dirty="0" smtClean="0"/>
              <a:t>、很多人用代码生成器只不过是想“不写</a:t>
            </a:r>
            <a:r>
              <a:rPr lang="en-US" altLang="zh-CN" sz="2200" dirty="0" smtClean="0"/>
              <a:t>SQL</a:t>
            </a:r>
            <a:r>
              <a:rPr lang="zh-CN" altLang="en-US" sz="2200" dirty="0" smtClean="0"/>
              <a:t>完成增删改查”而已，有了</a:t>
            </a:r>
            <a:r>
              <a:rPr lang="en-US" altLang="zh-CN" sz="2200" dirty="0" smtClean="0"/>
              <a:t>ORM</a:t>
            </a:r>
            <a:r>
              <a:rPr lang="zh-CN" altLang="en-US" sz="2200" dirty="0" smtClean="0"/>
              <a:t>好像就不用了。代码生成器不是一个好主意，生成一时爽，后续修改爽死你，通过框架解决代码的重用才是王道，后续</a:t>
            </a:r>
            <a:r>
              <a:rPr lang="en-US" altLang="zh-CN" sz="2200" dirty="0" smtClean="0"/>
              <a:t>EF</a:t>
            </a:r>
            <a:r>
              <a:rPr lang="zh-CN" altLang="en-US" sz="2200" dirty="0" smtClean="0"/>
              <a:t>课程会讲不用代码生成器的方案。</a:t>
            </a:r>
            <a:endParaRPr lang="en-US" altLang="zh-CN" sz="2200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三层架构中如何处理事务</a:t>
            </a:r>
            <a:endParaRPr lang="zh-CN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</a:rPr>
              <a:t>BLL</a:t>
            </a:r>
            <a:r>
              <a:rPr lang="zh-CN" altLang="en-US" sz="2000" dirty="0" smtClean="0">
                <a:solidFill>
                  <a:schemeClr val="tx2">
                    <a:lumMod val="50000"/>
                  </a:schemeClr>
                </a:solidFill>
              </a:rPr>
              <a:t>中有时候是组合</a:t>
            </a: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</a:rPr>
              <a:t>DAL</a:t>
            </a:r>
            <a:r>
              <a:rPr lang="zh-CN" altLang="en-US" sz="2000" dirty="0" smtClean="0">
                <a:solidFill>
                  <a:schemeClr val="tx2">
                    <a:lumMod val="50000"/>
                  </a:schemeClr>
                </a:solidFill>
              </a:rPr>
              <a:t>的多个方法，</a:t>
            </a: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</a:rPr>
              <a:t>UI</a:t>
            </a:r>
            <a:r>
              <a:rPr lang="zh-CN" altLang="en-US" sz="2000" dirty="0" smtClean="0">
                <a:solidFill>
                  <a:schemeClr val="tx2">
                    <a:lumMod val="50000"/>
                  </a:schemeClr>
                </a:solidFill>
              </a:rPr>
              <a:t>中有时候也是组合多个</a:t>
            </a: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</a:rPr>
              <a:t>BLL</a:t>
            </a:r>
            <a:r>
              <a:rPr lang="zh-CN" altLang="en-US" sz="2000" dirty="0" smtClean="0">
                <a:solidFill>
                  <a:schemeClr val="tx2">
                    <a:lumMod val="50000"/>
                  </a:schemeClr>
                </a:solidFill>
              </a:rPr>
              <a:t>。三层架构中很难一次使用一个连接，每个</a:t>
            </a: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</a:rPr>
              <a:t>DAL</a:t>
            </a:r>
            <a:r>
              <a:rPr lang="zh-CN" altLang="en-US" sz="2000" dirty="0" smtClean="0">
                <a:solidFill>
                  <a:schemeClr val="tx2">
                    <a:lumMod val="50000"/>
                  </a:schemeClr>
                </a:solidFill>
              </a:rPr>
              <a:t>方法中都是单独的连接如何处理事务？</a:t>
            </a:r>
            <a:endParaRPr lang="en-US" altLang="zh-CN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</a:rPr>
              <a:t>TransactionScope</a:t>
            </a:r>
            <a:r>
              <a:rPr lang="zh-CN" altLang="en-US" sz="2000" dirty="0" smtClean="0">
                <a:solidFill>
                  <a:schemeClr val="tx2">
                    <a:lumMod val="50000"/>
                  </a:schemeClr>
                </a:solidFill>
              </a:rPr>
              <a:t>是</a:t>
            </a: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</a:rPr>
              <a:t>ADO.Net</a:t>
            </a:r>
            <a:r>
              <a:rPr lang="zh-CN" altLang="en-US" sz="2000" dirty="0" smtClean="0">
                <a:solidFill>
                  <a:schemeClr val="tx2">
                    <a:lumMod val="50000"/>
                  </a:schemeClr>
                </a:solidFill>
              </a:rPr>
              <a:t>提供的事务机</a:t>
            </a:r>
            <a:r>
              <a:rPr lang="zh-CN" altLang="en-US" sz="2000" dirty="0" smtClean="0">
                <a:solidFill>
                  <a:schemeClr val="tx2">
                    <a:lumMod val="50000"/>
                  </a:schemeClr>
                </a:solidFill>
              </a:rPr>
              <a:t>制（需要添加对</a:t>
            </a: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</a:rPr>
              <a:t>system.transactioins</a:t>
            </a:r>
            <a:r>
              <a:rPr lang="zh-CN" altLang="en-US" sz="2000" dirty="0" smtClean="0">
                <a:solidFill>
                  <a:schemeClr val="tx2">
                    <a:lumMod val="50000"/>
                  </a:schemeClr>
                </a:solidFill>
              </a:rPr>
              <a:t>的引用），</a:t>
            </a:r>
            <a:r>
              <a:rPr lang="zh-CN" altLang="en-US" sz="2000" dirty="0" smtClean="0">
                <a:solidFill>
                  <a:schemeClr val="tx2">
                    <a:lumMod val="50000"/>
                  </a:schemeClr>
                </a:solidFill>
              </a:rPr>
              <a:t>在普通</a:t>
            </a: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</a:rPr>
              <a:t>ADO.Net</a:t>
            </a:r>
            <a:r>
              <a:rPr lang="zh-CN" altLang="en-US" sz="2000" dirty="0" smtClean="0">
                <a:solidFill>
                  <a:schemeClr val="tx2">
                    <a:lumMod val="50000"/>
                  </a:schemeClr>
                </a:solidFill>
              </a:rPr>
              <a:t>代码中也可以用、在</a:t>
            </a: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</a:rPr>
              <a:t>Entity Framework</a:t>
            </a:r>
            <a:r>
              <a:rPr lang="zh-CN" altLang="en-US" sz="2000" dirty="0" smtClean="0">
                <a:solidFill>
                  <a:schemeClr val="tx2">
                    <a:lumMod val="50000"/>
                  </a:schemeClr>
                </a:solidFill>
              </a:rPr>
              <a:t>、</a:t>
            </a: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</a:rPr>
              <a:t>Dapper</a:t>
            </a:r>
            <a:r>
              <a:rPr lang="zh-CN" altLang="en-US" sz="2000" dirty="0" smtClean="0">
                <a:solidFill>
                  <a:schemeClr val="tx2">
                    <a:lumMod val="50000"/>
                  </a:schemeClr>
                </a:solidFill>
              </a:rPr>
              <a:t>等</a:t>
            </a: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</a:rPr>
              <a:t>ORM</a:t>
            </a:r>
            <a:r>
              <a:rPr lang="zh-CN" altLang="en-US" sz="2000" dirty="0" smtClean="0">
                <a:solidFill>
                  <a:schemeClr val="tx2">
                    <a:lumMod val="50000"/>
                  </a:schemeClr>
                </a:solidFill>
              </a:rPr>
              <a:t>中也可以用；</a:t>
            </a:r>
            <a:endParaRPr lang="en-US" altLang="zh-CN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 smtClean="0">
                <a:solidFill>
                  <a:schemeClr val="tx2">
                    <a:lumMod val="50000"/>
                  </a:schemeClr>
                </a:solidFill>
              </a:rPr>
              <a:t>把相关需要事务处理的代码用</a:t>
            </a: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</a:rPr>
              <a:t>TransactionScope</a:t>
            </a:r>
            <a:r>
              <a:rPr lang="zh-CN" altLang="en-US" sz="2000" dirty="0" smtClean="0">
                <a:solidFill>
                  <a:schemeClr val="tx2">
                    <a:lumMod val="50000"/>
                  </a:schemeClr>
                </a:solidFill>
              </a:rPr>
              <a:t>包裹起来即可</a:t>
            </a:r>
            <a:endParaRPr lang="en-US" altLang="zh-CN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</a:rPr>
              <a:t>using (TransactionScope sc = new TransactionScope())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</a:rPr>
              <a:t>{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</a:rPr>
              <a:t>    A();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</a:rPr>
              <a:t>    B();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</a:rPr>
              <a:t>    sc.Complete();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</a:rPr>
              <a:t>}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zh-CN" altLang="en-US" sz="2000" dirty="0" smtClean="0">
                <a:solidFill>
                  <a:schemeClr val="tx2">
                    <a:lumMod val="50000"/>
                  </a:schemeClr>
                </a:solidFill>
              </a:rPr>
              <a:t>只要没有</a:t>
            </a: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</a:rPr>
              <a:t>Complete()</a:t>
            </a:r>
            <a:r>
              <a:rPr lang="zh-CN" altLang="en-US" sz="2000" dirty="0" smtClean="0">
                <a:solidFill>
                  <a:schemeClr val="tx2">
                    <a:lumMod val="50000"/>
                  </a:schemeClr>
                </a:solidFill>
              </a:rPr>
              <a:t>的就会回滚</a:t>
            </a:r>
            <a:endParaRPr lang="en-US" altLang="zh-CN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 smtClean="0">
                <a:solidFill>
                  <a:schemeClr val="tx2">
                    <a:lumMod val="50000"/>
                  </a:schemeClr>
                </a:solidFill>
              </a:rPr>
              <a:t>事务不是属于</a:t>
            </a: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</a:rPr>
              <a:t>DAL</a:t>
            </a:r>
            <a:r>
              <a:rPr lang="zh-CN" altLang="en-US" sz="2000" dirty="0" smtClean="0">
                <a:solidFill>
                  <a:schemeClr val="tx2">
                    <a:lumMod val="50000"/>
                  </a:schemeClr>
                </a:solidFill>
              </a:rPr>
              <a:t>的吗？怎么放到</a:t>
            </a: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</a:rPr>
              <a:t>Service</a:t>
            </a:r>
            <a:r>
              <a:rPr lang="zh-CN" altLang="en-US" sz="2000" dirty="0" smtClean="0">
                <a:solidFill>
                  <a:schemeClr val="tx2">
                    <a:lumMod val="50000"/>
                  </a:schemeClr>
                </a:solidFill>
              </a:rPr>
              <a:t>、</a:t>
            </a: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</a:rPr>
              <a:t>UI</a:t>
            </a:r>
            <a:r>
              <a:rPr lang="zh-CN" altLang="en-US" sz="2000" dirty="0" smtClean="0">
                <a:solidFill>
                  <a:schemeClr val="tx2">
                    <a:lumMod val="50000"/>
                  </a:schemeClr>
                </a:solidFill>
              </a:rPr>
              <a:t>层了？架构是帮助我们的，不是约</a:t>
            </a:r>
            <a:r>
              <a:rPr lang="zh-CN" altLang="en-US" sz="2000" dirty="0" smtClean="0">
                <a:solidFill>
                  <a:schemeClr val="tx2">
                    <a:lumMod val="50000"/>
                  </a:schemeClr>
                </a:solidFill>
              </a:rPr>
              <a:t>束</a:t>
            </a:r>
            <a:r>
              <a:rPr lang="zh-CN" altLang="en-US" sz="2000" dirty="0" smtClean="0">
                <a:solidFill>
                  <a:schemeClr val="tx2">
                    <a:lumMod val="50000"/>
                  </a:schemeClr>
                </a:solidFill>
              </a:rPr>
              <a:t>死</a:t>
            </a:r>
            <a:r>
              <a:rPr lang="zh-CN" altLang="en-US" sz="2000" dirty="0" smtClean="0">
                <a:solidFill>
                  <a:schemeClr val="tx2">
                    <a:lumMod val="50000"/>
                  </a:schemeClr>
                </a:solidFill>
              </a:rPr>
              <a:t>我</a:t>
            </a:r>
            <a:r>
              <a:rPr lang="zh-CN" altLang="en-US" sz="2000" dirty="0" smtClean="0">
                <a:solidFill>
                  <a:schemeClr val="tx2">
                    <a:lumMod val="50000"/>
                  </a:schemeClr>
                </a:solidFill>
              </a:rPr>
              <a:t>们的，架构是经验，不是法律</a:t>
            </a:r>
            <a:r>
              <a:rPr lang="zh-CN" altLang="en-US" sz="2000" dirty="0" smtClean="0">
                <a:solidFill>
                  <a:schemeClr val="tx2">
                    <a:lumMod val="50000"/>
                  </a:schemeClr>
                </a:solidFill>
              </a:rPr>
              <a:t>。</a:t>
            </a:r>
            <a:r>
              <a:rPr lang="zh-CN" altLang="en-US" sz="2000" dirty="0" smtClean="0">
                <a:solidFill>
                  <a:schemeClr val="tx2">
                    <a:lumMod val="50000"/>
                  </a:schemeClr>
                </a:solidFill>
              </a:rPr>
              <a:t>而</a:t>
            </a:r>
            <a:r>
              <a:rPr lang="zh-CN" altLang="en-US" sz="2000" dirty="0" smtClean="0">
                <a:solidFill>
                  <a:schemeClr val="tx2">
                    <a:lumMod val="50000"/>
                  </a:schemeClr>
                </a:solidFill>
              </a:rPr>
              <a:t>且事务的概念很宽，所以</a:t>
            </a: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</a:rPr>
              <a:t>TransactionScope</a:t>
            </a:r>
            <a:r>
              <a:rPr lang="zh-CN" altLang="en-US" sz="2000" dirty="0" smtClean="0">
                <a:solidFill>
                  <a:schemeClr val="tx2">
                    <a:lumMod val="50000"/>
                  </a:schemeClr>
                </a:solidFill>
              </a:rPr>
              <a:t>不是在</a:t>
            </a: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</a:rPr>
              <a:t>ado.net</a:t>
            </a:r>
            <a:r>
              <a:rPr lang="zh-CN" altLang="en-US" sz="2000" dirty="0" smtClean="0">
                <a:solidFill>
                  <a:schemeClr val="tx2">
                    <a:lumMod val="50000"/>
                  </a:schemeClr>
                </a:solidFill>
              </a:rPr>
              <a:t>的命名空间下。</a:t>
            </a:r>
            <a:endParaRPr lang="zh-CN" alt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TransactionScope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高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级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(*)</a:t>
            </a:r>
            <a:endParaRPr lang="zh-CN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01738"/>
            <a:ext cx="8712968" cy="524827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800" dirty="0" smtClean="0">
                <a:solidFill>
                  <a:schemeClr val="tx2">
                    <a:lumMod val="50000"/>
                  </a:schemeClr>
                </a:solidFill>
              </a:rPr>
              <a:t>使用</a:t>
            </a:r>
            <a:r>
              <a:rPr lang="en-US" altLang="zh-CN" sz="1800" dirty="0" smtClean="0">
                <a:solidFill>
                  <a:schemeClr val="tx2">
                    <a:lumMod val="50000"/>
                  </a:schemeClr>
                </a:solidFill>
              </a:rPr>
              <a:t>TransactionScope</a:t>
            </a:r>
            <a:r>
              <a:rPr lang="zh-CN" altLang="en-US" sz="1800" dirty="0" smtClean="0">
                <a:solidFill>
                  <a:schemeClr val="tx2">
                    <a:lumMod val="50000"/>
                  </a:schemeClr>
                </a:solidFill>
              </a:rPr>
              <a:t>包围的范围，只要是同一个连接字符串创建的</a:t>
            </a:r>
            <a:r>
              <a:rPr lang="en-US" altLang="zh-CN" sz="1800" dirty="0" smtClean="0">
                <a:solidFill>
                  <a:schemeClr val="tx2">
                    <a:lumMod val="50000"/>
                  </a:schemeClr>
                </a:solidFill>
              </a:rPr>
              <a:t>SqlConnection</a:t>
            </a:r>
            <a:r>
              <a:rPr lang="zh-CN" altLang="en-US" sz="1800" dirty="0" smtClean="0">
                <a:solidFill>
                  <a:schemeClr val="tx2">
                    <a:lumMod val="50000"/>
                  </a:schemeClr>
                </a:solidFill>
              </a:rPr>
              <a:t>对象（</a:t>
            </a:r>
            <a:r>
              <a:rPr lang="en-US" altLang="zh-CN" sz="1800" dirty="0" smtClean="0">
                <a:solidFill>
                  <a:schemeClr val="tx2">
                    <a:lumMod val="50000"/>
                  </a:schemeClr>
                </a:solidFill>
              </a:rPr>
              <a:t>MySQL</a:t>
            </a:r>
            <a:r>
              <a:rPr lang="zh-CN" altLang="en-US" sz="1800" dirty="0" smtClean="0">
                <a:solidFill>
                  <a:schemeClr val="tx2">
                    <a:lumMod val="50000"/>
                  </a:schemeClr>
                </a:solidFill>
              </a:rPr>
              <a:t>等也支持），即使是多个</a:t>
            </a:r>
            <a:r>
              <a:rPr lang="en-US" altLang="zh-CN" sz="1800" dirty="0" smtClean="0">
                <a:solidFill>
                  <a:schemeClr val="tx2">
                    <a:lumMod val="50000"/>
                  </a:schemeClr>
                </a:solidFill>
              </a:rPr>
              <a:t>Connection</a:t>
            </a:r>
            <a:r>
              <a:rPr lang="zh-CN" altLang="en-US" sz="1800" dirty="0" smtClean="0">
                <a:solidFill>
                  <a:schemeClr val="tx2">
                    <a:lumMod val="50000"/>
                  </a:schemeClr>
                </a:solidFill>
              </a:rPr>
              <a:t>对象也会在一个事务中。</a:t>
            </a:r>
            <a:endParaRPr lang="en-US" altLang="zh-CN" sz="18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800" dirty="0" smtClean="0">
                <a:solidFill>
                  <a:schemeClr val="tx2">
                    <a:lumMod val="50000"/>
                  </a:schemeClr>
                </a:solidFill>
              </a:rPr>
              <a:t>还支持嵌套事务：演示一下。这个在开发大型系统中会涉及到，因为大型系统中一个方法会在很多地方被使用，一个方法有时候是自己独立完成一件事情，有时候是被别人组合完成一件事。</a:t>
            </a:r>
            <a:r>
              <a:rPr lang="en-US" altLang="zh-CN" sz="1800" dirty="0" smtClean="0">
                <a:solidFill>
                  <a:schemeClr val="tx2">
                    <a:lumMod val="50000"/>
                  </a:schemeClr>
                </a:solidFill>
              </a:rPr>
              <a:t> TransactionScope</a:t>
            </a:r>
            <a:r>
              <a:rPr lang="zh-CN" altLang="en-US" sz="1800" dirty="0" smtClean="0">
                <a:solidFill>
                  <a:schemeClr val="tx2">
                    <a:lumMod val="50000"/>
                  </a:schemeClr>
                </a:solidFill>
              </a:rPr>
              <a:t>可以嵌套，</a:t>
            </a:r>
            <a:r>
              <a:rPr lang="en-US" altLang="zh-CN" sz="1800" dirty="0" smtClean="0">
                <a:solidFill>
                  <a:schemeClr val="tx2">
                    <a:lumMod val="50000"/>
                  </a:schemeClr>
                </a:solidFill>
              </a:rPr>
              <a:t> TransactionScope</a:t>
            </a:r>
            <a:r>
              <a:rPr lang="zh-CN" altLang="en-US" sz="1800" dirty="0" smtClean="0">
                <a:solidFill>
                  <a:schemeClr val="tx2">
                    <a:lumMod val="50000"/>
                  </a:schemeClr>
                </a:solidFill>
              </a:rPr>
              <a:t>嵌套的情况，只有最外层的</a:t>
            </a:r>
            <a:r>
              <a:rPr lang="en-US" altLang="zh-CN" sz="1800" dirty="0" smtClean="0">
                <a:solidFill>
                  <a:schemeClr val="tx2">
                    <a:lumMod val="50000"/>
                  </a:schemeClr>
                </a:solidFill>
              </a:rPr>
              <a:t>TransactionScope</a:t>
            </a:r>
            <a:r>
              <a:rPr lang="zh-CN" altLang="en-US" sz="1800" dirty="0" smtClean="0">
                <a:solidFill>
                  <a:schemeClr val="tx2">
                    <a:lumMod val="50000"/>
                  </a:schemeClr>
                </a:solidFill>
              </a:rPr>
              <a:t>提交后所有的操作才会提交，否则所有操作都回滚。</a:t>
            </a:r>
            <a:endParaRPr lang="en-US" altLang="zh-CN" sz="18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18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18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18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18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18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chemeClr val="tx2">
                    <a:lumMod val="50000"/>
                  </a:schemeClr>
                </a:solidFill>
              </a:rPr>
              <a:t>(*)</a:t>
            </a:r>
            <a:r>
              <a:rPr lang="zh-CN" altLang="en-US" sz="1800" dirty="0" smtClean="0">
                <a:solidFill>
                  <a:schemeClr val="tx2">
                    <a:lumMod val="50000"/>
                  </a:schemeClr>
                </a:solidFill>
              </a:rPr>
              <a:t>如果在</a:t>
            </a:r>
            <a:r>
              <a:rPr lang="en-US" altLang="zh-CN" sz="1800" dirty="0" smtClean="0">
                <a:solidFill>
                  <a:schemeClr val="tx2">
                    <a:lumMod val="50000"/>
                  </a:schemeClr>
                </a:solidFill>
              </a:rPr>
              <a:t>TransactionScope</a:t>
            </a:r>
            <a:r>
              <a:rPr lang="zh-CN" altLang="en-US" sz="1800" dirty="0" smtClean="0">
                <a:solidFill>
                  <a:schemeClr val="tx2">
                    <a:lumMod val="50000"/>
                  </a:schemeClr>
                </a:solidFill>
              </a:rPr>
              <a:t>嵌套的范围内出现多个不同连接字符串构造的</a:t>
            </a:r>
            <a:r>
              <a:rPr lang="en-US" altLang="zh-CN" sz="1800" dirty="0" smtClean="0">
                <a:solidFill>
                  <a:schemeClr val="tx2">
                    <a:lumMod val="50000"/>
                  </a:schemeClr>
                </a:solidFill>
              </a:rPr>
              <a:t>Connection</a:t>
            </a:r>
            <a:r>
              <a:rPr lang="zh-CN" altLang="en-US" sz="1800" dirty="0" smtClean="0">
                <a:solidFill>
                  <a:schemeClr val="tx2">
                    <a:lumMod val="50000"/>
                  </a:schemeClr>
                </a:solidFill>
              </a:rPr>
              <a:t>（比如同时连接多个同构或者异构的数据库）则需要启用</a:t>
            </a:r>
            <a:r>
              <a:rPr lang="en-US" altLang="zh-CN" sz="1800" dirty="0" smtClean="0">
                <a:solidFill>
                  <a:schemeClr val="tx2">
                    <a:lumMod val="50000"/>
                  </a:schemeClr>
                </a:solidFill>
              </a:rPr>
              <a:t>MSDTC</a:t>
            </a:r>
            <a:r>
              <a:rPr lang="zh-CN" altLang="en-US" sz="1800" dirty="0" smtClean="0">
                <a:solidFill>
                  <a:schemeClr val="tx2">
                    <a:lumMod val="50000"/>
                  </a:schemeClr>
                </a:solidFill>
              </a:rPr>
              <a:t>服务，否则会“</a:t>
            </a:r>
            <a:r>
              <a:rPr lang="en-US" altLang="zh-CN" sz="1800" dirty="0" smtClean="0">
                <a:solidFill>
                  <a:schemeClr val="tx2">
                    <a:lumMod val="50000"/>
                  </a:schemeClr>
                </a:solidFill>
              </a:rPr>
              <a:t>MSDTC</a:t>
            </a:r>
            <a:r>
              <a:rPr lang="zh-CN" altLang="en-US" sz="1800" dirty="0" smtClean="0">
                <a:solidFill>
                  <a:schemeClr val="tx2">
                    <a:lumMod val="50000"/>
                  </a:schemeClr>
                </a:solidFill>
              </a:rPr>
              <a:t>不可用”的异常，即使数据库</a:t>
            </a:r>
            <a:r>
              <a:rPr lang="en-US" altLang="zh-CN" sz="1800" dirty="0" smtClean="0">
                <a:solidFill>
                  <a:schemeClr val="tx2">
                    <a:lumMod val="50000"/>
                  </a:schemeClr>
                </a:solidFill>
              </a:rPr>
              <a:t>ip</a:t>
            </a:r>
            <a:r>
              <a:rPr lang="zh-CN" altLang="en-US" sz="1800" dirty="0" smtClean="0">
                <a:solidFill>
                  <a:schemeClr val="tx2">
                    <a:lumMod val="50000"/>
                  </a:schemeClr>
                </a:solidFill>
              </a:rPr>
              <a:t>地址从</a:t>
            </a:r>
            <a:r>
              <a:rPr lang="en-US" altLang="zh-CN" sz="1800" dirty="0" smtClean="0">
                <a:solidFill>
                  <a:schemeClr val="tx2">
                    <a:lumMod val="50000"/>
                  </a:schemeClr>
                </a:solidFill>
              </a:rPr>
              <a:t>127.0.0.1</a:t>
            </a:r>
            <a:r>
              <a:rPr lang="zh-CN" altLang="en-US" sz="1800" dirty="0" smtClean="0">
                <a:solidFill>
                  <a:schemeClr val="tx2">
                    <a:lumMod val="50000"/>
                  </a:schemeClr>
                </a:solidFill>
              </a:rPr>
              <a:t>变成</a:t>
            </a:r>
            <a:r>
              <a:rPr lang="en-US" altLang="zh-CN" sz="1800" dirty="0" smtClean="0">
                <a:solidFill>
                  <a:schemeClr val="tx2">
                    <a:lumMod val="50000"/>
                  </a:schemeClr>
                </a:solidFill>
              </a:rPr>
              <a:t>localhost</a:t>
            </a:r>
            <a:r>
              <a:rPr lang="zh-CN" altLang="en-US" sz="1800" dirty="0" smtClean="0">
                <a:solidFill>
                  <a:schemeClr val="tx2">
                    <a:lumMod val="50000"/>
                  </a:schemeClr>
                </a:solidFill>
              </a:rPr>
              <a:t>甚至加上一个无关痛痒的空格都会要求启用</a:t>
            </a:r>
            <a:r>
              <a:rPr lang="en-US" altLang="zh-CN" sz="1800" dirty="0" smtClean="0">
                <a:solidFill>
                  <a:schemeClr val="tx2">
                    <a:lumMod val="50000"/>
                  </a:schemeClr>
                </a:solidFill>
              </a:rPr>
              <a:t>MSDTC</a:t>
            </a:r>
            <a:r>
              <a:rPr lang="zh-CN" altLang="en-US" sz="1800" dirty="0" smtClean="0">
                <a:solidFill>
                  <a:schemeClr val="tx2">
                    <a:lumMod val="50000"/>
                  </a:schemeClr>
                </a:solidFill>
              </a:rPr>
              <a:t>服务。</a:t>
            </a:r>
            <a:endParaRPr lang="zh-CN" altLang="en-US" sz="18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3356992"/>
            <a:ext cx="4790650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1763688" y="2348880"/>
            <a:ext cx="5328394" cy="1224855"/>
          </a:xfrm>
          <a:noFill/>
        </p:spPr>
        <p:txBody>
          <a:bodyPr lIns="92075" tIns="46038" rIns="92075" bIns="46038"/>
          <a:lstStyle/>
          <a:p>
            <a:pPr algn="ctr" eaLnBrk="1" hangingPunct="1"/>
            <a:r>
              <a:rPr lang="zh-CN" altLang="en-US" sz="28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准备工作</a:t>
            </a:r>
          </a:p>
        </p:txBody>
      </p:sp>
      <p:sp>
        <p:nvSpPr>
          <p:cNvPr id="141316" name="Text Box 9"/>
          <p:cNvSpPr txBox="1">
            <a:spLocks noChangeArrowheads="1"/>
          </p:cNvSpPr>
          <p:nvPr/>
        </p:nvSpPr>
        <p:spPr bwMode="auto">
          <a:xfrm>
            <a:off x="2771775" y="3933825"/>
            <a:ext cx="3890963" cy="135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zh-CN" altLang="en-US" sz="3600" b="1"/>
          </a:p>
          <a:p>
            <a:pPr marL="342900" indent="-342900"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altLang="zh-CN" sz="3600">
              <a:ea typeface="华文行楷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闲聊其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他</a:t>
            </a:r>
            <a:r>
              <a:rPr lang="en-US" altLang="zh-CN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(*)</a:t>
            </a:r>
            <a:endParaRPr lang="zh-CN" altLang="en-US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908720"/>
            <a:ext cx="4176464" cy="5544616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18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、什么样的三层是错误的？</a:t>
            </a:r>
            <a:endParaRPr lang="en-US" altLang="zh-CN" sz="1800" b="1" dirty="0" smtClean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18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）</a:t>
            </a:r>
            <a:r>
              <a:rPr lang="en-US" altLang="zh-CN" sz="18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DAL</a:t>
            </a:r>
            <a:r>
              <a:rPr lang="zh-CN" altLang="en-US" sz="18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返回</a:t>
            </a:r>
            <a:r>
              <a:rPr lang="en-US" altLang="zh-CN" sz="18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DataTable</a:t>
            </a:r>
            <a:r>
              <a:rPr lang="zh-CN" altLang="en-US" sz="18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；</a:t>
            </a:r>
            <a:endParaRPr lang="en-US" altLang="zh-CN" sz="1800" b="1" dirty="0" smtClean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18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）在</a:t>
            </a:r>
            <a:r>
              <a:rPr lang="en-US" altLang="zh-CN" sz="18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BLL</a:t>
            </a:r>
            <a:r>
              <a:rPr lang="zh-CN" altLang="en-US" sz="18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18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DAL</a:t>
            </a:r>
            <a:r>
              <a:rPr lang="zh-CN" altLang="en-US" sz="18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中</a:t>
            </a:r>
            <a:r>
              <a:rPr lang="en-US" altLang="zh-CN" sz="18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MessageBox</a:t>
            </a:r>
            <a:r>
              <a:rPr lang="zh-CN" altLang="en-US" sz="18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显示消息，你怎么知道</a:t>
            </a:r>
            <a:r>
              <a:rPr lang="en-US" altLang="zh-CN" sz="18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UI</a:t>
            </a:r>
            <a:r>
              <a:rPr lang="zh-CN" altLang="en-US" sz="18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是</a:t>
            </a:r>
            <a:r>
              <a:rPr lang="en-US" altLang="zh-CN" sz="18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WinForm</a:t>
            </a:r>
            <a:r>
              <a:rPr lang="zh-CN" altLang="en-US" sz="18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？</a:t>
            </a:r>
            <a:endParaRPr lang="en-US" altLang="zh-CN" sz="1800" b="1" dirty="0" smtClean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18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）使用代码生成器生成一堆简单的增删改查的代码，大量业务逻辑还是写到界面中。真三层有利于升级为分布式系统；</a:t>
            </a:r>
            <a:endParaRPr lang="en-US" altLang="zh-CN" sz="1800" b="1" dirty="0" smtClean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en-US" sz="18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）生硬的一个表对应一套</a:t>
            </a:r>
            <a:r>
              <a:rPr lang="en-US" altLang="zh-CN" sz="18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BLL</a:t>
            </a:r>
            <a:r>
              <a:rPr lang="zh-CN" altLang="en-US" sz="18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18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DAL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1" dirty="0" smtClean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18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、关于</a:t>
            </a:r>
            <a:r>
              <a:rPr lang="en-US" altLang="zh-CN" sz="18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DDD</a:t>
            </a:r>
            <a:r>
              <a:rPr lang="zh-CN" altLang="en-US" sz="18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（领域驱动设计），为什么</a:t>
            </a:r>
            <a:r>
              <a:rPr lang="en-US" altLang="zh-CN" sz="18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DDD</a:t>
            </a:r>
            <a:r>
              <a:rPr lang="zh-CN" altLang="en-US" sz="18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一直推广不开（要求是业务专家，</a:t>
            </a:r>
            <a:r>
              <a:rPr lang="en-US" altLang="zh-CN" sz="18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1000</a:t>
            </a:r>
            <a:r>
              <a:rPr lang="zh-CN" altLang="en-US" sz="18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个项目</a:t>
            </a:r>
            <a:r>
              <a:rPr lang="en-US" altLang="zh-CN" sz="18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1000</a:t>
            </a:r>
            <a:r>
              <a:rPr lang="zh-CN" altLang="en-US" sz="18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个样子），不适合初学者，不适合互联网项目。</a:t>
            </a:r>
            <a:endParaRPr lang="en-US" altLang="zh-CN" sz="1800" b="1" dirty="0" smtClean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18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充血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Model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与贫血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Model(*)</a:t>
            </a:r>
            <a:endParaRPr lang="en-US" altLang="zh-CN" sz="1800" b="1" dirty="0" smtClean="0">
              <a:solidFill>
                <a:schemeClr val="tx1"/>
              </a:solidFill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en-US" sz="18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、手中无剑，心中有剑：</a:t>
            </a:r>
            <a:r>
              <a:rPr lang="en-US" altLang="zh-CN" sz="18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DTO</a:t>
            </a:r>
            <a:r>
              <a:rPr lang="zh-CN" altLang="en-US" sz="18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18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Model</a:t>
            </a:r>
            <a:r>
              <a:rPr lang="zh-CN" altLang="en-US" sz="18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18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QueryModel</a:t>
            </a:r>
            <a:r>
              <a:rPr lang="zh-CN" altLang="en-US" sz="18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18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ViewModel……</a:t>
            </a:r>
            <a:endParaRPr lang="en-US" altLang="zh-CN" sz="1800" b="1" dirty="0" smtClean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1340768"/>
            <a:ext cx="4104456" cy="4922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直接箭头连接符 6"/>
          <p:cNvCxnSpPr/>
          <p:nvPr/>
        </p:nvCxnSpPr>
        <p:spPr bwMode="auto">
          <a:xfrm flipV="1">
            <a:off x="4139952" y="2204864"/>
            <a:ext cx="792088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1763688" y="2348880"/>
            <a:ext cx="5328394" cy="1224855"/>
          </a:xfrm>
          <a:noFill/>
        </p:spPr>
        <p:txBody>
          <a:bodyPr lIns="92075" tIns="46038" rIns="92075" bIns="46038"/>
          <a:lstStyle/>
          <a:p>
            <a:pPr algn="ctr" eaLnBrk="1" hangingPunct="1"/>
            <a:r>
              <a:rPr lang="zh-CN" altLang="en-US" sz="28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以下和三层架构没有关系</a:t>
            </a:r>
          </a:p>
        </p:txBody>
      </p:sp>
      <p:sp>
        <p:nvSpPr>
          <p:cNvPr id="141316" name="Text Box 9"/>
          <p:cNvSpPr txBox="1">
            <a:spLocks noChangeArrowheads="1"/>
          </p:cNvSpPr>
          <p:nvPr/>
        </p:nvSpPr>
        <p:spPr bwMode="auto">
          <a:xfrm>
            <a:off x="2771775" y="3933825"/>
            <a:ext cx="3890963" cy="135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zh-CN" altLang="en-US" sz="3600" b="1"/>
          </a:p>
          <a:p>
            <a:pPr marL="342900" indent="-342900"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altLang="zh-CN" sz="3600">
              <a:ea typeface="华文行楷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smtClean="0"/>
              <a:t>MD5</a:t>
            </a:r>
            <a:r>
              <a:rPr lang="zh-CN" altLang="en-US" dirty="0" smtClean="0"/>
              <a:t>算</a:t>
            </a:r>
            <a:r>
              <a:rPr lang="zh-CN" altLang="en-US" dirty="0" smtClean="0"/>
              <a:t>法</a:t>
            </a:r>
            <a:endParaRPr lang="zh-CN" altLang="en-US" dirty="0" smtClean="0"/>
          </a:p>
        </p:txBody>
      </p:sp>
      <p:sp>
        <p:nvSpPr>
          <p:cNvPr id="9219" name="内容占位符 2"/>
          <p:cNvSpPr txBox="1">
            <a:spLocks noChangeArrowheads="1"/>
          </p:cNvSpPr>
          <p:nvPr/>
        </p:nvSpPr>
        <p:spPr bwMode="auto">
          <a:xfrm>
            <a:off x="179388" y="1052513"/>
            <a:ext cx="8785225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7188" indent="-357188" algn="just" eaLnBrk="0" hangingPunct="0">
              <a:spcBef>
                <a:spcPts val="600"/>
              </a:spcBef>
              <a:buClr>
                <a:srgbClr val="963B22"/>
              </a:buClr>
              <a:buSzPct val="80000"/>
              <a:buFont typeface="Arial" pitchFamily="34" charset="0"/>
              <a:buBlip>
                <a:blip r:embed="rId3"/>
              </a:buBlip>
            </a:pPr>
            <a:r>
              <a:rPr lang="zh-CN" altLang="en-US" sz="1700" dirty="0"/>
              <a:t>散列算法：又称“哈希算法”，俗称“数字指纹”，是用来计算数据的特征的算法。特征：相同的内容一定生成相同的散列值，不同的内容生成相同散列值的概率非常低。任意数据都可以计算散列值，字符串也是其中一种。散列算法有很多种：</a:t>
            </a:r>
            <a:r>
              <a:rPr lang="en-US" altLang="zh-CN" sz="1700" dirty="0"/>
              <a:t>MD5</a:t>
            </a:r>
            <a:r>
              <a:rPr lang="zh-CN" altLang="en-US" sz="1700" dirty="0"/>
              <a:t>、</a:t>
            </a:r>
            <a:r>
              <a:rPr lang="en-US" altLang="zh-CN" sz="1700" dirty="0"/>
              <a:t>SHA1</a:t>
            </a:r>
            <a:r>
              <a:rPr lang="zh-CN" altLang="en-US" sz="1700" dirty="0"/>
              <a:t>等。使用散列值计算器感受一下。下面主要讲</a:t>
            </a:r>
            <a:r>
              <a:rPr lang="en-US" altLang="zh-CN" sz="1700" dirty="0"/>
              <a:t>MD5</a:t>
            </a:r>
            <a:r>
              <a:rPr lang="zh-CN" altLang="en-US" sz="1700" dirty="0"/>
              <a:t>（民用依然安全）</a:t>
            </a:r>
            <a:endParaRPr lang="en-US" altLang="zh-CN" sz="1700" dirty="0"/>
          </a:p>
          <a:p>
            <a:pPr marL="357188" indent="-357188" algn="just" eaLnBrk="0" hangingPunct="0">
              <a:spcBef>
                <a:spcPts val="600"/>
              </a:spcBef>
              <a:buClr>
                <a:srgbClr val="963B22"/>
              </a:buClr>
              <a:buSzPct val="80000"/>
              <a:buFont typeface="Arial" pitchFamily="34" charset="0"/>
              <a:buBlip>
                <a:blip r:embed="rId3"/>
              </a:buBlip>
            </a:pPr>
            <a:r>
              <a:rPr lang="zh-CN" altLang="en-US" sz="1700" dirty="0"/>
              <a:t>散列算法是不可逆的，也就是无法从散列值算出原始数据，因此不能管散列算法叫“加密”</a:t>
            </a:r>
            <a:endParaRPr lang="en-US" altLang="zh-CN" sz="1700" dirty="0"/>
          </a:p>
          <a:p>
            <a:pPr marL="357188" indent="-357188" algn="just" eaLnBrk="0" hangingPunct="0">
              <a:spcBef>
                <a:spcPts val="600"/>
              </a:spcBef>
              <a:buClr>
                <a:srgbClr val="963B22"/>
              </a:buClr>
              <a:buSzPct val="80000"/>
              <a:buFont typeface="Arial" pitchFamily="34" charset="0"/>
              <a:buBlip>
                <a:blip r:embed="rId3"/>
              </a:buBlip>
            </a:pPr>
            <a:r>
              <a:rPr lang="zh-CN" altLang="en-US" sz="1700" dirty="0"/>
              <a:t>既然“不可逆”，网上的</a:t>
            </a:r>
            <a:r>
              <a:rPr lang="en-US" altLang="zh-CN" sz="1700" dirty="0"/>
              <a:t>MD5</a:t>
            </a:r>
            <a:r>
              <a:rPr lang="zh-CN" altLang="en-US" sz="1700" dirty="0"/>
              <a:t>解密是怎么回事？碰撞！</a:t>
            </a:r>
            <a:endParaRPr lang="en-US" altLang="zh-CN" sz="1700" dirty="0"/>
          </a:p>
          <a:p>
            <a:pPr marL="357188" indent="-357188" algn="just" eaLnBrk="0" hangingPunct="0">
              <a:spcBef>
                <a:spcPts val="600"/>
              </a:spcBef>
              <a:buClr>
                <a:srgbClr val="963B22"/>
              </a:buClr>
              <a:buSzPct val="80000"/>
              <a:buFont typeface="Arial" pitchFamily="34" charset="0"/>
              <a:buBlip>
                <a:blip r:embed="rId3"/>
              </a:buBlip>
            </a:pPr>
            <a:r>
              <a:rPr lang="zh-CN" altLang="en-US" sz="1700" dirty="0"/>
              <a:t>王小云“破解</a:t>
            </a:r>
            <a:r>
              <a:rPr lang="en-US" altLang="zh-CN" sz="1700" dirty="0"/>
              <a:t>MD5</a:t>
            </a:r>
            <a:r>
              <a:rPr lang="zh-CN" altLang="en-US" sz="1700" dirty="0"/>
              <a:t>”其实只是找到了降低碰撞的时间的方法</a:t>
            </a:r>
            <a:r>
              <a:rPr lang="zh-CN" altLang="en-US" sz="1700" dirty="0" smtClean="0"/>
              <a:t>。</a:t>
            </a:r>
            <a:endParaRPr lang="en-US" altLang="zh-CN" sz="1700" dirty="0" smtClean="0"/>
          </a:p>
          <a:p>
            <a:pPr marL="357188" indent="-357188" algn="just" eaLnBrk="0" hangingPunct="0">
              <a:spcBef>
                <a:spcPts val="600"/>
              </a:spcBef>
              <a:buClr>
                <a:srgbClr val="963B22"/>
              </a:buClr>
              <a:buSzPct val="80000"/>
              <a:buFont typeface="Arial" pitchFamily="34" charset="0"/>
              <a:buBlip>
                <a:blip r:embed="rId3"/>
              </a:buBlip>
            </a:pPr>
            <a:r>
              <a:rPr lang="en-US" altLang="zh-CN" sz="1700" dirty="0" smtClean="0"/>
              <a:t>MD5</a:t>
            </a:r>
            <a:r>
              <a:rPr lang="zh-CN" altLang="en-US" sz="1700" dirty="0" smtClean="0"/>
              <a:t>算法的用途：</a:t>
            </a:r>
            <a:endParaRPr lang="en-US" altLang="zh-CN" sz="1700" dirty="0" smtClean="0"/>
          </a:p>
          <a:p>
            <a:pPr marL="814388" lvl="1" indent="-357188" algn="just" eaLnBrk="0" hangingPunct="0">
              <a:spcBef>
                <a:spcPts val="600"/>
              </a:spcBef>
              <a:buClr>
                <a:srgbClr val="963B22"/>
              </a:buClr>
              <a:buSzPct val="80000"/>
              <a:buFont typeface="Arial" pitchFamily="34" charset="0"/>
              <a:buBlip>
                <a:blip r:embed="rId3"/>
              </a:buBlip>
            </a:pPr>
            <a:r>
              <a:rPr lang="zh-CN" altLang="en-US" sz="1700" dirty="0" smtClean="0"/>
              <a:t>检查文件是否有被篡改；</a:t>
            </a:r>
            <a:endParaRPr lang="en-US" altLang="zh-CN" sz="1700" dirty="0" smtClean="0"/>
          </a:p>
          <a:p>
            <a:pPr marL="814388" lvl="1" indent="-357188" algn="just" eaLnBrk="0" hangingPunct="0">
              <a:spcBef>
                <a:spcPts val="600"/>
              </a:spcBef>
              <a:buClr>
                <a:srgbClr val="963B22"/>
              </a:buClr>
              <a:buSzPct val="80000"/>
              <a:buFont typeface="Arial" pitchFamily="34" charset="0"/>
              <a:buBlip>
                <a:blip r:embed="rId3"/>
              </a:buBlip>
            </a:pPr>
            <a:r>
              <a:rPr lang="zh-CN" altLang="en-US" sz="1700" dirty="0" smtClean="0"/>
              <a:t>网盘秒传；</a:t>
            </a:r>
            <a:endParaRPr lang="en-US" altLang="zh-CN" sz="1700" dirty="0" smtClean="0"/>
          </a:p>
          <a:p>
            <a:pPr marL="814388" lvl="1" indent="-357188" algn="just" eaLnBrk="0" hangingPunct="0">
              <a:spcBef>
                <a:spcPts val="600"/>
              </a:spcBef>
              <a:buClr>
                <a:srgbClr val="963B22"/>
              </a:buClr>
              <a:buSzPct val="80000"/>
              <a:buFont typeface="Arial" pitchFamily="34" charset="0"/>
              <a:buBlip>
                <a:blip r:embed="rId3"/>
              </a:buBlip>
            </a:pPr>
            <a:r>
              <a:rPr lang="zh-CN" altLang="en-US" sz="1700" dirty="0" smtClean="0"/>
              <a:t>系统间数据传递防篡改（我们的网站和支付宝之间）。攻击者对修改后的数据也计算散列值呢？加盐！ 演示：发送一个包含了账号、户名、金额的文件给其他人。</a:t>
            </a:r>
            <a:endParaRPr lang="en-US" altLang="zh-CN" sz="1700" dirty="0" smtClean="0"/>
          </a:p>
          <a:p>
            <a:pPr marL="814388" lvl="1" indent="-357188" algn="just" eaLnBrk="0" hangingPunct="0">
              <a:spcBef>
                <a:spcPts val="600"/>
              </a:spcBef>
              <a:buClr>
                <a:srgbClr val="963B22"/>
              </a:buClr>
              <a:buSzPct val="80000"/>
              <a:buFont typeface="Arial" pitchFamily="34" charset="0"/>
              <a:buBlip>
                <a:blip r:embed="rId3"/>
              </a:buBlip>
            </a:pPr>
            <a:r>
              <a:rPr lang="zh-CN" altLang="en-US" sz="1700" dirty="0" smtClean="0"/>
              <a:t>用户密码的保存，这样网站的管理员、黑客都看不到用户的真实密码</a:t>
            </a:r>
            <a:r>
              <a:rPr lang="zh-CN" altLang="en-US" sz="1700" dirty="0" smtClean="0"/>
              <a:t>。</a:t>
            </a:r>
            <a:endParaRPr lang="en-US" altLang="zh-CN" sz="1700" dirty="0"/>
          </a:p>
          <a:p>
            <a:pPr marL="357188" indent="-357188" algn="just" eaLnBrk="0" hangingPunct="0">
              <a:spcBef>
                <a:spcPts val="600"/>
              </a:spcBef>
              <a:buClr>
                <a:srgbClr val="963B22"/>
              </a:buClr>
              <a:buSzPct val="80000"/>
              <a:buFont typeface="Arial" pitchFamily="34" charset="0"/>
              <a:buBlip>
                <a:blip r:embed="rId3"/>
              </a:buBlip>
            </a:pPr>
            <a:r>
              <a:rPr lang="en-US" altLang="zh-CN" sz="1700" dirty="0" smtClean="0"/>
              <a:t>.net</a:t>
            </a:r>
            <a:r>
              <a:rPr lang="zh-CN" altLang="en-US" sz="1700" dirty="0" smtClean="0"/>
              <a:t>中</a:t>
            </a:r>
            <a:r>
              <a:rPr lang="zh-CN" altLang="en-US" sz="1700" dirty="0"/>
              <a:t>计算</a:t>
            </a:r>
            <a:r>
              <a:rPr lang="en-US" altLang="zh-CN" sz="1700" dirty="0"/>
              <a:t>MD5</a:t>
            </a:r>
            <a:r>
              <a:rPr lang="zh-CN" altLang="en-US" sz="1700" dirty="0"/>
              <a:t>的代码见文件，代码不用记，拿过来用就行。</a:t>
            </a:r>
            <a:r>
              <a:rPr lang="en-US" altLang="zh-CN" sz="1700" dirty="0"/>
              <a:t>String </a:t>
            </a:r>
            <a:r>
              <a:rPr lang="en-US" altLang="zh-CN" sz="1700" dirty="0" smtClean="0"/>
              <a:t>MD5(String </a:t>
            </a:r>
            <a:r>
              <a:rPr lang="en-US" altLang="zh-CN" sz="1700" dirty="0"/>
              <a:t>s)</a:t>
            </a:r>
            <a:r>
              <a:rPr lang="zh-CN" altLang="en-US" sz="1700" dirty="0"/>
              <a:t>用来计算字符串的</a:t>
            </a:r>
            <a:r>
              <a:rPr lang="en-US" altLang="zh-CN" sz="1700" dirty="0"/>
              <a:t>md5</a:t>
            </a:r>
            <a:r>
              <a:rPr lang="zh-CN" altLang="en-US" sz="1700" dirty="0"/>
              <a:t>值，</a:t>
            </a:r>
            <a:r>
              <a:rPr lang="en-US" altLang="zh-CN" sz="1700" dirty="0"/>
              <a:t>String </a:t>
            </a:r>
            <a:r>
              <a:rPr lang="en-US" altLang="zh-CN" sz="1700" dirty="0" smtClean="0"/>
              <a:t>MD5(Stream stream</a:t>
            </a:r>
            <a:r>
              <a:rPr lang="en-US" altLang="zh-CN" sz="1700" dirty="0"/>
              <a:t>)</a:t>
            </a:r>
            <a:r>
              <a:rPr lang="zh-CN" altLang="en-US" sz="1700" dirty="0"/>
              <a:t>用来计算流的</a:t>
            </a:r>
            <a:r>
              <a:rPr lang="en-US" altLang="zh-CN" sz="1700" dirty="0"/>
              <a:t>MD5</a:t>
            </a:r>
            <a:r>
              <a:rPr lang="zh-CN" altLang="en-US" sz="1700" dirty="0"/>
              <a:t>值（算的是内容，和文件名没关系）。注意</a:t>
            </a:r>
            <a:r>
              <a:rPr lang="en-US" altLang="zh-CN" sz="1700" dirty="0"/>
              <a:t>MD5</a:t>
            </a:r>
            <a:r>
              <a:rPr lang="zh-CN" altLang="en-US" sz="1700" dirty="0"/>
              <a:t>的大小写</a:t>
            </a:r>
            <a:r>
              <a:rPr lang="zh-CN" altLang="en-US" sz="1700" dirty="0" smtClean="0"/>
              <a:t>。</a:t>
            </a:r>
            <a:endParaRPr lang="en-US" altLang="zh-CN" sz="1700" dirty="0"/>
          </a:p>
        </p:txBody>
      </p:sp>
      <p:sp>
        <p:nvSpPr>
          <p:cNvPr id="4" name="矩形 3"/>
          <p:cNvSpPr/>
          <p:nvPr/>
        </p:nvSpPr>
        <p:spPr>
          <a:xfrm>
            <a:off x="2555776" y="0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500" dirty="0" smtClean="0"/>
              <a:t>散列算法的特征：</a:t>
            </a:r>
          </a:p>
          <a:p>
            <a:r>
              <a:rPr lang="zh-CN" altLang="en-US" sz="1500" dirty="0" smtClean="0"/>
              <a:t>相同的数据会产生相同的散列值</a:t>
            </a:r>
          </a:p>
          <a:p>
            <a:r>
              <a:rPr lang="zh-CN" altLang="en-US" sz="1500" dirty="0" smtClean="0"/>
              <a:t>不同的数据产生相同散列值的概率非常低。</a:t>
            </a:r>
          </a:p>
          <a:p>
            <a:r>
              <a:rPr lang="zh-CN" altLang="en-US" sz="1500" dirty="0" smtClean="0"/>
              <a:t>无法由散列值算出原始数据</a:t>
            </a:r>
            <a:endParaRPr lang="zh-CN" altLang="en-US" sz="15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smtClean="0"/>
              <a:t>MD5</a:t>
            </a:r>
            <a:r>
              <a:rPr lang="zh-CN" altLang="en-US" dirty="0" smtClean="0"/>
              <a:t>算</a:t>
            </a:r>
            <a:r>
              <a:rPr lang="zh-CN" altLang="en-US" dirty="0" smtClean="0"/>
              <a:t>法优化登录</a:t>
            </a:r>
            <a:endParaRPr lang="zh-CN" altLang="en-US" dirty="0" smtClean="0"/>
          </a:p>
        </p:txBody>
      </p:sp>
      <p:sp>
        <p:nvSpPr>
          <p:cNvPr id="9219" name="内容占位符 2"/>
          <p:cNvSpPr txBox="1">
            <a:spLocks noChangeArrowheads="1"/>
          </p:cNvSpPr>
          <p:nvPr/>
        </p:nvSpPr>
        <p:spPr bwMode="auto">
          <a:xfrm>
            <a:off x="179388" y="1052513"/>
            <a:ext cx="8785225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7188" indent="-357188" algn="just" eaLnBrk="0" hangingPunct="0">
              <a:spcBef>
                <a:spcPts val="600"/>
              </a:spcBef>
              <a:buClr>
                <a:srgbClr val="963B22"/>
              </a:buClr>
              <a:buSzPct val="80000"/>
              <a:buFont typeface="Arial" pitchFamily="34" charset="0"/>
              <a:buBlip>
                <a:blip r:embed="rId3"/>
              </a:buBlip>
            </a:pPr>
            <a:r>
              <a:rPr lang="zh-CN" altLang="en-US" sz="2200" dirty="0" smtClean="0"/>
              <a:t>密码明文保存的危险。</a:t>
            </a:r>
            <a:endParaRPr lang="en-US" altLang="zh-CN" sz="2200" dirty="0" smtClean="0"/>
          </a:p>
          <a:p>
            <a:pPr marL="357188" indent="-357188" algn="just" eaLnBrk="0" hangingPunct="0">
              <a:spcBef>
                <a:spcPts val="600"/>
              </a:spcBef>
              <a:buClr>
                <a:srgbClr val="963B22"/>
              </a:buClr>
              <a:buSzPct val="80000"/>
              <a:buFont typeface="Arial" pitchFamily="34" charset="0"/>
              <a:buBlip>
                <a:blip r:embed="rId3"/>
              </a:buBlip>
            </a:pPr>
            <a:r>
              <a:rPr lang="zh-CN" altLang="en-US" sz="2200" dirty="0" smtClean="0"/>
              <a:t>密</a:t>
            </a:r>
            <a:r>
              <a:rPr lang="zh-CN" altLang="en-US" sz="2200" dirty="0" smtClean="0"/>
              <a:t>码用</a:t>
            </a:r>
            <a:r>
              <a:rPr lang="en-US" altLang="zh-CN" sz="2200" dirty="0" smtClean="0"/>
              <a:t>MD5</a:t>
            </a:r>
            <a:r>
              <a:rPr lang="zh-CN" altLang="en-US" sz="2200" dirty="0" smtClean="0"/>
              <a:t>值处理后为什么安全了？不可逆？</a:t>
            </a:r>
            <a:endParaRPr lang="en-US" altLang="zh-CN" sz="2200" dirty="0" smtClean="0"/>
          </a:p>
          <a:p>
            <a:pPr marL="357188" indent="-357188" algn="just" eaLnBrk="0" hangingPunct="0">
              <a:spcBef>
                <a:spcPts val="600"/>
              </a:spcBef>
              <a:buClr>
                <a:srgbClr val="963B22"/>
              </a:buClr>
              <a:buSzPct val="80000"/>
              <a:buFont typeface="Arial" pitchFamily="34" charset="0"/>
              <a:buBlip>
                <a:blip r:embed="rId3"/>
              </a:buBlip>
            </a:pPr>
            <a:r>
              <a:rPr lang="zh-CN" altLang="en-US" sz="2200" dirty="0" smtClean="0"/>
              <a:t>怎</a:t>
            </a:r>
            <a:r>
              <a:rPr lang="zh-CN" altLang="en-US" sz="2200" dirty="0" smtClean="0"/>
              <a:t>么解决用户输入简单密码的问题？</a:t>
            </a:r>
            <a:endParaRPr lang="en-US" altLang="zh-CN" sz="22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en-US" altLang="zh-CN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Excel</a:t>
            </a:r>
            <a:r>
              <a:rPr lang="zh-CN" altLang="en-US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基础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要做注册用户导入（批量开账号）、导出的功能，因此涉及到</a:t>
            </a:r>
            <a:r>
              <a:rPr lang="en-US" altLang="zh-CN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Excel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文件读写的问题；</a:t>
            </a:r>
            <a:endParaRPr lang="en-US" altLang="zh-CN" sz="2000" b="1" dirty="0" smtClean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Excel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分为</a:t>
            </a:r>
            <a:r>
              <a:rPr lang="en-US" altLang="zh-CN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xls(HSSF)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xlsx(XSSF)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两种格式；</a:t>
            </a:r>
            <a:endParaRPr lang="en-US" altLang="zh-CN" sz="2000" b="1" dirty="0" smtClean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整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个</a:t>
            </a:r>
            <a:r>
              <a:rPr lang="en-US" altLang="zh-CN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Excel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表格叫工作表：</a:t>
            </a:r>
            <a:r>
              <a:rPr lang="en-US" altLang="zh-CN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Workbook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；工作表包含的叫页：</a:t>
            </a:r>
            <a:r>
              <a:rPr lang="en-US" altLang="zh-CN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Sheet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；行：</a:t>
            </a:r>
            <a:r>
              <a:rPr lang="en-US" altLang="zh-CN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Row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；单元格：</a:t>
            </a:r>
            <a:r>
              <a:rPr lang="en-US" altLang="zh-CN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Cell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。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Excel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中的电话号码问题，看起来像数字的字符串以半角单引号开头就没问题了。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NPOI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是非常优秀的</a:t>
            </a:r>
            <a:r>
              <a:rPr lang="en-US" altLang="zh-CN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Excel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读写开源组件，这里使用</a:t>
            </a:r>
            <a:r>
              <a:rPr lang="en-US" altLang="zh-CN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2.2.1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版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Office Automation</a:t>
            </a:r>
            <a:endParaRPr lang="en-US" altLang="zh-CN" sz="2000" b="1" dirty="0" smtClean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3717032"/>
            <a:ext cx="34766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en-US" altLang="zh-CN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NPOI</a:t>
            </a:r>
            <a:r>
              <a:rPr lang="zh-CN" altLang="en-US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组件的引入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我们平时调用的类是已经添加到引用的，如果想调用系统内置的没有添加引用的其他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dll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就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要添加引用，在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【.Net】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选项卡中选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择。对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于另外一些第三方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dll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则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需要点击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【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浏览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】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选项卡选择对应的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dll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文件。</a:t>
            </a:r>
          </a:p>
          <a:p>
            <a:pPr>
              <a:lnSpc>
                <a:spcPct val="90000"/>
              </a:lnSpc>
            </a:pP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将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NPOI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包解压到硬盘中，然后在项目中添加引用，浏览，将解压目录下的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dll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全部添加进来</a:t>
            </a:r>
          </a:p>
          <a:p>
            <a:pPr>
              <a:lnSpc>
                <a:spcPct val="90000"/>
              </a:lnSpc>
            </a:pP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Excel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中数据格式问题，日期加上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'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才是字符串类型。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'1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的区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别。</a:t>
            </a:r>
            <a:endParaRPr lang="en-US" altLang="zh-CN" b="1" dirty="0" smtClean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Excel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博大精深，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《NPOI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指南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》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也有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200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页，现在不用深入研究，和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ADO.Net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、三层架构不一样。基础框架需要深入研究，用到的开源组件不用深入研究。</a:t>
            </a:r>
            <a:endParaRPr lang="zh-CN" altLang="en-US" b="1" dirty="0" smtClean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en-US" altLang="zh-CN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NPOI</a:t>
            </a:r>
            <a:r>
              <a:rPr lang="zh-CN" altLang="en-US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起步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读</a:t>
            </a:r>
            <a:endParaRPr lang="en-US" altLang="zh-CN" sz="2000" b="1" dirty="0" smtClean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 noProof="1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IWorkbook wb = WorkbookFactory.Create(@"E:\</a:t>
            </a:r>
            <a:r>
              <a:rPr lang="zh-CN" altLang="en-US" sz="2000" b="1" noProof="1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如鹏</a:t>
            </a:r>
            <a:r>
              <a:rPr lang="en-US" altLang="zh-CN" sz="2000" b="1" noProof="1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.net</a:t>
            </a:r>
            <a:r>
              <a:rPr lang="zh-CN" altLang="en-US" sz="2000" b="1" noProof="1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课程</a:t>
            </a:r>
            <a:r>
              <a:rPr lang="en-US" altLang="zh-CN" sz="2000" b="1" noProof="1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\NET\</a:t>
            </a:r>
            <a:r>
              <a:rPr lang="zh-CN" altLang="en-US" sz="2000" b="1" noProof="1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三层架构</a:t>
            </a:r>
            <a:r>
              <a:rPr lang="en-US" altLang="zh-CN" sz="2000" b="1" noProof="1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2017\Day3\</a:t>
            </a:r>
            <a:r>
              <a:rPr lang="zh-CN" altLang="en-US" sz="2000" b="1" noProof="1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学生</a:t>
            </a:r>
            <a:r>
              <a:rPr lang="en-US" altLang="zh-CN" sz="2000" b="1" noProof="1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.xlsx");//</a:t>
            </a:r>
            <a:r>
              <a:rPr lang="zh-CN" altLang="en-US" sz="2000" b="1" noProof="1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根据</a:t>
            </a:r>
            <a:r>
              <a:rPr lang="en-US" altLang="zh-CN" sz="2000" b="1" noProof="1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xls</a:t>
            </a:r>
            <a:r>
              <a:rPr lang="zh-CN" altLang="en-US" sz="2000" b="1" noProof="1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还是</a:t>
            </a:r>
            <a:r>
              <a:rPr lang="en-US" altLang="zh-CN" sz="2000" b="1" noProof="1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xlsx</a:t>
            </a:r>
            <a:r>
              <a:rPr lang="zh-CN" altLang="en-US" sz="2000" b="1" noProof="1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不同返回不同的实现类对象。</a:t>
            </a:r>
            <a:endParaRPr lang="en-US" altLang="zh-CN" sz="2000" b="1" noProof="1" smtClean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 noProof="1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MessageBox.Show(workbook.GetSheetName(0</a:t>
            </a:r>
            <a:r>
              <a:rPr lang="en-US" altLang="zh-CN" sz="2000" b="1" noProof="1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));</a:t>
            </a:r>
            <a:endParaRPr lang="en-US" altLang="zh-CN" sz="2000" b="1" dirty="0" smtClean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、遇到错误别慌，仔细看错误信息。可能遇到的问题：文件被其他进程占用。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(*)NPOI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处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理某些版本</a:t>
            </a:r>
            <a:r>
              <a:rPr lang="en-US" altLang="zh-CN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WPS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生成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的</a:t>
            </a:r>
            <a:r>
              <a:rPr lang="en-US" altLang="zh-CN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Excel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文件有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问题。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zh-CN" altLang="en-US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读取</a:t>
            </a:r>
            <a:r>
              <a:rPr lang="en-US" altLang="zh-CN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Excel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读取字符串类型数据</a:t>
            </a:r>
          </a:p>
          <a:p>
            <a:r>
              <a:rPr lang="en-US" altLang="zh-CN" b="1" noProof="1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MessageBox.Show(sheet.GetRow(3).GetCell(4).StringCellValue); 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读取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数字类型数据</a:t>
            </a:r>
            <a:r>
              <a:rPr lang="en-US" altLang="zh-CN" b="1" noProof="1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NumericCellValue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。</a:t>
            </a:r>
          </a:p>
          <a:p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判断单元格数据类型：读取</a:t>
            </a:r>
            <a:r>
              <a:rPr lang="en-US" altLang="zh-CN" b="1" noProof="1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GetCell(4).</a:t>
            </a:r>
            <a:r>
              <a:rPr lang="en-US" altLang="zh-CN" b="1" noProof="1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CellType</a:t>
            </a:r>
            <a:r>
              <a:rPr lang="zh-CN" altLang="en-US" b="1" noProof="1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，枚举类型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。或者直接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ToString()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自己再做处理。</a:t>
            </a:r>
            <a:endParaRPr lang="zh-CN" altLang="en-US" b="1" dirty="0" smtClean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判断使用区域：结束行号：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Last</a:t>
            </a:r>
            <a:r>
              <a:rPr lang="en-US" altLang="zh-CN" b="1" noProof="1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RowNum</a:t>
            </a:r>
            <a:endParaRPr lang="zh-CN" altLang="en-US" b="1" dirty="0" smtClean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zh-CN" altLang="en-US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写入</a:t>
            </a:r>
            <a:r>
              <a:rPr lang="en-US" altLang="zh-CN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Excel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lvl="1"/>
            <a:r>
              <a:rPr lang="en-US" altLang="zh-CN" sz="2000" dirty="0" smtClean="0"/>
              <a:t>IWorkbook wb = new XSSFWorkbook</a:t>
            </a:r>
            <a:r>
              <a:rPr lang="en-US" altLang="zh-CN" sz="2000" dirty="0" smtClean="0"/>
              <a:t>();//</a:t>
            </a:r>
            <a:r>
              <a:rPr lang="zh-CN" altLang="en-US" sz="2000" dirty="0" smtClean="0"/>
              <a:t>如果生成</a:t>
            </a:r>
            <a:r>
              <a:rPr lang="en-US" altLang="zh-CN" sz="2000" dirty="0" smtClean="0"/>
              <a:t>xls</a:t>
            </a:r>
            <a:r>
              <a:rPr lang="zh-CN" altLang="en-US" sz="2000" dirty="0" smtClean="0"/>
              <a:t>则是</a:t>
            </a:r>
            <a:r>
              <a:rPr lang="en-US" altLang="zh-CN" sz="2000" dirty="0" smtClean="0"/>
              <a:t>HSSFWorkbook</a:t>
            </a:r>
            <a:endParaRPr lang="en-US" altLang="zh-CN" sz="2000" b="1" dirty="0" smtClean="0"/>
          </a:p>
          <a:p>
            <a:pPr lvl="1"/>
            <a:r>
              <a:rPr lang="en-US" altLang="zh-CN" sz="2000" dirty="0" smtClean="0"/>
              <a:t>ISheet </a:t>
            </a:r>
            <a:r>
              <a:rPr lang="en-US" altLang="zh-CN" sz="2000" dirty="0" smtClean="0"/>
              <a:t>sheet = wb.CreateSheet();</a:t>
            </a:r>
            <a:endParaRPr lang="en-US" altLang="zh-CN" sz="2000" b="1" dirty="0" smtClean="0"/>
          </a:p>
          <a:p>
            <a:pPr lvl="1"/>
            <a:r>
              <a:rPr lang="en-US" altLang="zh-CN" sz="2000" dirty="0" smtClean="0"/>
              <a:t>IRow </a:t>
            </a:r>
            <a:r>
              <a:rPr lang="en-US" altLang="zh-CN" sz="2000" dirty="0" smtClean="0"/>
              <a:t>row = sheet.CreateRow(0</a:t>
            </a:r>
            <a:r>
              <a:rPr lang="en-US" altLang="zh-CN" sz="2000" dirty="0" smtClean="0"/>
              <a:t>);//0</a:t>
            </a:r>
            <a:r>
              <a:rPr lang="zh-CN" altLang="en-US" sz="2000" dirty="0" smtClean="0"/>
              <a:t>行号</a:t>
            </a:r>
            <a:endParaRPr lang="en-US" altLang="zh-CN" sz="2000" b="1" dirty="0" smtClean="0"/>
          </a:p>
          <a:p>
            <a:pPr lvl="1"/>
            <a:r>
              <a:rPr lang="en-US" altLang="zh-CN" sz="2000" dirty="0" smtClean="0"/>
              <a:t>row.CreateCell(0</a:t>
            </a:r>
            <a:r>
              <a:rPr lang="en-US" altLang="zh-CN" sz="2000" dirty="0" smtClean="0"/>
              <a:t>).SetCellValue("rupeng");</a:t>
            </a:r>
            <a:endParaRPr lang="en-US" altLang="zh-CN" sz="2000" b="1" dirty="0" smtClean="0"/>
          </a:p>
          <a:p>
            <a:pPr lvl="1"/>
            <a:r>
              <a:rPr lang="en-US" altLang="zh-CN" sz="2000" smtClean="0"/>
              <a:t>row.CreateCell(1</a:t>
            </a:r>
            <a:r>
              <a:rPr lang="en-US" altLang="zh-CN" sz="2000" dirty="0" smtClean="0"/>
              <a:t>).SetCellValue(3.14</a:t>
            </a:r>
            <a:r>
              <a:rPr lang="en-US" altLang="zh-CN" sz="2000" dirty="0" smtClean="0"/>
              <a:t>);</a:t>
            </a:r>
          </a:p>
          <a:p>
            <a:pPr lvl="1"/>
            <a:r>
              <a:rPr lang="en-US" altLang="zh-CN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wb.Write(fileStream);</a:t>
            </a:r>
            <a:endParaRPr lang="en-US" altLang="zh-CN" sz="2000" b="1" dirty="0" smtClean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9725" y="280988"/>
            <a:ext cx="3008139" cy="676275"/>
          </a:xfrm>
        </p:spPr>
        <p:txBody>
          <a:bodyPr anchor="b"/>
          <a:lstStyle/>
          <a:p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案例</a:t>
            </a:r>
            <a:endParaRPr lang="en-US" altLang="zh-CN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lvl="1"/>
            <a:r>
              <a:rPr lang="en-US" altLang="zh-CN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T_Users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的导入导出</a:t>
            </a:r>
            <a:endParaRPr lang="en-US" altLang="zh-CN" sz="2000" b="1" dirty="0" smtClean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学前说明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2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课程升级说明：旧版课程中用的是“传统的三层架构</a:t>
            </a:r>
            <a:r>
              <a:rPr lang="en-US" altLang="zh-CN" sz="22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sz="22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伪三层”，随着项目复杂度增加，那种方式已经跟不上时代；现在</a:t>
            </a:r>
            <a:r>
              <a:rPr lang="en-US" altLang="zh-CN" sz="22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WinForm</a:t>
            </a:r>
            <a:r>
              <a:rPr lang="zh-CN" altLang="en-US" sz="22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的岗位已经很少了（北京</a:t>
            </a:r>
            <a:r>
              <a:rPr lang="en-US" altLang="zh-CN" sz="22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.net2</a:t>
            </a:r>
            <a:r>
              <a:rPr lang="zh-CN" altLang="en-US" sz="22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万多个岗位，要求</a:t>
            </a:r>
            <a:r>
              <a:rPr lang="en-US" altLang="zh-CN" sz="22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WinForm</a:t>
            </a:r>
            <a:r>
              <a:rPr lang="zh-CN" altLang="en-US" sz="22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的只有不到</a:t>
            </a:r>
            <a:r>
              <a:rPr lang="en-US" altLang="zh-CN" sz="22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500</a:t>
            </a:r>
            <a:r>
              <a:rPr lang="zh-CN" altLang="en-US" sz="22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个），而且工资低、没前途，旧版讲了太多</a:t>
            </a:r>
            <a:r>
              <a:rPr lang="en-US" altLang="zh-CN" sz="22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WinForm</a:t>
            </a:r>
            <a:r>
              <a:rPr lang="zh-CN" altLang="en-US" sz="22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细节的东西，学习的重点不在三层架构上；</a:t>
            </a:r>
            <a:endParaRPr lang="en-US" altLang="zh-CN" sz="2200" dirty="0" smtClean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2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这个版本：讲解“真正的三层架构”，唯一目的就是学会三层架构，项目领域知识不是这个课程的目的；</a:t>
            </a:r>
            <a:endParaRPr lang="en-US" altLang="zh-CN" sz="2200" dirty="0" smtClean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2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连不上</a:t>
            </a:r>
            <a:r>
              <a:rPr lang="en-US" altLang="zh-CN" sz="22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SQLServer</a:t>
            </a:r>
            <a:r>
              <a:rPr lang="zh-CN" altLang="en-US" sz="22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怎么办？</a:t>
            </a:r>
            <a:r>
              <a:rPr lang="en-US" altLang="zh-CN" sz="22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Windows</a:t>
            </a:r>
            <a:r>
              <a:rPr lang="zh-CN" altLang="en-US" sz="22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服务里看看</a:t>
            </a:r>
            <a:r>
              <a:rPr lang="en-US" altLang="zh-CN" sz="22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SQLServer</a:t>
            </a:r>
            <a:r>
              <a:rPr lang="zh-CN" altLang="en-US" sz="22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服务启动没有；</a:t>
            </a:r>
            <a:r>
              <a:rPr lang="en-US" altLang="zh-CN" sz="22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SQLServer</a:t>
            </a:r>
            <a:r>
              <a:rPr lang="zh-CN" altLang="en-US" sz="22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配置管理器看看</a:t>
            </a:r>
            <a:r>
              <a:rPr lang="en-US" altLang="zh-CN" sz="22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TCP/IP</a:t>
            </a:r>
            <a:r>
              <a:rPr lang="zh-CN" altLang="en-US" sz="22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启动没有；</a:t>
            </a:r>
            <a:endParaRPr lang="en-US" altLang="zh-CN" sz="2200" dirty="0" smtClean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127.0.0.1/./localhost</a:t>
            </a:r>
            <a:r>
              <a:rPr lang="zh-CN" altLang="en-US" sz="22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哪个能连上就用哪个。</a:t>
            </a:r>
            <a:endParaRPr lang="en-US" altLang="zh-CN" sz="2200" dirty="0" smtClean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数据库设计</a:t>
            </a: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179388" y="1125538"/>
            <a:ext cx="8299450" cy="57324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57505" indent="-357505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2200" dirty="0">
                <a:solidFill>
                  <a:srgbClr val="000000"/>
                </a:solidFill>
                <a:latin typeface="宋体" pitchFamily="2" charset="-122"/>
              </a:rPr>
              <a:t>数据库设计原则（每个公司不尽相同）：表命名</a:t>
            </a:r>
            <a:r>
              <a:rPr lang="en-US" altLang="zh-CN" sz="2200" dirty="0">
                <a:solidFill>
                  <a:srgbClr val="000000"/>
                </a:solidFill>
                <a:latin typeface="宋体" pitchFamily="2" charset="-122"/>
              </a:rPr>
              <a:t>T_</a:t>
            </a:r>
            <a:r>
              <a:rPr lang="zh-CN" altLang="en-US" sz="2200" dirty="0">
                <a:solidFill>
                  <a:srgbClr val="000000"/>
                </a:solidFill>
                <a:latin typeface="宋体" pitchFamily="2" charset="-122"/>
              </a:rPr>
              <a:t>开头，复数结尾；主键</a:t>
            </a:r>
            <a:r>
              <a:rPr lang="en-US" altLang="zh-CN" sz="2200" dirty="0">
                <a:solidFill>
                  <a:srgbClr val="000000"/>
                </a:solidFill>
                <a:latin typeface="宋体" pitchFamily="2" charset="-122"/>
              </a:rPr>
              <a:t>Id</a:t>
            </a:r>
            <a:r>
              <a:rPr lang="zh-CN" altLang="en-US" sz="2200" dirty="0">
                <a:solidFill>
                  <a:srgbClr val="000000"/>
                </a:solidFill>
                <a:latin typeface="宋体" pitchFamily="2" charset="-122"/>
              </a:rPr>
              <a:t>（</a:t>
            </a:r>
            <a:r>
              <a:rPr lang="en-US" altLang="zh-CN" sz="2200" dirty="0">
                <a:solidFill>
                  <a:srgbClr val="000000"/>
                </a:solidFill>
                <a:latin typeface="宋体" pitchFamily="2" charset="-122"/>
              </a:rPr>
              <a:t>bigint</a:t>
            </a:r>
            <a:r>
              <a:rPr lang="zh-CN" altLang="en-US" sz="2200" dirty="0">
                <a:solidFill>
                  <a:srgbClr val="000000"/>
                </a:solidFill>
                <a:latin typeface="宋体" pitchFamily="2" charset="-122"/>
              </a:rPr>
              <a:t>型，更长。程序对应</a:t>
            </a:r>
            <a:r>
              <a:rPr lang="en-US" altLang="zh-CN" sz="2200" dirty="0">
                <a:solidFill>
                  <a:srgbClr val="000000"/>
                </a:solidFill>
                <a:latin typeface="宋体" pitchFamily="2" charset="-122"/>
              </a:rPr>
              <a:t>long</a:t>
            </a:r>
            <a:r>
              <a:rPr lang="zh-CN" altLang="en-US" sz="2200" dirty="0">
                <a:solidFill>
                  <a:srgbClr val="000000"/>
                </a:solidFill>
                <a:latin typeface="宋体" pitchFamily="2" charset="-122"/>
              </a:rPr>
              <a:t>），自动增长；日期时间用</a:t>
            </a:r>
            <a:r>
              <a:rPr lang="en-US" altLang="zh-CN" sz="2200" dirty="0">
                <a:solidFill>
                  <a:srgbClr val="000000"/>
                </a:solidFill>
                <a:latin typeface="宋体" pitchFamily="2" charset="-122"/>
              </a:rPr>
              <a:t>DateTime</a:t>
            </a:r>
            <a:r>
              <a:rPr lang="zh-CN" altLang="en-US" sz="2200" dirty="0">
                <a:solidFill>
                  <a:srgbClr val="000000"/>
                </a:solidFill>
                <a:latin typeface="宋体" pitchFamily="2" charset="-122"/>
              </a:rPr>
              <a:t>；表之间建外键，外键字段以</a:t>
            </a:r>
            <a:r>
              <a:rPr lang="en-US" altLang="zh-CN" sz="2200" dirty="0">
                <a:solidFill>
                  <a:srgbClr val="000000"/>
                </a:solidFill>
                <a:latin typeface="宋体" pitchFamily="2" charset="-122"/>
              </a:rPr>
              <a:t>Id</a:t>
            </a:r>
            <a:r>
              <a:rPr lang="zh-CN" altLang="en-US" sz="2200" dirty="0">
                <a:solidFill>
                  <a:srgbClr val="000000"/>
                </a:solidFill>
                <a:latin typeface="宋体" pitchFamily="2" charset="-122"/>
              </a:rPr>
              <a:t>结尾；一般软删除（</a:t>
            </a:r>
            <a:r>
              <a:rPr lang="en-US" altLang="zh-CN" sz="2200" dirty="0">
                <a:solidFill>
                  <a:srgbClr val="000000"/>
                </a:solidFill>
                <a:latin typeface="宋体" pitchFamily="2" charset="-122"/>
              </a:rPr>
              <a:t>IsDeleted</a:t>
            </a:r>
            <a:r>
              <a:rPr lang="zh-CN" altLang="en-US" sz="2200" dirty="0">
                <a:solidFill>
                  <a:srgbClr val="000000"/>
                </a:solidFill>
                <a:latin typeface="宋体" pitchFamily="2" charset="-122"/>
              </a:rPr>
              <a:t>字段）。</a:t>
            </a:r>
            <a:endParaRPr lang="en-US" altLang="zh-CN" sz="2200" dirty="0">
              <a:solidFill>
                <a:srgbClr val="000000"/>
              </a:solidFill>
              <a:latin typeface="宋体" pitchFamily="2" charset="-122"/>
            </a:endParaRPr>
          </a:p>
          <a:p>
            <a:pPr marL="357505" indent="-357505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2200" dirty="0">
                <a:solidFill>
                  <a:srgbClr val="000000"/>
                </a:solidFill>
                <a:latin typeface="宋体" pitchFamily="2" charset="-122"/>
              </a:rPr>
              <a:t>是否可空要设计</a:t>
            </a:r>
            <a:r>
              <a:rPr lang="zh-CN" altLang="en-US" sz="2200" dirty="0" smtClean="0">
                <a:solidFill>
                  <a:srgbClr val="000000"/>
                </a:solidFill>
                <a:latin typeface="宋体" pitchFamily="2" charset="-122"/>
              </a:rPr>
              <a:t>好，尽量避免使用可空字段；</a:t>
            </a:r>
            <a:endParaRPr lang="en-US" altLang="zh-CN" sz="2200" dirty="0">
              <a:solidFill>
                <a:srgbClr val="000000"/>
              </a:solidFill>
              <a:latin typeface="宋体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数据的软删除</a:t>
            </a: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179388" y="1125538"/>
            <a:ext cx="8299450" cy="57324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57505" indent="-357505" algn="just" eaLnBrk="0" hangingPunct="0">
              <a:spcBef>
                <a:spcPts val="600"/>
              </a:spcBef>
              <a:buClr>
                <a:srgbClr val="963B22"/>
              </a:buClr>
              <a:buSzPct val="80000"/>
              <a:buFontTx/>
              <a:buBlip>
                <a:blip r:embed="rId3"/>
              </a:buBlip>
              <a:defRPr/>
            </a:pPr>
            <a:r>
              <a:rPr lang="zh-CN" altLang="en-US" sz="2200" kern="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t>理由：</a:t>
            </a:r>
            <a:endParaRPr lang="en-US" altLang="zh-CN" sz="2200" kern="0" dirty="0">
              <a:solidFill>
                <a:schemeClr val="tx2">
                  <a:lumMod val="50000"/>
                </a:schemeClr>
              </a:solidFill>
              <a:latin typeface="+mn-lt"/>
              <a:ea typeface="+mn-ea"/>
            </a:endParaRPr>
          </a:p>
          <a:p>
            <a:pPr marL="814705" lvl="1" indent="-357505" algn="just" eaLnBrk="0" hangingPunct="0">
              <a:spcBef>
                <a:spcPts val="600"/>
              </a:spcBef>
              <a:buClr>
                <a:srgbClr val="963B22"/>
              </a:buClr>
              <a:buSzPct val="80000"/>
              <a:buFontTx/>
              <a:buBlip>
                <a:blip r:embed="rId3"/>
              </a:buBlip>
              <a:defRPr/>
            </a:pPr>
            <a:r>
              <a:rPr lang="zh-CN" altLang="en-US" sz="2200" kern="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t>由于外键的存在，在删除一条数据的时候，要把所有指向他的记录都删除，这样很麻烦，而且控制不好容易引起“雪崩”。</a:t>
            </a:r>
            <a:endParaRPr lang="en-US" altLang="zh-CN" sz="2200" kern="0" dirty="0">
              <a:solidFill>
                <a:schemeClr val="tx2">
                  <a:lumMod val="50000"/>
                </a:schemeClr>
              </a:solidFill>
              <a:latin typeface="+mn-lt"/>
              <a:ea typeface="+mn-ea"/>
            </a:endParaRPr>
          </a:p>
          <a:p>
            <a:pPr marL="814705" lvl="1" indent="-357505" algn="just" eaLnBrk="0" hangingPunct="0">
              <a:spcBef>
                <a:spcPts val="600"/>
              </a:spcBef>
              <a:buClr>
                <a:srgbClr val="963B22"/>
              </a:buClr>
              <a:buSzPct val="80000"/>
              <a:buFontTx/>
              <a:buBlip>
                <a:blip r:embed="rId3"/>
              </a:buBlip>
              <a:defRPr/>
            </a:pPr>
            <a:r>
              <a:rPr lang="zh-CN" altLang="en-US" sz="2200" kern="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t>数据真正删除后容易造成旧数据问题（员工离职，那之前他发布的文章怎么办？）</a:t>
            </a:r>
            <a:endParaRPr lang="en-US" altLang="zh-CN" sz="2200" kern="0" dirty="0">
              <a:solidFill>
                <a:schemeClr val="tx2">
                  <a:lumMod val="50000"/>
                </a:schemeClr>
              </a:solidFill>
              <a:latin typeface="+mn-lt"/>
              <a:ea typeface="+mn-ea"/>
            </a:endParaRPr>
          </a:p>
          <a:p>
            <a:pPr marL="814705" lvl="1" indent="-357505" algn="just" eaLnBrk="0" hangingPunct="0">
              <a:spcBef>
                <a:spcPts val="600"/>
              </a:spcBef>
              <a:buClr>
                <a:srgbClr val="963B22"/>
              </a:buClr>
              <a:buSzPct val="80000"/>
              <a:buFontTx/>
              <a:buBlip>
                <a:blip r:embed="rId3"/>
              </a:buBlip>
              <a:defRPr/>
            </a:pPr>
            <a:r>
              <a:rPr lang="zh-CN" altLang="en-US" sz="2200" kern="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t>很多时候用户说“删除”其实只是不想看到了，如果真删了，想看就再也看不了了。</a:t>
            </a:r>
            <a:endParaRPr lang="en-US" altLang="zh-CN" sz="2200" kern="0" dirty="0">
              <a:solidFill>
                <a:schemeClr val="tx2">
                  <a:lumMod val="50000"/>
                </a:schemeClr>
              </a:solidFill>
              <a:latin typeface="+mn-lt"/>
              <a:ea typeface="+mn-ea"/>
            </a:endParaRPr>
          </a:p>
          <a:p>
            <a:pPr marL="357505" indent="-357505" algn="just" eaLnBrk="0" hangingPunct="0">
              <a:spcBef>
                <a:spcPts val="600"/>
              </a:spcBef>
              <a:buClr>
                <a:srgbClr val="963B22"/>
              </a:buClr>
              <a:buSzPct val="80000"/>
              <a:buFontTx/>
              <a:buBlip>
                <a:blip r:embed="rId3"/>
              </a:buBlip>
              <a:defRPr/>
            </a:pPr>
            <a:r>
              <a:rPr lang="zh-CN" altLang="en-US" sz="2200" kern="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t>所以：给表增加一个</a:t>
            </a:r>
            <a:r>
              <a:rPr lang="en-US" altLang="zh-CN" sz="2200" kern="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t>IsDeleted</a:t>
            </a:r>
            <a:r>
              <a:rPr lang="zh-CN" altLang="en-US" sz="2200" kern="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t>字段，默认值是</a:t>
            </a:r>
            <a:r>
              <a:rPr lang="en-US" altLang="zh-CN" sz="2200" kern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t>false/0</a:t>
            </a:r>
            <a:r>
              <a:rPr lang="zh-CN" altLang="en-US" sz="2200" kern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t>。</a:t>
            </a:r>
            <a:r>
              <a:rPr lang="zh-CN" altLang="en-US" sz="2200" kern="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t>当“删除”的时候只是把</a:t>
            </a:r>
            <a:r>
              <a:rPr lang="en-US" altLang="zh-CN" sz="2200" kern="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t>IsDeleted</a:t>
            </a:r>
            <a:r>
              <a:rPr lang="zh-CN" altLang="en-US" sz="2200" kern="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t>更新成</a:t>
            </a:r>
            <a:r>
              <a:rPr lang="en-US" altLang="zh-CN" sz="2200" kern="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t>true</a:t>
            </a:r>
            <a:r>
              <a:rPr lang="zh-CN" altLang="en-US" sz="2200" kern="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t>，再进行查询、显示的时候把</a:t>
            </a:r>
            <a:r>
              <a:rPr lang="en-US" altLang="zh-CN" sz="2200" kern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t>IsDeleted=0</a:t>
            </a:r>
            <a:r>
              <a:rPr lang="zh-CN" altLang="en-US" sz="2200" kern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t>的</a:t>
            </a:r>
            <a:r>
              <a:rPr lang="zh-CN" altLang="en-US" sz="2200" kern="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t>都过滤掉只显示没“删除”的（</a:t>
            </a:r>
            <a:r>
              <a:rPr lang="en-US" altLang="zh-CN" sz="2200" kern="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t>where IsDeleted=1</a:t>
            </a:r>
            <a:r>
              <a:rPr lang="zh-CN" altLang="en-US" sz="2200" kern="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t>）。这就叫“软删除”。</a:t>
            </a:r>
            <a:endParaRPr lang="en-US" altLang="zh-CN" sz="2200" kern="0" dirty="0">
              <a:solidFill>
                <a:schemeClr val="tx2">
                  <a:lumMod val="50000"/>
                </a:schemeClr>
              </a:solidFill>
              <a:latin typeface="+mn-lt"/>
              <a:ea typeface="+mn-ea"/>
            </a:endParaRPr>
          </a:p>
          <a:p>
            <a:pPr marL="357505" indent="-357505" algn="just" eaLnBrk="0" hangingPunct="0">
              <a:spcBef>
                <a:spcPts val="600"/>
              </a:spcBef>
              <a:buClr>
                <a:srgbClr val="963B22"/>
              </a:buClr>
              <a:buSzPct val="80000"/>
              <a:buFontTx/>
              <a:buBlip>
                <a:blip r:embed="rId3"/>
              </a:buBlip>
              <a:defRPr/>
            </a:pPr>
            <a:r>
              <a:rPr lang="zh-CN" altLang="en-US" sz="2200" kern="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t>编程哲学：有得必有失！</a:t>
            </a:r>
            <a:endParaRPr lang="en-US" altLang="zh-CN" sz="2200" kern="0" dirty="0">
              <a:solidFill>
                <a:schemeClr val="tx2">
                  <a:lumMod val="5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 bwMode="auto">
          <a:xfrm>
            <a:off x="339725" y="280988"/>
            <a:ext cx="5600700" cy="676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eaLnBrk="0" hangingPunct="0">
              <a:lnSpc>
                <a:spcPct val="90000"/>
              </a:lnSpc>
              <a:buFontTx/>
              <a:buNone/>
              <a:defRPr/>
            </a:pPr>
            <a:r>
              <a:rPr lang="en-US" altLang="zh-CN" sz="3200" b="1" kern="0" dirty="0" smtClean="0">
                <a:solidFill>
                  <a:srgbClr val="8E6C0B"/>
                </a:solidFill>
                <a:latin typeface="+mj-lt"/>
                <a:ea typeface="+mj-ea"/>
                <a:cs typeface="+mj-cs"/>
              </a:rPr>
              <a:t>WinForm</a:t>
            </a:r>
            <a:r>
              <a:rPr lang="zh-CN" altLang="en-US" sz="3200" b="1" kern="0" dirty="0" smtClean="0">
                <a:solidFill>
                  <a:srgbClr val="8E6C0B"/>
                </a:solidFill>
                <a:latin typeface="+mj-lt"/>
                <a:ea typeface="+mj-ea"/>
                <a:cs typeface="+mj-cs"/>
              </a:rPr>
              <a:t>简单基础</a:t>
            </a:r>
            <a:r>
              <a:rPr lang="en-US" altLang="zh-CN" sz="3200" b="1" kern="0" dirty="0" smtClean="0">
                <a:solidFill>
                  <a:srgbClr val="8E6C0B"/>
                </a:solidFill>
                <a:latin typeface="+mj-lt"/>
                <a:ea typeface="+mj-ea"/>
                <a:cs typeface="+mj-cs"/>
              </a:rPr>
              <a:t>(*)</a:t>
            </a:r>
            <a:endParaRPr lang="zh-CN" altLang="en-US" sz="3200" b="1" kern="0" dirty="0">
              <a:solidFill>
                <a:srgbClr val="8E6C0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512" y="1268760"/>
            <a:ext cx="853244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、每个窗口是一个</a:t>
            </a:r>
            <a:r>
              <a:rPr lang="en-US" altLang="zh-CN" b="1" dirty="0" smtClean="0"/>
              <a:t>Form</a:t>
            </a:r>
            <a:r>
              <a:rPr lang="zh-CN" altLang="en-US" b="1" dirty="0" smtClean="0"/>
              <a:t>。创建其他窗口并且显示的方法：</a:t>
            </a:r>
            <a:r>
              <a:rPr lang="en-US" altLang="zh-CN" b="1" dirty="0" smtClean="0"/>
              <a:t> FormLogin login = new FormLogin();login.ShowDialog();</a:t>
            </a:r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WinForm</a:t>
            </a:r>
            <a:r>
              <a:rPr lang="zh-CN" altLang="en-US" b="1" dirty="0" smtClean="0"/>
              <a:t>中有一个</a:t>
            </a:r>
            <a:r>
              <a:rPr lang="en-US" altLang="zh-CN" b="1" dirty="0" smtClean="0"/>
              <a:t>bug</a:t>
            </a:r>
            <a:r>
              <a:rPr lang="zh-CN" altLang="en-US" b="1" dirty="0" smtClean="0"/>
              <a:t>“</a:t>
            </a:r>
            <a:r>
              <a:rPr lang="en-US" altLang="zh-CN" b="1" dirty="0" smtClean="0"/>
              <a:t>Win7 64</a:t>
            </a:r>
            <a:r>
              <a:rPr lang="zh-CN" altLang="en-US" b="1" dirty="0" smtClean="0"/>
              <a:t>位系统下，</a:t>
            </a:r>
            <a:r>
              <a:rPr lang="en-US" altLang="zh-CN" b="1" dirty="0" smtClean="0"/>
              <a:t>Form</a:t>
            </a:r>
            <a:r>
              <a:rPr lang="zh-CN" altLang="en-US" b="1" dirty="0" smtClean="0"/>
              <a:t>的</a:t>
            </a:r>
            <a:r>
              <a:rPr lang="en-US" altLang="zh-CN" b="1" dirty="0" smtClean="0"/>
              <a:t>Onload</a:t>
            </a:r>
            <a:r>
              <a:rPr lang="zh-CN" altLang="en-US" b="1" dirty="0" smtClean="0"/>
              <a:t>事件中如果出现未处理异常，调试器可能不会在异常处暂停，运行时也没提示”，会让初学者迷糊。因此窗口的初始化写到构造函数的</a:t>
            </a:r>
            <a:r>
              <a:rPr lang="en-US" altLang="zh-CN" dirty="0" smtClean="0"/>
              <a:t>InitializeComponent</a:t>
            </a:r>
            <a:r>
              <a:rPr lang="zh-CN" altLang="en-US" dirty="0" smtClean="0"/>
              <a:t>之后。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WinForm</a:t>
            </a:r>
            <a:r>
              <a:rPr lang="zh-CN" altLang="en-US" dirty="0" smtClean="0"/>
              <a:t>窗口中一定要确保控件的事件绑定到了方法上。不要删除自动生成的方法，哪怕没用。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DateTimePicker</a:t>
            </a:r>
            <a:r>
              <a:rPr lang="zh-CN" altLang="en-US" dirty="0" smtClean="0"/>
              <a:t>，选择日期的控件。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属性是选择的日期，</a:t>
            </a:r>
            <a:r>
              <a:rPr lang="en-US" altLang="zh-CN" dirty="0" smtClean="0"/>
              <a:t> ShowCheckBox</a:t>
            </a:r>
            <a:r>
              <a:rPr lang="zh-CN" altLang="en-US" dirty="0" smtClean="0"/>
              <a:t>是否显示复选框，勾掉表示“这个日期不选择”，</a:t>
            </a:r>
            <a:r>
              <a:rPr lang="en-US" altLang="zh-CN" dirty="0" smtClean="0"/>
              <a:t>checked</a:t>
            </a:r>
            <a:r>
              <a:rPr lang="zh-CN" altLang="en-US" dirty="0" smtClean="0"/>
              <a:t>属性表示是否勾选了复选框；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DataGridView</a:t>
            </a:r>
            <a:r>
              <a:rPr lang="zh-CN" altLang="en-US" dirty="0" smtClean="0"/>
              <a:t>控件</a:t>
            </a:r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248" y="3717032"/>
            <a:ext cx="2028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4437112"/>
            <a:ext cx="638175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251520" y="5517232"/>
            <a:ext cx="5545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要设定</a:t>
            </a:r>
            <a:r>
              <a:rPr lang="en-US" altLang="zh-CN" dirty="0" smtClean="0"/>
              <a:t>DataPropertyName</a:t>
            </a:r>
            <a:r>
              <a:rPr lang="zh-CN" altLang="en-US" dirty="0" smtClean="0"/>
              <a:t>，不要设置错了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1763688" y="2348880"/>
            <a:ext cx="5328394" cy="1224855"/>
          </a:xfrm>
          <a:noFill/>
        </p:spPr>
        <p:txBody>
          <a:bodyPr lIns="92075" tIns="46038" rIns="92075" bIns="46038"/>
          <a:lstStyle/>
          <a:p>
            <a:pPr algn="ctr" eaLnBrk="1" hangingPunct="1"/>
            <a:r>
              <a:rPr lang="zh-CN" altLang="en-US" sz="28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三层架构</a:t>
            </a:r>
          </a:p>
        </p:txBody>
      </p:sp>
      <p:sp>
        <p:nvSpPr>
          <p:cNvPr id="141316" name="Text Box 9"/>
          <p:cNvSpPr txBox="1">
            <a:spLocks noChangeArrowheads="1"/>
          </p:cNvSpPr>
          <p:nvPr/>
        </p:nvSpPr>
        <p:spPr bwMode="auto">
          <a:xfrm>
            <a:off x="2771775" y="3933825"/>
            <a:ext cx="3890963" cy="135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zh-CN" altLang="en-US" sz="3600" b="1"/>
          </a:p>
          <a:p>
            <a:pPr marL="342900" indent="-342900"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altLang="zh-CN" sz="3600">
              <a:ea typeface="华文行楷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什么是“三层架构”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1638" y="1201739"/>
            <a:ext cx="8299450" cy="787101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在复杂的项目中，如果直接把界面（</a:t>
            </a:r>
            <a:r>
              <a:rPr lang="en-US" altLang="zh-CN" sz="20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UI</a:t>
            </a:r>
            <a:r>
              <a:rPr lang="zh-CN" altLang="en-US" sz="20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）和逻辑代码以及数据库访问的代码写到一起的话，维护难度会很大，需要引入一种新的</a:t>
            </a:r>
            <a:r>
              <a:rPr lang="zh-CN" altLang="en-US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代码组织方式</a:t>
            </a:r>
            <a:r>
              <a:rPr lang="zh-CN" altLang="en-US" sz="20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（架构）。“三层架构”就是最常用的一种架构。</a:t>
            </a:r>
            <a:endParaRPr lang="en-US" altLang="zh-CN" sz="2000" dirty="0" smtClean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4869160"/>
            <a:ext cx="8496944" cy="1588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</a:rPr>
              <a:t>数据访问层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DAL</a:t>
            </a: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</a:rPr>
              <a:t>（</a:t>
            </a: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</a:rPr>
              <a:t>Data Access Layer</a:t>
            </a: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</a:rPr>
              <a:t>）</a:t>
            </a: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</a:rPr>
              <a:t>:SQL</a:t>
            </a:r>
            <a:r>
              <a:rPr lang="zh-CN" altLang="en-US" dirty="0">
                <a:solidFill>
                  <a:srgbClr val="000000"/>
                </a:solidFill>
                <a:latin typeface="宋体" pitchFamily="2" charset="-122"/>
              </a:rPr>
              <a:t>语句、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ADO.Net</a:t>
            </a:r>
            <a:r>
              <a:rPr lang="zh-CN" altLang="en-US" dirty="0">
                <a:solidFill>
                  <a:srgbClr val="000000"/>
                </a:solidFill>
                <a:latin typeface="宋体" pitchFamily="2" charset="-122"/>
              </a:rPr>
              <a:t>的</a:t>
            </a: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</a:rPr>
              <a:t>类等数据库访问的东西一</a:t>
            </a:r>
            <a:r>
              <a:rPr lang="zh-CN" altLang="en-US" dirty="0">
                <a:solidFill>
                  <a:srgbClr val="000000"/>
                </a:solidFill>
                <a:latin typeface="宋体" pitchFamily="2" charset="-122"/>
              </a:rPr>
              <a:t>般只应该出现在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DAL</a:t>
            </a: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</a:rPr>
              <a:t>中；</a:t>
            </a:r>
            <a:endParaRPr lang="en-US" altLang="zh-CN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</a:rPr>
              <a:t>业务逻辑层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BLL</a:t>
            </a: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B</a:t>
            </a: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</a:rPr>
              <a:t>usiness 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L</a:t>
            </a: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</a:rPr>
              <a:t>ogic Layer </a:t>
            </a: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</a:rPr>
              <a:t>） </a:t>
            </a: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</a:rPr>
              <a:t>:</a:t>
            </a: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</a:rPr>
              <a:t>业</a:t>
            </a:r>
            <a:r>
              <a:rPr lang="zh-CN" altLang="en-US" dirty="0">
                <a:solidFill>
                  <a:srgbClr val="000000"/>
                </a:solidFill>
                <a:latin typeface="宋体" pitchFamily="2" charset="-122"/>
              </a:rPr>
              <a:t>务逻</a:t>
            </a: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</a:rPr>
              <a:t>辑代码写在</a:t>
            </a: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</a:rPr>
              <a:t>BLL</a:t>
            </a: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</a:rPr>
              <a:t>中；</a:t>
            </a:r>
            <a:endParaRPr lang="en-US" altLang="zh-CN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</a:rPr>
              <a:t>界面层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UI</a:t>
            </a: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</a:rPr>
              <a:t>(User Interface):</a:t>
            </a: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</a:rPr>
              <a:t>收集用户输入传给</a:t>
            </a: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</a:rPr>
              <a:t>BLL</a:t>
            </a: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</a:rPr>
              <a:t>中的方法、数据校验等，把</a:t>
            </a: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</a:rPr>
              <a:t>BLL</a:t>
            </a: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</a:rPr>
              <a:t>返回的数据显示到界面上；</a:t>
            </a:r>
            <a:endParaRPr lang="en-US" altLang="zh-CN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</a:rPr>
              <a:t>模型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Model</a:t>
            </a: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</a:rPr>
              <a:t>：负责在各个层之间传递数据；不是一个层。</a:t>
            </a:r>
            <a:endParaRPr lang="en-US" altLang="zh-CN" dirty="0" smtClean="0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3635896" y="2060848"/>
            <a:ext cx="1440160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数据访问层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DAL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3635896" y="3068960"/>
            <a:ext cx="1440160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dirty="0">
                <a:latin typeface="Arial" pitchFamily="34" charset="0"/>
              </a:rPr>
              <a:t>业务逻辑</a:t>
            </a:r>
            <a:r>
              <a:rPr lang="zh-CN" altLang="en-US" dirty="0" smtClean="0">
                <a:latin typeface="Arial" pitchFamily="34" charset="0"/>
              </a:rPr>
              <a:t>层</a:t>
            </a:r>
            <a:endParaRPr lang="en-US" altLang="zh-CN" dirty="0" smtClean="0">
              <a:latin typeface="Arial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BLL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3635896" y="4077072"/>
            <a:ext cx="1440160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界面层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UI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5940152" y="3068960"/>
            <a:ext cx="1440160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模型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dirty="0">
                <a:latin typeface="Arial" pitchFamily="34" charset="0"/>
              </a:rPr>
              <a:t>Model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1" name="直接箭头连接符 10"/>
          <p:cNvCxnSpPr>
            <a:stCxn id="7" idx="0"/>
            <a:endCxn id="6" idx="2"/>
          </p:cNvCxnSpPr>
          <p:nvPr/>
        </p:nvCxnSpPr>
        <p:spPr bwMode="auto">
          <a:xfrm flipV="1">
            <a:off x="4355976" y="2708920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直接箭头连接符 12"/>
          <p:cNvCxnSpPr>
            <a:stCxn id="8" idx="0"/>
            <a:endCxn id="7" idx="2"/>
          </p:cNvCxnSpPr>
          <p:nvPr/>
        </p:nvCxnSpPr>
        <p:spPr bwMode="auto">
          <a:xfrm flipV="1">
            <a:off x="4355976" y="3717032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直接箭头连接符 15"/>
          <p:cNvCxnSpPr>
            <a:stCxn id="6" idx="3"/>
            <a:endCxn id="9" idx="0"/>
          </p:cNvCxnSpPr>
          <p:nvPr/>
        </p:nvCxnSpPr>
        <p:spPr bwMode="auto">
          <a:xfrm>
            <a:off x="5076056" y="2384884"/>
            <a:ext cx="1584176" cy="6840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直接箭头连接符 17"/>
          <p:cNvCxnSpPr>
            <a:stCxn id="7" idx="3"/>
            <a:endCxn id="9" idx="1"/>
          </p:cNvCxnSpPr>
          <p:nvPr/>
        </p:nvCxnSpPr>
        <p:spPr bwMode="auto">
          <a:xfrm>
            <a:off x="5076056" y="3392996"/>
            <a:ext cx="86409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直接箭头连接符 19"/>
          <p:cNvCxnSpPr>
            <a:stCxn id="8" idx="3"/>
            <a:endCxn id="9" idx="2"/>
          </p:cNvCxnSpPr>
          <p:nvPr/>
        </p:nvCxnSpPr>
        <p:spPr bwMode="auto">
          <a:xfrm flipV="1">
            <a:off x="5076056" y="3717032"/>
            <a:ext cx="1584176" cy="6840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000" dirty="0" smtClean="0">
                <a:solidFill>
                  <a:schemeClr val="tx1"/>
                </a:solidFill>
              </a:rPr>
              <a:t>DAL</a:t>
            </a:r>
            <a:r>
              <a:rPr lang="zh-CN" altLang="en-US" sz="2000" dirty="0" smtClean="0">
                <a:solidFill>
                  <a:schemeClr val="tx1"/>
                </a:solidFill>
              </a:rPr>
              <a:t>：数据库访问代码只出现在这里！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chemeClr val="tx1"/>
                </a:solidFill>
              </a:rPr>
              <a:t>BLL</a:t>
            </a:r>
            <a:r>
              <a:rPr lang="zh-CN" altLang="en-US" sz="2000" dirty="0" smtClean="0">
                <a:solidFill>
                  <a:schemeClr val="tx1"/>
                </a:solidFill>
              </a:rPr>
              <a:t>：调用</a:t>
            </a:r>
            <a:r>
              <a:rPr lang="en-US" altLang="zh-CN" sz="2000" dirty="0" smtClean="0">
                <a:solidFill>
                  <a:schemeClr val="tx1"/>
                </a:solidFill>
              </a:rPr>
              <a:t>DAL</a:t>
            </a:r>
            <a:r>
              <a:rPr lang="zh-CN" altLang="en-US" sz="2000" dirty="0" smtClean="0">
                <a:solidFill>
                  <a:schemeClr val="tx1"/>
                </a:solidFill>
              </a:rPr>
              <a:t>中的代码实现业务逻辑！不要有界面相关的、数据库相关的！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chemeClr val="tx1"/>
                </a:solidFill>
              </a:rPr>
              <a:t>UI</a:t>
            </a:r>
            <a:r>
              <a:rPr lang="zh-CN" altLang="en-US" sz="2000" dirty="0" smtClean="0">
                <a:solidFill>
                  <a:schemeClr val="tx1"/>
                </a:solidFill>
              </a:rPr>
              <a:t>：收集用户输入，显示输出！不要写业务逻辑。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chemeClr val="tx1"/>
                </a:solidFill>
              </a:rPr>
              <a:t>Model</a:t>
            </a:r>
            <a:r>
              <a:rPr lang="zh-CN" altLang="en-US" sz="2000" dirty="0" smtClean="0">
                <a:solidFill>
                  <a:schemeClr val="tx1"/>
                </a:solidFill>
              </a:rPr>
              <a:t>：不是一层，进行数据传输用。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并不是和数据库是一一对应的关系，有一些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Model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有自己的属性（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join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出来的）或者故意不设计一些属性（用不到），这样的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Model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又叫做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DTO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（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Data Transfer Object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）。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zh-CN" altLang="en-US" sz="2000" dirty="0" smtClean="0">
                <a:solidFill>
                  <a:schemeClr val="tx1"/>
                </a:solidFill>
              </a:rPr>
              <a:t>三层好处：各司其职，结构清晰，避免混乱，维护方便！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53cd863ee3bf5">
  <a:themeElements>
    <a:clrScheme name="53cd863ee3bf5 1">
      <a:dk1>
        <a:srgbClr val="434547"/>
      </a:dk1>
      <a:lt1>
        <a:srgbClr val="FFFFFF"/>
      </a:lt1>
      <a:dk2>
        <a:srgbClr val="414345"/>
      </a:dk2>
      <a:lt2>
        <a:srgbClr val="F4F5F7"/>
      </a:lt2>
      <a:accent1>
        <a:srgbClr val="F1C341"/>
      </a:accent1>
      <a:accent2>
        <a:srgbClr val="C9C457"/>
      </a:accent2>
      <a:accent3>
        <a:srgbClr val="FFFFFF"/>
      </a:accent3>
      <a:accent4>
        <a:srgbClr val="383A3B"/>
      </a:accent4>
      <a:accent5>
        <a:srgbClr val="F7DEB0"/>
      </a:accent5>
      <a:accent6>
        <a:srgbClr val="B6B14E"/>
      </a:accent6>
      <a:hlink>
        <a:srgbClr val="00B0F0"/>
      </a:hlink>
      <a:folHlink>
        <a:srgbClr val="AFB2B4"/>
      </a:folHlink>
    </a:clrScheme>
    <a:fontScheme name="53cd863ee3bf5">
      <a:majorFont>
        <a:latin typeface="华文新魏"/>
        <a:ea typeface="华文新魏"/>
        <a:cs typeface=""/>
      </a:majorFont>
      <a:minorFont>
        <a:latin typeface="华文新魏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53cd863ee3bf5 1">
        <a:dk1>
          <a:srgbClr val="434547"/>
        </a:dk1>
        <a:lt1>
          <a:srgbClr val="FFFFFF"/>
        </a:lt1>
        <a:dk2>
          <a:srgbClr val="414345"/>
        </a:dk2>
        <a:lt2>
          <a:srgbClr val="F4F5F7"/>
        </a:lt2>
        <a:accent1>
          <a:srgbClr val="F1C341"/>
        </a:accent1>
        <a:accent2>
          <a:srgbClr val="C9C457"/>
        </a:accent2>
        <a:accent3>
          <a:srgbClr val="FFFFFF"/>
        </a:accent3>
        <a:accent4>
          <a:srgbClr val="383A3B"/>
        </a:accent4>
        <a:accent5>
          <a:srgbClr val="F7DEB0"/>
        </a:accent5>
        <a:accent6>
          <a:srgbClr val="B6B14E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434547"/>
      </a:dk1>
      <a:lt1>
        <a:srgbClr val="FFFFFF"/>
      </a:lt1>
      <a:dk2>
        <a:srgbClr val="414345"/>
      </a:dk2>
      <a:lt2>
        <a:srgbClr val="F4F5F7"/>
      </a:lt2>
      <a:accent1>
        <a:srgbClr val="F1C341"/>
      </a:accent1>
      <a:accent2>
        <a:srgbClr val="C9C457"/>
      </a:accent2>
      <a:accent3>
        <a:srgbClr val="FFFFFF"/>
      </a:accent3>
      <a:accent4>
        <a:srgbClr val="383A3B"/>
      </a:accent4>
      <a:accent5>
        <a:srgbClr val="F7DEB0"/>
      </a:accent5>
      <a:accent6>
        <a:srgbClr val="B6B14E"/>
      </a:accent6>
      <a:hlink>
        <a:srgbClr val="00B0F0"/>
      </a:hlink>
      <a:folHlink>
        <a:srgbClr val="AFB2B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11959</TotalTime>
  <Pages>0</Pages>
  <Words>5004</Words>
  <Characters>0</Characters>
  <Application>Microsoft Office PowerPoint</Application>
  <DocSecurity>0</DocSecurity>
  <PresentationFormat>全屏显示(4:3)</PresentationFormat>
  <Lines>0</Lines>
  <Paragraphs>301</Paragraphs>
  <Slides>29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53cd863ee3bf5</vt:lpstr>
      <vt:lpstr>三层架构</vt:lpstr>
      <vt:lpstr>准备工作</vt:lpstr>
      <vt:lpstr>学前说明</vt:lpstr>
      <vt:lpstr>数据库设计</vt:lpstr>
      <vt:lpstr>数据的软删除</vt:lpstr>
      <vt:lpstr>幻灯片 6</vt:lpstr>
      <vt:lpstr>三层架构</vt:lpstr>
      <vt:lpstr>什么是“三层架构”</vt:lpstr>
      <vt:lpstr>幻灯片 9</vt:lpstr>
      <vt:lpstr>建三层架构项目</vt:lpstr>
      <vt:lpstr>Model的设计</vt:lpstr>
      <vt:lpstr>幻灯片 12</vt:lpstr>
      <vt:lpstr>幻灯片 13</vt:lpstr>
      <vt:lpstr>代码执行过程思维导图</vt:lpstr>
      <vt:lpstr>幻灯片 15</vt:lpstr>
      <vt:lpstr>三层架构高级</vt:lpstr>
      <vt:lpstr>幻灯片 17</vt:lpstr>
      <vt:lpstr>三层架构中如何处理事务</vt:lpstr>
      <vt:lpstr>TransactionScope高级(*)</vt:lpstr>
      <vt:lpstr>闲聊其他(*)</vt:lpstr>
      <vt:lpstr>以下和三层架构没有关系</vt:lpstr>
      <vt:lpstr>MD5算法</vt:lpstr>
      <vt:lpstr>MD5算法优化登录</vt:lpstr>
      <vt:lpstr>Excel基础</vt:lpstr>
      <vt:lpstr>NPOI组件的引入</vt:lpstr>
      <vt:lpstr>NPOI起步</vt:lpstr>
      <vt:lpstr>读取Excel</vt:lpstr>
      <vt:lpstr>写入Excel</vt:lpstr>
      <vt:lpstr>案例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javascript基础</dc:title>
  <dc:creator>xy</dc:creator>
  <cp:lastModifiedBy>yzk</cp:lastModifiedBy>
  <cp:revision>768</cp:revision>
  <dcterms:created xsi:type="dcterms:W3CDTF">2012-06-06T01:30:27Z</dcterms:created>
  <dcterms:modified xsi:type="dcterms:W3CDTF">2016-11-19T13:22:18Z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2052-9.1.0.4843</vt:lpwstr>
  </property>
</Properties>
</file>