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98" r:id="rId2"/>
    <p:sldId id="396" r:id="rId3"/>
    <p:sldId id="346" r:id="rId4"/>
    <p:sldId id="389" r:id="rId5"/>
    <p:sldId id="390" r:id="rId6"/>
    <p:sldId id="395" r:id="rId7"/>
    <p:sldId id="397" r:id="rId8"/>
    <p:sldId id="379" r:id="rId9"/>
    <p:sldId id="380" r:id="rId10"/>
    <p:sldId id="381" r:id="rId11"/>
    <p:sldId id="361" r:id="rId12"/>
    <p:sldId id="362" r:id="rId13"/>
    <p:sldId id="383" r:id="rId14"/>
    <p:sldId id="386" r:id="rId15"/>
    <p:sldId id="392" r:id="rId16"/>
    <p:sldId id="393" r:id="rId17"/>
    <p:sldId id="394" r:id="rId18"/>
    <p:sldId id="349" r:id="rId19"/>
    <p:sldId id="398" r:id="rId20"/>
    <p:sldId id="391" r:id="rId21"/>
    <p:sldId id="387" r:id="rId22"/>
    <p:sldId id="382" r:id="rId23"/>
    <p:sldId id="399" r:id="rId24"/>
    <p:sldId id="334" r:id="rId25"/>
    <p:sldId id="336" r:id="rId26"/>
    <p:sldId id="337" r:id="rId27"/>
    <p:sldId id="338" r:id="rId28"/>
    <p:sldId id="339" r:id="rId29"/>
    <p:sldId id="400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00"/>
    <a:srgbClr val="FF0000"/>
    <a:srgbClr val="CC3300"/>
    <a:srgbClr val="FF99FF"/>
    <a:srgbClr val="FF6600"/>
    <a:srgbClr val="8E6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7" autoAdjust="0"/>
    <p:restoredTop sz="68228" autoAdjust="0"/>
  </p:normalViewPr>
  <p:slideViewPr>
    <p:cSldViewPr>
      <p:cViewPr varScale="1">
        <p:scale>
          <a:sx n="73" d="100"/>
          <a:sy n="73" d="100"/>
        </p:scale>
        <p:origin x="1500" y="66"/>
      </p:cViewPr>
      <p:guideLst>
        <p:guide orient="horz" pos="2150"/>
        <p:guide pos="2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
第二级
第三级
第四级
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2BCC86-E7CC-4E51-8151-C7BAE3676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A429109B-B07C-408C-8A89-8F62334F0E50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A429109B-B07C-408C-8A89-8F62334F0E50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25000" lnSpcReduction="20000"/>
          </a:bodyPr>
          <a:lstStyle/>
          <a:p>
            <a:pPr>
              <a:defRPr/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defRPr/>
            </a:pP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01732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buFontTx/>
              <a:buNone/>
            </a:pPr>
            <a:fld id="{CA422238-69AA-41B6-B868-C582452D3062}" type="slidenum">
              <a:rPr lang="en-US" altLang="zh-CN" sz="1200">
                <a:latin typeface="Times New Roman" pitchFamily="18" charset="0"/>
              </a:rPr>
              <a:pPr algn="r">
                <a:buFontTx/>
                <a:buNone/>
              </a:pPr>
              <a:t>26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anchor="ctr"/>
          <a:lstStyle/>
          <a:p>
            <a:r>
              <a:rPr lang="en-US" altLang="zh-CN" smtClean="0">
                <a:latin typeface="Arial" charset="0"/>
              </a:rPr>
              <a:t>#region </a:t>
            </a:r>
            <a:r>
              <a:rPr lang="zh-CN" altLang="en-US" smtClean="0">
                <a:latin typeface="Arial" charset="0"/>
              </a:rPr>
              <a:t>读取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</a:t>
            </a:r>
          </a:p>
          <a:p>
            <a:r>
              <a:rPr lang="zh-CN" altLang="en-US" smtClean="0">
                <a:latin typeface="Arial" charset="0"/>
              </a:rPr>
              <a:t>        </a:t>
            </a:r>
            <a:r>
              <a:rPr lang="en-US" altLang="zh-CN" smtClean="0">
                <a:latin typeface="Arial" charset="0"/>
              </a:rPr>
              <a:t>/// &lt;summary&gt;</a:t>
            </a:r>
          </a:p>
          <a:p>
            <a:r>
              <a:rPr lang="en-US" altLang="zh-CN" smtClean="0">
                <a:latin typeface="Arial" charset="0"/>
              </a:rPr>
              <a:t>        /// </a:t>
            </a:r>
            <a:r>
              <a:rPr lang="zh-CN" altLang="en-US" smtClean="0">
                <a:latin typeface="Arial" charset="0"/>
              </a:rPr>
              <a:t>读取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</a:t>
            </a:r>
          </a:p>
          <a:p>
            <a:r>
              <a:rPr lang="zh-CN" altLang="en-US" smtClean="0">
                <a:latin typeface="Arial" charset="0"/>
              </a:rPr>
              <a:t>        </a:t>
            </a:r>
            <a:r>
              <a:rPr lang="en-US" altLang="zh-CN" smtClean="0">
                <a:latin typeface="Arial" charset="0"/>
              </a:rPr>
              <a:t>/// &lt;/summary&gt;</a:t>
            </a:r>
          </a:p>
          <a:p>
            <a:r>
              <a:rPr lang="en-US" altLang="zh-CN" smtClean="0">
                <a:latin typeface="Arial" charset="0"/>
              </a:rPr>
              <a:t>        private void btnRead_Click(object sender, EventArgs e)</a:t>
            </a:r>
          </a:p>
          <a:p>
            <a:r>
              <a:rPr lang="en-US" altLang="zh-CN" smtClean="0">
                <a:latin typeface="Arial" charset="0"/>
              </a:rPr>
              <a:t>        {</a:t>
            </a:r>
          </a:p>
          <a:p>
            <a:r>
              <a:rPr lang="en-US" altLang="zh-CN" smtClean="0">
                <a:latin typeface="Arial" charset="0"/>
              </a:rPr>
              <a:t>            string strPath = txtFilePath.Text;//</a:t>
            </a:r>
            <a:r>
              <a:rPr lang="zh-CN" altLang="en-US" smtClean="0">
                <a:latin typeface="Arial" charset="0"/>
              </a:rPr>
              <a:t>获得 要读取 的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 路径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using (Stream file = File.OpenRead(strPath))//</a:t>
            </a:r>
            <a:r>
              <a:rPr lang="zh-CN" altLang="en-US" smtClean="0">
                <a:latin typeface="Arial" charset="0"/>
              </a:rPr>
              <a:t>将 指定 的 文件 以流的方式读取到 </a:t>
            </a:r>
            <a:r>
              <a:rPr lang="en-US" altLang="zh-CN" smtClean="0">
                <a:latin typeface="Arial" charset="0"/>
              </a:rPr>
              <a:t>file</a:t>
            </a:r>
            <a:r>
              <a:rPr lang="zh-CN" altLang="en-US" smtClean="0">
                <a:latin typeface="Arial" charset="0"/>
              </a:rPr>
              <a:t>对象中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{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将 文件流 对象 传入 </a:t>
            </a:r>
            <a:r>
              <a:rPr lang="en-US" altLang="zh-CN" smtClean="0">
                <a:latin typeface="Arial" charset="0"/>
              </a:rPr>
              <a:t>workbook</a:t>
            </a:r>
            <a:r>
              <a:rPr lang="zh-CN" altLang="en-US" smtClean="0">
                <a:latin typeface="Arial" charset="0"/>
              </a:rPr>
              <a:t>，此时，</a:t>
            </a:r>
            <a:r>
              <a:rPr lang="en-US" altLang="zh-CN" smtClean="0">
                <a:latin typeface="Arial" charset="0"/>
              </a:rPr>
              <a:t>workbook </a:t>
            </a:r>
            <a:r>
              <a:rPr lang="zh-CN" altLang="en-US" smtClean="0">
                <a:latin typeface="Arial" charset="0"/>
              </a:rPr>
              <a:t>就相当于一个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文件操作对象了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HSSFWorkbook workbook = new HSSFWorkbook(file);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获得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中 第一个工作表的 名字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//MessageBox.Show(workbook.GetSheetName(0));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获得 </a:t>
            </a:r>
            <a:r>
              <a:rPr lang="en-US" altLang="zh-CN" smtClean="0">
                <a:latin typeface="Arial" charset="0"/>
              </a:rPr>
              <a:t>Excel </a:t>
            </a:r>
            <a:r>
              <a:rPr lang="zh-CN" altLang="en-US" smtClean="0">
                <a:latin typeface="Arial" charset="0"/>
              </a:rPr>
              <a:t>中 第一个 表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HSSFSheet sheet = workbook.GetSheetAt(0);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获得最后一行的下标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int rowNum = sheet.LastRowNum;</a:t>
            </a:r>
          </a:p>
          <a:p>
            <a:r>
              <a:rPr lang="en-US" altLang="zh-CN" smtClean="0">
                <a:latin typeface="Arial" charset="0"/>
              </a:rPr>
              <a:t>                MessageBox.Show(rowNum.ToString());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保存整个表的数据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StringBuilder sbExcelData = new StringBuilder();</a:t>
            </a:r>
          </a:p>
          <a:p>
            <a:r>
              <a:rPr lang="en-US" altLang="zh-CN" smtClean="0">
                <a:latin typeface="Arial" charset="0"/>
              </a:rPr>
              <a:t>                for (int j = 0; j &lt;= rowNum; j++)//</a:t>
            </a:r>
            <a:r>
              <a:rPr lang="zh-CN" altLang="en-US" smtClean="0">
                <a:latin typeface="Arial" charset="0"/>
              </a:rPr>
              <a:t>循环所有行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{</a:t>
            </a:r>
          </a:p>
          <a:p>
            <a:r>
              <a:rPr lang="en-US" altLang="zh-CN" smtClean="0">
                <a:latin typeface="Arial" charset="0"/>
              </a:rPr>
              <a:t>                    //</a:t>
            </a:r>
            <a:r>
              <a:rPr lang="zh-CN" altLang="en-US" smtClean="0">
                <a:latin typeface="Arial" charset="0"/>
              </a:rPr>
              <a:t>每行中所有的列的值</a:t>
            </a:r>
          </a:p>
          <a:p>
            <a:r>
              <a:rPr lang="zh-CN" altLang="en-US" smtClean="0">
                <a:latin typeface="Arial" charset="0"/>
              </a:rPr>
              <a:t>                    </a:t>
            </a:r>
            <a:r>
              <a:rPr lang="en-US" altLang="zh-CN" smtClean="0">
                <a:latin typeface="Arial" charset="0"/>
              </a:rPr>
              <a:t>string strFirstRow = string.Empty;</a:t>
            </a:r>
          </a:p>
          <a:p>
            <a:r>
              <a:rPr lang="en-US" altLang="zh-CN" smtClean="0">
                <a:latin typeface="Arial" charset="0"/>
              </a:rPr>
              <a:t>                    //</a:t>
            </a:r>
            <a:r>
              <a:rPr lang="zh-CN" altLang="en-US" smtClean="0">
                <a:latin typeface="Arial" charset="0"/>
              </a:rPr>
              <a:t>获得 当前循环的 行</a:t>
            </a:r>
          </a:p>
          <a:p>
            <a:r>
              <a:rPr lang="zh-CN" altLang="en-US" smtClean="0">
                <a:latin typeface="Arial" charset="0"/>
              </a:rPr>
              <a:t>                    </a:t>
            </a:r>
            <a:r>
              <a:rPr lang="en-US" altLang="zh-CN" smtClean="0">
                <a:latin typeface="Arial" charset="0"/>
              </a:rPr>
              <a:t>HSSFRow dr = sheet.GetRow(j);</a:t>
            </a:r>
          </a:p>
          <a:p>
            <a:r>
              <a:rPr lang="en-US" altLang="zh-CN" smtClean="0">
                <a:latin typeface="Arial" charset="0"/>
              </a:rPr>
              <a:t>                    //LastCellNum:Gets the index of the last cell contained in this row (PLUS ONE)</a:t>
            </a:r>
          </a:p>
          <a:p>
            <a:r>
              <a:rPr lang="en-US" altLang="zh-CN" smtClean="0">
                <a:latin typeface="Arial" charset="0"/>
              </a:rPr>
              <a:t>                    //</a:t>
            </a:r>
            <a:r>
              <a:rPr lang="zh-CN" altLang="en-US" smtClean="0">
                <a:latin typeface="Arial" charset="0"/>
              </a:rPr>
              <a:t>最后一行号：获得当前行最后一个单元格的下标 </a:t>
            </a:r>
            <a:r>
              <a:rPr lang="en-US" altLang="zh-CN" smtClean="0">
                <a:latin typeface="Arial" charset="0"/>
              </a:rPr>
              <a:t>(+1),</a:t>
            </a:r>
            <a:r>
              <a:rPr lang="zh-CN" altLang="en-US" smtClean="0">
                <a:latin typeface="Arial" charset="0"/>
              </a:rPr>
              <a:t>其实就是获得总列数</a:t>
            </a:r>
          </a:p>
          <a:p>
            <a:r>
              <a:rPr lang="zh-CN" altLang="en-US" smtClean="0">
                <a:latin typeface="Arial" charset="0"/>
              </a:rPr>
              <a:t>                    </a:t>
            </a:r>
            <a:r>
              <a:rPr lang="en-US" altLang="zh-CN" smtClean="0">
                <a:latin typeface="Arial" charset="0"/>
              </a:rPr>
              <a:t>for (int i = 0; i &lt; dr.LastCellNum; i++)//</a:t>
            </a:r>
            <a:r>
              <a:rPr lang="zh-CN" altLang="en-US" smtClean="0">
                <a:latin typeface="Arial" charset="0"/>
              </a:rPr>
              <a:t>循环当前行所有列</a:t>
            </a:r>
          </a:p>
          <a:p>
            <a:r>
              <a:rPr lang="zh-CN" altLang="en-US" smtClean="0">
                <a:latin typeface="Arial" charset="0"/>
              </a:rPr>
              <a:t>                    </a:t>
            </a:r>
            <a:r>
              <a:rPr lang="en-US" altLang="zh-CN" smtClean="0">
                <a:latin typeface="Arial" charset="0"/>
              </a:rPr>
              <a:t>{</a:t>
            </a:r>
          </a:p>
          <a:p>
            <a:r>
              <a:rPr lang="en-US" altLang="zh-CN" smtClean="0">
                <a:latin typeface="Arial" charset="0"/>
              </a:rPr>
              <a:t>                        if (dr.GetCell(i).CellType == HSSFCell.CELL_TYPE_STRING)//</a:t>
            </a:r>
            <a:r>
              <a:rPr lang="zh-CN" altLang="en-US" smtClean="0">
                <a:latin typeface="Arial" charset="0"/>
              </a:rPr>
              <a:t>如果单元格内容是 字符串</a:t>
            </a:r>
          </a:p>
          <a:p>
            <a:r>
              <a:rPr lang="zh-CN" altLang="en-US" smtClean="0">
                <a:latin typeface="Arial" charset="0"/>
              </a:rPr>
              <a:t>                        </a:t>
            </a:r>
            <a:r>
              <a:rPr lang="en-US" altLang="zh-CN" smtClean="0">
                <a:latin typeface="Arial" charset="0"/>
              </a:rPr>
              <a:t>{</a:t>
            </a:r>
          </a:p>
          <a:p>
            <a:r>
              <a:rPr lang="en-US" altLang="zh-CN" smtClean="0">
                <a:latin typeface="Arial" charset="0"/>
              </a:rPr>
              <a:t>                            strFirstRow += dr.GetCell(i).StringCellValue + ",";</a:t>
            </a:r>
          </a:p>
          <a:p>
            <a:r>
              <a:rPr lang="en-US" altLang="zh-CN" smtClean="0">
                <a:latin typeface="Arial" charset="0"/>
              </a:rPr>
              <a:t>                        }</a:t>
            </a:r>
          </a:p>
          <a:p>
            <a:r>
              <a:rPr lang="en-US" altLang="zh-CN" smtClean="0">
                <a:latin typeface="Arial" charset="0"/>
              </a:rPr>
              <a:t>                        else if (dr.GetCell(i).CellType == HSSFCell.CELL_TYPE_NUMERIC)//</a:t>
            </a:r>
            <a:r>
              <a:rPr lang="zh-CN" altLang="en-US" smtClean="0">
                <a:latin typeface="Arial" charset="0"/>
              </a:rPr>
              <a:t>如果单元格内容是 数值</a:t>
            </a:r>
          </a:p>
          <a:p>
            <a:r>
              <a:rPr lang="zh-CN" altLang="en-US" smtClean="0">
                <a:latin typeface="Arial" charset="0"/>
              </a:rPr>
              <a:t>                        </a:t>
            </a:r>
            <a:r>
              <a:rPr lang="en-US" altLang="zh-CN" smtClean="0">
                <a:latin typeface="Arial" charset="0"/>
              </a:rPr>
              <a:t>{</a:t>
            </a:r>
          </a:p>
          <a:p>
            <a:r>
              <a:rPr lang="en-US" altLang="zh-CN" smtClean="0">
                <a:latin typeface="Arial" charset="0"/>
              </a:rPr>
              <a:t>                            strFirstRow += dr.GetCell(i).NumericCellValue + ",";</a:t>
            </a:r>
          </a:p>
          <a:p>
            <a:r>
              <a:rPr lang="en-US" altLang="zh-CN" smtClean="0">
                <a:latin typeface="Arial" charset="0"/>
              </a:rPr>
              <a:t>                        }</a:t>
            </a:r>
          </a:p>
          <a:p>
            <a:r>
              <a:rPr lang="en-US" altLang="zh-CN" smtClean="0">
                <a:latin typeface="Arial" charset="0"/>
              </a:rPr>
              <a:t>                        //MessageBox.Show(sheet.GetRow(0).GetCell(1).StringCellValue); //.LastCellNum</a:t>
            </a:r>
          </a:p>
          <a:p>
            <a:r>
              <a:rPr lang="en-US" altLang="zh-CN" smtClean="0">
                <a:latin typeface="Arial" charset="0"/>
              </a:rPr>
              <a:t>                    }</a:t>
            </a:r>
          </a:p>
          <a:p>
            <a:r>
              <a:rPr lang="en-US" altLang="zh-CN" smtClean="0">
                <a:latin typeface="Arial" charset="0"/>
              </a:rPr>
              <a:t>                    sbExcelData.Append(strFirstRow + "\r\n");</a:t>
            </a:r>
          </a:p>
          <a:p>
            <a:r>
              <a:rPr lang="en-US" altLang="zh-CN" smtClean="0">
                <a:latin typeface="Arial" charset="0"/>
              </a:rPr>
              <a:t>                }</a:t>
            </a:r>
          </a:p>
          <a:p>
            <a:r>
              <a:rPr lang="en-US" altLang="zh-CN" smtClean="0">
                <a:latin typeface="Arial" charset="0"/>
              </a:rPr>
              <a:t>                MessageBox.Show(sbExcelData.ToString());</a:t>
            </a:r>
          </a:p>
          <a:p>
            <a:r>
              <a:rPr lang="en-US" altLang="zh-CN" smtClean="0">
                <a:latin typeface="Arial" charset="0"/>
              </a:rPr>
              <a:t>            }</a:t>
            </a:r>
          </a:p>
          <a:p>
            <a:r>
              <a:rPr lang="en-US" altLang="zh-CN" smtClean="0">
                <a:latin typeface="Arial" charset="0"/>
              </a:rPr>
              <a:t>        } </a:t>
            </a:r>
          </a:p>
          <a:p>
            <a:r>
              <a:rPr lang="en-US" altLang="zh-CN" smtClean="0">
                <a:latin typeface="Arial" charset="0"/>
              </a:rPr>
              <a:t>        #endregion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anchor="ctr"/>
          <a:lstStyle/>
          <a:p>
            <a:r>
              <a:rPr lang="en-US" altLang="zh-CN" smtClean="0">
                <a:latin typeface="Arial" charset="0"/>
              </a:rPr>
              <a:t> #region </a:t>
            </a:r>
            <a:r>
              <a:rPr lang="zh-CN" altLang="en-US" smtClean="0">
                <a:latin typeface="Arial" charset="0"/>
              </a:rPr>
              <a:t>将数据保存到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</a:t>
            </a:r>
          </a:p>
          <a:p>
            <a:r>
              <a:rPr lang="zh-CN" altLang="en-US" smtClean="0">
                <a:latin typeface="Arial" charset="0"/>
              </a:rPr>
              <a:t>        </a:t>
            </a:r>
            <a:r>
              <a:rPr lang="en-US" altLang="zh-CN" smtClean="0">
                <a:latin typeface="Arial" charset="0"/>
              </a:rPr>
              <a:t>private void btnExportExcel_Click(object sender, EventArgs e)</a:t>
            </a:r>
          </a:p>
          <a:p>
            <a:r>
              <a:rPr lang="en-US" altLang="zh-CN" smtClean="0">
                <a:latin typeface="Arial" charset="0"/>
              </a:rPr>
              <a:t>        {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在内存中 创建 一个 空的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HSSFWorkbook wb = new HSSFWorkbook();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在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文件对象中 添加一个 表格对象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HSSFSheet sheet = wb.CreateSheet();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从数据库获得 所有的 班级数据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List&lt;MODEL.Classes&gt; list = bllClass.GetAllClasses();</a:t>
            </a:r>
          </a:p>
          <a:p>
            <a:r>
              <a:rPr lang="en-US" altLang="zh-CN" smtClean="0">
                <a:latin typeface="Arial" charset="0"/>
              </a:rPr>
              <a:t>            for (int i = 0; i &lt; list.Count; i++) </a:t>
            </a:r>
          </a:p>
          <a:p>
            <a:r>
              <a:rPr lang="en-US" altLang="zh-CN" smtClean="0">
                <a:latin typeface="Arial" charset="0"/>
              </a:rPr>
              <a:t>            {</a:t>
            </a:r>
          </a:p>
          <a:p>
            <a:r>
              <a:rPr lang="en-US" altLang="zh-CN" smtClean="0">
                <a:latin typeface="Arial" charset="0"/>
              </a:rPr>
              <a:t>                MODEL.Classes model=list[i];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为了将 当前循环的班级 实体对象 的数据 写入 </a:t>
            </a:r>
            <a:r>
              <a:rPr lang="en-US" altLang="zh-CN" smtClean="0">
                <a:latin typeface="Arial" charset="0"/>
              </a:rPr>
              <a:t>excle</a:t>
            </a:r>
            <a:r>
              <a:rPr lang="zh-CN" altLang="en-US" smtClean="0">
                <a:latin typeface="Arial" charset="0"/>
              </a:rPr>
              <a:t>表格 ，咱们立即创建一个 行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HSSFRow dr = sheet.CreateRow(i);</a:t>
            </a:r>
          </a:p>
          <a:p>
            <a:r>
              <a:rPr lang="en-US" altLang="zh-CN" smtClean="0">
                <a:latin typeface="Arial" charset="0"/>
              </a:rPr>
              <a:t>                dr.CreateCell(0, HSSFCell.CELL_TYPE_NUMERIC).SetCellValue(model.CID);</a:t>
            </a:r>
          </a:p>
          <a:p>
            <a:r>
              <a:rPr lang="en-US" altLang="zh-CN" smtClean="0">
                <a:latin typeface="Arial" charset="0"/>
              </a:rPr>
              <a:t>                dr.CreateCell(1, HSSFCell.CELL_TYPE_STRING).SetCellValue(model.CName);</a:t>
            </a:r>
          </a:p>
          <a:p>
            <a:r>
              <a:rPr lang="en-US" altLang="zh-CN" smtClean="0">
                <a:latin typeface="Arial" charset="0"/>
              </a:rPr>
              <a:t>                dr.CreateCell(2, HSSFCell.CELL_TYPE_NUMERIC).SetCellValue(model.CCount);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保存日期格式数据时 ，将其</a:t>
            </a:r>
            <a:r>
              <a:rPr lang="en-US" altLang="zh-CN" smtClean="0">
                <a:latin typeface="Arial" charset="0"/>
              </a:rPr>
              <a:t>tostring</a:t>
            </a:r>
            <a:r>
              <a:rPr lang="zh-CN" altLang="en-US" smtClean="0">
                <a:latin typeface="Arial" charset="0"/>
              </a:rPr>
              <a:t>一下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dr.CreateCell(3, HSSFCell.CELL_TYPE_STRING).SetCellValue(model.CAddTime.ToString());</a:t>
            </a:r>
          </a:p>
          <a:p>
            <a:r>
              <a:rPr lang="en-US" altLang="zh-CN" smtClean="0">
                <a:latin typeface="Arial" charset="0"/>
              </a:rPr>
              <a:t>            }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根据路径 创建一个文件流对象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using (Stream st = new FileStream(txtFilePath.Text, FileMode.OpenOrCreate))</a:t>
            </a:r>
          </a:p>
          <a:p>
            <a:r>
              <a:rPr lang="en-US" altLang="zh-CN" smtClean="0">
                <a:latin typeface="Arial" charset="0"/>
              </a:rPr>
              <a:t>            {</a:t>
            </a:r>
          </a:p>
          <a:p>
            <a:r>
              <a:rPr lang="en-US" altLang="zh-CN" smtClean="0">
                <a:latin typeface="Arial" charset="0"/>
              </a:rPr>
              <a:t>                //st.Flush()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将 内存中 的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 的内容 通过文件流对象 保存到硬盘中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wb.Write(st);</a:t>
            </a:r>
          </a:p>
          <a:p>
            <a:r>
              <a:rPr lang="en-US" altLang="zh-CN" smtClean="0">
                <a:latin typeface="Arial" charset="0"/>
              </a:rPr>
              <a:t>                msgDiv.MsgDivShow("</a:t>
            </a:r>
            <a:r>
              <a:rPr lang="zh-CN" altLang="en-US" smtClean="0">
                <a:latin typeface="Arial" charset="0"/>
              </a:rPr>
              <a:t>保存成功：</a:t>
            </a:r>
            <a:r>
              <a:rPr lang="en-US" altLang="zh-CN" smtClean="0">
                <a:latin typeface="Arial" charset="0"/>
              </a:rPr>
              <a:t>" + txtFilePath.Text);</a:t>
            </a:r>
          </a:p>
          <a:p>
            <a:r>
              <a:rPr lang="en-US" altLang="zh-CN" smtClean="0">
                <a:latin typeface="Arial" charset="0"/>
              </a:rPr>
              <a:t>            }</a:t>
            </a:r>
          </a:p>
          <a:p>
            <a:r>
              <a:rPr lang="en-US" altLang="zh-CN" smtClean="0">
                <a:latin typeface="Arial" charset="0"/>
              </a:rPr>
              <a:t>        } </a:t>
            </a:r>
          </a:p>
          <a:p>
            <a:r>
              <a:rPr lang="en-US" altLang="zh-CN" smtClean="0">
                <a:latin typeface="Arial" charset="0"/>
              </a:rPr>
              <a:t>        #endregion</a:t>
            </a:r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anchor="ctr"/>
          <a:lstStyle/>
          <a:p>
            <a:r>
              <a:rPr lang="en-US" altLang="zh-CN" smtClean="0">
                <a:latin typeface="Arial" charset="0"/>
              </a:rPr>
              <a:t> #region </a:t>
            </a:r>
            <a:r>
              <a:rPr lang="zh-CN" altLang="en-US" smtClean="0">
                <a:latin typeface="Arial" charset="0"/>
              </a:rPr>
              <a:t>将数据保存到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</a:t>
            </a:r>
          </a:p>
          <a:p>
            <a:r>
              <a:rPr lang="zh-CN" altLang="en-US" smtClean="0">
                <a:latin typeface="Arial" charset="0"/>
              </a:rPr>
              <a:t>        </a:t>
            </a:r>
            <a:r>
              <a:rPr lang="en-US" altLang="zh-CN" smtClean="0">
                <a:latin typeface="Arial" charset="0"/>
              </a:rPr>
              <a:t>private void btnExportExcel_Click(object sender, EventArgs e)</a:t>
            </a:r>
          </a:p>
          <a:p>
            <a:r>
              <a:rPr lang="en-US" altLang="zh-CN" smtClean="0">
                <a:latin typeface="Arial" charset="0"/>
              </a:rPr>
              <a:t>        {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在内存中 创建 一个 空的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HSSFWorkbook wb = new HSSFWorkbook();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在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文件对象中 添加一个 表格对象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HSSFSheet sheet = wb.CreateSheet();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从数据库获得 所有的 班级数据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List&lt;MODEL.Classes&gt; list = bllClass.GetAllClasses();</a:t>
            </a:r>
          </a:p>
          <a:p>
            <a:r>
              <a:rPr lang="en-US" altLang="zh-CN" smtClean="0">
                <a:latin typeface="Arial" charset="0"/>
              </a:rPr>
              <a:t>            for (int i = 0; i &lt; list.Count; i++) </a:t>
            </a:r>
          </a:p>
          <a:p>
            <a:r>
              <a:rPr lang="en-US" altLang="zh-CN" smtClean="0">
                <a:latin typeface="Arial" charset="0"/>
              </a:rPr>
              <a:t>            {</a:t>
            </a:r>
          </a:p>
          <a:p>
            <a:r>
              <a:rPr lang="en-US" altLang="zh-CN" smtClean="0">
                <a:latin typeface="Arial" charset="0"/>
              </a:rPr>
              <a:t>                MODEL.Classes model=list[i];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为了将 当前循环的班级 实体对象 的数据 写入 </a:t>
            </a:r>
            <a:r>
              <a:rPr lang="en-US" altLang="zh-CN" smtClean="0">
                <a:latin typeface="Arial" charset="0"/>
              </a:rPr>
              <a:t>excle</a:t>
            </a:r>
            <a:r>
              <a:rPr lang="zh-CN" altLang="en-US" smtClean="0">
                <a:latin typeface="Arial" charset="0"/>
              </a:rPr>
              <a:t>表格 ，咱们立即创建一个 行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HSSFRow dr = sheet.CreateRow(i);</a:t>
            </a:r>
          </a:p>
          <a:p>
            <a:r>
              <a:rPr lang="en-US" altLang="zh-CN" smtClean="0">
                <a:latin typeface="Arial" charset="0"/>
              </a:rPr>
              <a:t>                dr.CreateCell(0, HSSFCell.CELL_TYPE_NUMERIC).SetCellValue(model.CID);</a:t>
            </a:r>
          </a:p>
          <a:p>
            <a:r>
              <a:rPr lang="en-US" altLang="zh-CN" smtClean="0">
                <a:latin typeface="Arial" charset="0"/>
              </a:rPr>
              <a:t>                dr.CreateCell(1, HSSFCell.CELL_TYPE_STRING).SetCellValue(model.CName);</a:t>
            </a:r>
          </a:p>
          <a:p>
            <a:r>
              <a:rPr lang="en-US" altLang="zh-CN" smtClean="0">
                <a:latin typeface="Arial" charset="0"/>
              </a:rPr>
              <a:t>                dr.CreateCell(2, HSSFCell.CELL_TYPE_NUMERIC).SetCellValue(model.CCount);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保存日期格式数据时 ，将其</a:t>
            </a:r>
            <a:r>
              <a:rPr lang="en-US" altLang="zh-CN" smtClean="0">
                <a:latin typeface="Arial" charset="0"/>
              </a:rPr>
              <a:t>tostring</a:t>
            </a:r>
            <a:r>
              <a:rPr lang="zh-CN" altLang="en-US" smtClean="0">
                <a:latin typeface="Arial" charset="0"/>
              </a:rPr>
              <a:t>一下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dr.CreateCell(3, HSSFCell.CELL_TYPE_STRING).SetCellValue(model.CAddTime.ToString());</a:t>
            </a:r>
          </a:p>
          <a:p>
            <a:r>
              <a:rPr lang="en-US" altLang="zh-CN" smtClean="0">
                <a:latin typeface="Arial" charset="0"/>
              </a:rPr>
              <a:t>            }</a:t>
            </a:r>
          </a:p>
          <a:p>
            <a:r>
              <a:rPr lang="en-US" altLang="zh-CN" smtClean="0">
                <a:latin typeface="Arial" charset="0"/>
              </a:rPr>
              <a:t>            //</a:t>
            </a:r>
            <a:r>
              <a:rPr lang="zh-CN" altLang="en-US" smtClean="0">
                <a:latin typeface="Arial" charset="0"/>
              </a:rPr>
              <a:t>根据路径 创建一个文件流对象</a:t>
            </a:r>
          </a:p>
          <a:p>
            <a:r>
              <a:rPr lang="zh-CN" altLang="en-US" smtClean="0">
                <a:latin typeface="Arial" charset="0"/>
              </a:rPr>
              <a:t>            </a:t>
            </a:r>
            <a:r>
              <a:rPr lang="en-US" altLang="zh-CN" smtClean="0">
                <a:latin typeface="Arial" charset="0"/>
              </a:rPr>
              <a:t>using (Stream st = new FileStream(txtFilePath.Text, FileMode.OpenOrCreate))</a:t>
            </a:r>
          </a:p>
          <a:p>
            <a:r>
              <a:rPr lang="en-US" altLang="zh-CN" smtClean="0">
                <a:latin typeface="Arial" charset="0"/>
              </a:rPr>
              <a:t>            {</a:t>
            </a:r>
          </a:p>
          <a:p>
            <a:r>
              <a:rPr lang="en-US" altLang="zh-CN" smtClean="0">
                <a:latin typeface="Arial" charset="0"/>
              </a:rPr>
              <a:t>                //st.Flush()</a:t>
            </a:r>
          </a:p>
          <a:p>
            <a:r>
              <a:rPr lang="en-US" altLang="zh-CN" smtClean="0">
                <a:latin typeface="Arial" charset="0"/>
              </a:rPr>
              <a:t>                //</a:t>
            </a:r>
            <a:r>
              <a:rPr lang="zh-CN" altLang="en-US" smtClean="0">
                <a:latin typeface="Arial" charset="0"/>
              </a:rPr>
              <a:t>将 内存中 的 </a:t>
            </a:r>
            <a:r>
              <a:rPr lang="en-US" altLang="zh-CN" smtClean="0">
                <a:latin typeface="Arial" charset="0"/>
              </a:rPr>
              <a:t>Excel</a:t>
            </a:r>
            <a:r>
              <a:rPr lang="zh-CN" altLang="en-US" smtClean="0">
                <a:latin typeface="Arial" charset="0"/>
              </a:rPr>
              <a:t>文件对象 的内容 通过文件流对象 保存到硬盘中</a:t>
            </a:r>
          </a:p>
          <a:p>
            <a:r>
              <a:rPr lang="zh-CN" altLang="en-US" smtClean="0">
                <a:latin typeface="Arial" charset="0"/>
              </a:rPr>
              <a:t>                </a:t>
            </a:r>
            <a:r>
              <a:rPr lang="en-US" altLang="zh-CN" smtClean="0">
                <a:latin typeface="Arial" charset="0"/>
              </a:rPr>
              <a:t>wb.Write(st);</a:t>
            </a:r>
          </a:p>
          <a:p>
            <a:r>
              <a:rPr lang="en-US" altLang="zh-CN" smtClean="0">
                <a:latin typeface="Arial" charset="0"/>
              </a:rPr>
              <a:t>                msgDiv.MsgDivShow("</a:t>
            </a:r>
            <a:r>
              <a:rPr lang="zh-CN" altLang="en-US" smtClean="0">
                <a:latin typeface="Arial" charset="0"/>
              </a:rPr>
              <a:t>保存成功：</a:t>
            </a:r>
            <a:r>
              <a:rPr lang="en-US" altLang="zh-CN" smtClean="0">
                <a:latin typeface="Arial" charset="0"/>
              </a:rPr>
              <a:t>" + txtFilePath.Text);</a:t>
            </a:r>
          </a:p>
          <a:p>
            <a:r>
              <a:rPr lang="en-US" altLang="zh-CN" smtClean="0">
                <a:latin typeface="Arial" charset="0"/>
              </a:rPr>
              <a:t>            }</a:t>
            </a:r>
          </a:p>
          <a:p>
            <a:r>
              <a:rPr lang="en-US" altLang="zh-CN" smtClean="0">
                <a:latin typeface="Arial" charset="0"/>
              </a:rPr>
              <a:t>        } </a:t>
            </a:r>
          </a:p>
          <a:p>
            <a:r>
              <a:rPr lang="en-US" altLang="zh-CN" smtClean="0">
                <a:latin typeface="Arial" charset="0"/>
              </a:rPr>
              <a:t>        #endregion</a:t>
            </a:r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64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DDFE8596-246C-4E57-9F4C-4311FFCF2423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1064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DDFE8596-246C-4E57-9F4C-4311FFCF2423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1800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A429109B-B07C-408C-8A89-8F62334F0E50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54063"/>
            <a:ext cx="4391025" cy="3294062"/>
          </a:xfrm>
        </p:spPr>
      </p:sp>
      <p:sp>
        <p:nvSpPr>
          <p:cNvPr id="1116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8B1831C-BF14-49BD-B22E-A2370C87C302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anchor="ctr"/>
          <a:lstStyle/>
          <a:p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6CF1-997D-44FC-A899-D4251F9BEB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1767-1D4E-4BE7-A83B-79F53DDBE6C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80988"/>
            <a:ext cx="20986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9725" y="280988"/>
            <a:ext cx="6145213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49DAA-6E5B-4D1F-A121-092D89E818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BE50A-DB5A-4BDC-BD0E-F9D536AD4B2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AACB-B937-48BF-BC7C-9F2F10191B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201738"/>
            <a:ext cx="407352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7563" y="1201738"/>
            <a:ext cx="407352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B2516-78D4-4DB7-AF81-4D64297DD46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9A78E-1005-4AEE-B7D9-4376C6AD4C8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EAD2A-60BB-4BB6-85EB-B216DC8B6D0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8FCE7-1986-429B-9963-7F1623929A4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98F8F-CBB8-4B39-B5A5-C4C57165BD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FB9C-1A89-4C7D-9254-96A824CF674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13" cstate="print"/>
          <a:srcRect t="43143"/>
          <a:stretch>
            <a:fillRect/>
          </a:stretch>
        </p:blipFill>
        <p:spPr bwMode="auto">
          <a:xfrm>
            <a:off x="65088" y="1588"/>
            <a:ext cx="69564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8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39494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43563" y="6403975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39494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29113" y="6367463"/>
            <a:ext cx="4016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C8F93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674D175-F242-4CCE-A89A-B45A87B352B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矩形 7"/>
          <p:cNvSpPr>
            <a:spLocks noChangeArrowheads="1"/>
          </p:cNvSpPr>
          <p:nvPr/>
        </p:nvSpPr>
        <p:spPr bwMode="auto">
          <a:xfrm>
            <a:off x="0" y="0"/>
            <a:ext cx="9037638" cy="1314450"/>
          </a:xfrm>
          <a:prstGeom prst="rect">
            <a:avLst/>
          </a:prstGeom>
          <a:solidFill>
            <a:srgbClr val="FFFF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055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80988"/>
            <a:ext cx="83962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201738"/>
            <a:ext cx="82994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7" name="Picture 9" descr="如鹏（标准版）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50075" y="44450"/>
            <a:ext cx="20701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8E6C0B"/>
          </a:solidFill>
          <a:latin typeface="华文新魏" pitchFamily="2" charset="-122"/>
          <a:ea typeface="华文新魏" pitchFamily="2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600"/>
        </a:spcBef>
        <a:spcAft>
          <a:spcPct val="0"/>
        </a:spcAft>
        <a:buClr>
          <a:srgbClr val="963B22"/>
        </a:buClr>
        <a:buSzPct val="80000"/>
        <a:buBlip>
          <a:blip r:embed="rId15"/>
        </a:buBlip>
        <a:defRPr sz="2400">
          <a:solidFill>
            <a:srgbClr val="8E6C0B"/>
          </a:solidFill>
          <a:latin typeface="+mn-lt"/>
          <a:ea typeface="+mn-ea"/>
          <a:cs typeface="+mn-cs"/>
        </a:defRPr>
      </a:lvl1pPr>
      <a:lvl2pPr marL="357188" indent="-357188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DFDC9A"/>
        </a:buClr>
        <a:buFont typeface="幼圆" pitchFamily="49" charset="-122"/>
        <a:buChar char=" "/>
        <a:defRPr sz="1600">
          <a:solidFill>
            <a:srgbClr val="7D7D7D"/>
          </a:solidFill>
          <a:latin typeface="幼圆" pitchFamily="1" charset="-122"/>
          <a:ea typeface="幼圆" pitchFamily="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1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2348880"/>
            <a:ext cx="5328394" cy="1224855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zh-CN" altLang="en-US" sz="60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三层架构</a:t>
            </a:r>
          </a:p>
        </p:txBody>
      </p:sp>
      <p:sp>
        <p:nvSpPr>
          <p:cNvPr id="141316" name="Text Box 9"/>
          <p:cNvSpPr txBox="1">
            <a:spLocks noChangeArrowheads="1"/>
          </p:cNvSpPr>
          <p:nvPr/>
        </p:nvSpPr>
        <p:spPr bwMode="auto">
          <a:xfrm>
            <a:off x="2771775" y="3933825"/>
            <a:ext cx="3890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3600" b="1"/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360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280988"/>
            <a:ext cx="3080147" cy="676275"/>
          </a:xfrm>
        </p:spPr>
        <p:txBody>
          <a:bodyPr/>
          <a:lstStyle/>
          <a:p>
            <a:r>
              <a:rPr lang="zh-CN" altLang="en-US" dirty="0" smtClean="0"/>
              <a:t>建三层架构项目</a:t>
            </a:r>
          </a:p>
        </p:txBody>
      </p:sp>
      <p:sp>
        <p:nvSpPr>
          <p:cNvPr id="9219" name="内容占位符 2"/>
          <p:cNvSpPr txBox="1">
            <a:spLocks noChangeArrowheads="1"/>
          </p:cNvSpPr>
          <p:nvPr/>
        </p:nvSpPr>
        <p:spPr bwMode="auto">
          <a:xfrm>
            <a:off x="179389" y="1052513"/>
            <a:ext cx="5472732" cy="144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 smtClean="0"/>
              <a:t>建</a:t>
            </a:r>
            <a:r>
              <a:rPr lang="en-US" altLang="zh-CN" sz="1700" dirty="0" smtClean="0"/>
              <a:t>DAL(</a:t>
            </a:r>
            <a:r>
              <a:rPr lang="zh-CN" altLang="en-US" sz="1700" dirty="0" smtClean="0"/>
              <a:t>类库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BLL (</a:t>
            </a:r>
            <a:r>
              <a:rPr lang="zh-CN" altLang="en-US" sz="1700" dirty="0" smtClean="0"/>
              <a:t>类库</a:t>
            </a:r>
            <a:r>
              <a:rPr lang="en-US" altLang="zh-CN" sz="1700" dirty="0" smtClean="0"/>
              <a:t>) 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UI(WinForm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ASP.Net</a:t>
            </a:r>
            <a:r>
              <a:rPr lang="zh-CN" altLang="en-US" sz="1700" dirty="0" smtClean="0"/>
              <a:t>、控制台等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Model (</a:t>
            </a:r>
            <a:r>
              <a:rPr lang="zh-CN" altLang="en-US" sz="1700" dirty="0" smtClean="0"/>
              <a:t>类库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项目，项目之间依赖关系和三层架构图一样，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要用到</a:t>
            </a:r>
            <a:r>
              <a:rPr lang="en-US" altLang="zh-CN" sz="1700" dirty="0" smtClean="0"/>
              <a:t>B</a:t>
            </a:r>
            <a:r>
              <a:rPr lang="zh-CN" altLang="en-US" sz="1700" dirty="0" smtClean="0"/>
              <a:t>中的类，</a:t>
            </a:r>
            <a:r>
              <a:rPr lang="en-US" altLang="zh-CN" sz="1700" dirty="0" smtClean="0"/>
              <a:t>A</a:t>
            </a:r>
            <a:r>
              <a:rPr lang="zh-CN" altLang="en-US" sz="1700" dirty="0" smtClean="0"/>
              <a:t>项目就要添加对</a:t>
            </a:r>
            <a:r>
              <a:rPr lang="en-US" altLang="zh-CN" sz="1700" dirty="0" smtClean="0"/>
              <a:t>B</a:t>
            </a:r>
            <a:r>
              <a:rPr lang="zh-CN" altLang="en-US" sz="1700" dirty="0" smtClean="0"/>
              <a:t>项目的引用；</a:t>
            </a:r>
            <a:endParaRPr lang="en-US" altLang="zh-CN" sz="1700" dirty="0" smtClean="0"/>
          </a:p>
        </p:txBody>
      </p:sp>
      <p:sp>
        <p:nvSpPr>
          <p:cNvPr id="6" name="圆角矩形 5"/>
          <p:cNvSpPr/>
          <p:nvPr/>
        </p:nvSpPr>
        <p:spPr bwMode="auto">
          <a:xfrm>
            <a:off x="2699792" y="4077072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Model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259632" y="2780928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699792" y="2780928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BLL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55976" y="2780928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DAL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 bwMode="auto">
          <a:xfrm>
            <a:off x="2195736" y="2996952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endCxn id="9" idx="1"/>
          </p:cNvCxnSpPr>
          <p:nvPr/>
        </p:nvCxnSpPr>
        <p:spPr bwMode="auto">
          <a:xfrm>
            <a:off x="3635896" y="2996952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7" idx="2"/>
          </p:cNvCxnSpPr>
          <p:nvPr/>
        </p:nvCxnSpPr>
        <p:spPr bwMode="auto">
          <a:xfrm>
            <a:off x="1727684" y="3212976"/>
            <a:ext cx="126014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>
            <a:stCxn id="8" idx="2"/>
            <a:endCxn id="6" idx="0"/>
          </p:cNvCxnSpPr>
          <p:nvPr/>
        </p:nvCxnSpPr>
        <p:spPr bwMode="auto">
          <a:xfrm>
            <a:off x="3167844" y="3212976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9" idx="2"/>
          </p:cNvCxnSpPr>
          <p:nvPr/>
        </p:nvCxnSpPr>
        <p:spPr bwMode="auto">
          <a:xfrm flipH="1">
            <a:off x="3275856" y="3212976"/>
            <a:ext cx="154817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内容占位符 2"/>
          <p:cNvSpPr txBox="1">
            <a:spLocks noChangeArrowheads="1"/>
          </p:cNvSpPr>
          <p:nvPr/>
        </p:nvSpPr>
        <p:spPr bwMode="auto">
          <a:xfrm>
            <a:off x="467544" y="4869160"/>
            <a:ext cx="8136904" cy="158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en-US" altLang="zh-CN" sz="1700" dirty="0" smtClean="0"/>
              <a:t>UI</a:t>
            </a:r>
            <a:r>
              <a:rPr lang="zh-CN" altLang="en-US" sz="1700" dirty="0" smtClean="0"/>
              <a:t>层不要直接引用</a:t>
            </a:r>
            <a:r>
              <a:rPr lang="en-US" altLang="zh-CN" sz="1700" dirty="0" smtClean="0"/>
              <a:t>DAL</a:t>
            </a:r>
            <a:r>
              <a:rPr lang="zh-CN" altLang="en-US" sz="1700" dirty="0" smtClean="0"/>
              <a:t>；</a:t>
            </a:r>
            <a:endParaRPr lang="en-US" altLang="zh-CN" sz="1700" dirty="0" smtClean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/>
              <a:t>项</a:t>
            </a:r>
            <a:r>
              <a:rPr lang="zh-CN" altLang="en-US" sz="1700" dirty="0" smtClean="0"/>
              <a:t>目命名规则（不是必须，只是规范）：项目名称</a:t>
            </a:r>
            <a:r>
              <a:rPr lang="en-US" altLang="zh-CN" sz="1700" dirty="0" smtClean="0"/>
              <a:t>.DAL/</a:t>
            </a:r>
            <a:r>
              <a:rPr lang="zh-CN" altLang="en-US" sz="1700" dirty="0" smtClean="0"/>
              <a:t>项目名称</a:t>
            </a:r>
            <a:r>
              <a:rPr lang="en-US" altLang="zh-CN" sz="1700" smtClean="0"/>
              <a:t>.BLL/</a:t>
            </a:r>
            <a:r>
              <a:rPr lang="zh-CN" altLang="en-US" sz="1700" dirty="0" smtClean="0"/>
              <a:t>项目名称</a:t>
            </a:r>
            <a:r>
              <a:rPr lang="en-US" altLang="zh-CN" sz="1700" dirty="0" smtClean="0"/>
              <a:t>.Model</a:t>
            </a:r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600" b="1" dirty="0" smtClean="0">
                <a:solidFill>
                  <a:srgbClr val="000000"/>
                </a:solidFill>
                <a:latin typeface="宋体" pitchFamily="2" charset="-122"/>
              </a:rPr>
              <a:t>三层的配置文件要在</a:t>
            </a:r>
            <a:r>
              <a:rPr lang="en-US" altLang="zh-CN" sz="1600" b="1" dirty="0" smtClean="0">
                <a:solidFill>
                  <a:srgbClr val="000000"/>
                </a:solidFill>
                <a:latin typeface="宋体" pitchFamily="2" charset="-122"/>
              </a:rPr>
              <a:t>UI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itchFamily="2" charset="-122"/>
              </a:rPr>
              <a:t>项目中；如果有多个</a:t>
            </a:r>
            <a:r>
              <a:rPr lang="en-US" altLang="zh-CN" sz="1600" b="1" dirty="0" smtClean="0">
                <a:solidFill>
                  <a:srgbClr val="000000"/>
                </a:solidFill>
                <a:latin typeface="宋体" pitchFamily="2" charset="-122"/>
              </a:rPr>
              <a:t>UI</a:t>
            </a:r>
            <a:r>
              <a:rPr lang="zh-CN" altLang="en-US" sz="1600" b="1" dirty="0" smtClean="0">
                <a:solidFill>
                  <a:srgbClr val="000000"/>
                </a:solidFill>
                <a:latin typeface="宋体" pitchFamily="2" charset="-122"/>
              </a:rPr>
              <a:t>项目则需要各自配置。</a:t>
            </a:r>
            <a:endParaRPr lang="en-US" altLang="zh-CN" sz="16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en-US" altLang="zh-CN" sz="1600" dirty="0" smtClean="0"/>
              <a:t>"Server=.;database=SanCengDB;uid=sa;pwd=msn@qq888"</a:t>
            </a:r>
            <a:endParaRPr lang="en-US" altLang="zh-CN" sz="17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19" y="1124744"/>
            <a:ext cx="313749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501008"/>
            <a:ext cx="4104456" cy="147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280988"/>
            <a:ext cx="5600700" cy="676275"/>
          </a:xfrm>
        </p:spPr>
        <p:txBody>
          <a:bodyPr/>
          <a:lstStyle/>
          <a:p>
            <a:r>
              <a:rPr lang="en-US" altLang="zh-CN" sz="2200" dirty="0" smtClean="0"/>
              <a:t>Model</a:t>
            </a:r>
            <a:r>
              <a:rPr lang="zh-CN" altLang="en-US" sz="2200" dirty="0" smtClean="0"/>
              <a:t>的设计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556792"/>
            <a:ext cx="420134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573016"/>
            <a:ext cx="28479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箭头连接符 15"/>
          <p:cNvCxnSpPr/>
          <p:nvPr/>
        </p:nvCxnSpPr>
        <p:spPr bwMode="auto">
          <a:xfrm flipH="1">
            <a:off x="3923928" y="3573016"/>
            <a:ext cx="216024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24128" y="3356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可空类型属性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 flipH="1">
            <a:off x="4499992" y="1772816"/>
            <a:ext cx="216024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228184" y="14127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并不是字段的简单的对应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1600" y="5589240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数据驱动开发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领域模型驱动开发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339725" y="280988"/>
            <a:ext cx="56007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DAL</a:t>
            </a:r>
            <a:r>
              <a:rPr lang="zh-CN" altLang="en-US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zh-CN" altLang="en-US" sz="3200" b="1" kern="0" dirty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532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UserDAL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public User GetById(long userId)</a:t>
            </a:r>
          </a:p>
          <a:p>
            <a:r>
              <a:rPr lang="en-US" altLang="zh-CN" dirty="0" smtClean="0"/>
              <a:t>public IEnumerable&lt;User&gt; GetAll()//</a:t>
            </a:r>
            <a:r>
              <a:rPr lang="zh-CN" altLang="en-US" dirty="0" smtClean="0"/>
              <a:t>为什么比写</a:t>
            </a:r>
            <a:r>
              <a:rPr lang="en-US" altLang="zh-CN" dirty="0" smtClean="0"/>
              <a:t>List&lt;User&gt;</a:t>
            </a:r>
            <a:r>
              <a:rPr lang="zh-CN" altLang="en-US" dirty="0" smtClean="0"/>
              <a:t>好</a:t>
            </a:r>
            <a:endParaRPr lang="en-US" altLang="zh-CN" dirty="0" smtClean="0"/>
          </a:p>
          <a:p>
            <a:r>
              <a:rPr lang="en-US" altLang="zh-CN" dirty="0" smtClean="0"/>
              <a:t>public long AddNew(string userName, string password, string phoneNum, int? age)</a:t>
            </a:r>
          </a:p>
          <a:p>
            <a:r>
              <a:rPr lang="en-US" altLang="zh-CN" dirty="0" smtClean="0"/>
              <a:t>public void MarkDeleted(long userId)</a:t>
            </a:r>
          </a:p>
          <a:p>
            <a:r>
              <a:rPr lang="en-US" altLang="zh-CN" dirty="0" smtClean="0"/>
              <a:t>public User GetByUserName(string userName)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342900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LogDAL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public void AddNew(long userId,string message)</a:t>
            </a:r>
          </a:p>
          <a:p>
            <a:r>
              <a:rPr lang="en-US" altLang="zh-CN" dirty="0" smtClean="0"/>
              <a:t>public IEnumerable&lt;LogDTO&gt; GetAll()</a:t>
            </a:r>
          </a:p>
          <a:p>
            <a:r>
              <a:rPr lang="en-US" altLang="zh-CN" dirty="0" smtClean="0"/>
              <a:t>public IEnumerable&lt;LogDTO&gt; Search(LogSearchQueryModel qm)(</a:t>
            </a:r>
            <a:r>
              <a:rPr lang="zh-CN" altLang="en-US" dirty="0" smtClean="0"/>
              <a:t>最后再讲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725144"/>
            <a:ext cx="32861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339725" y="280988"/>
            <a:ext cx="56007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BLL</a:t>
            </a:r>
            <a:r>
              <a:rPr lang="zh-CN" altLang="en-US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zh-CN" altLang="en-US" sz="3200" b="1" kern="0" dirty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532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UserBLL 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public LoginResult CheckLogin(string userName,string password)</a:t>
            </a:r>
          </a:p>
          <a:p>
            <a:r>
              <a:rPr lang="en-US" altLang="zh-CN" dirty="0" smtClean="0"/>
              <a:t>public User GetById(long userId)</a:t>
            </a:r>
          </a:p>
          <a:p>
            <a:r>
              <a:rPr lang="en-US" altLang="zh-CN" dirty="0" smtClean="0"/>
              <a:t>public IEnumerable&lt;User&gt; GetAll()</a:t>
            </a:r>
          </a:p>
          <a:p>
            <a:r>
              <a:rPr lang="en-US" altLang="zh-CN" dirty="0" smtClean="0"/>
              <a:t>public bool IsUserNameExists(string userName)</a:t>
            </a:r>
          </a:p>
          <a:p>
            <a:r>
              <a:rPr lang="en-US" altLang="zh-CN" dirty="0" smtClean="0"/>
              <a:t>public long AddNew(string userName,  string phoneNum, int? age)</a:t>
            </a:r>
          </a:p>
          <a:p>
            <a:r>
              <a:rPr lang="en-US" altLang="zh-CN" dirty="0" smtClean="0"/>
              <a:t>public void MarkDeleted(long userId)</a:t>
            </a:r>
          </a:p>
          <a:p>
            <a:r>
              <a:rPr lang="en-US" altLang="zh-CN" dirty="0" smtClean="0"/>
              <a:t>public User GetByUserName(string userName)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4725144"/>
            <a:ext cx="81442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LogBLL 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dirty="0" smtClean="0"/>
              <a:t>public void AddNew(long userId, string message) </a:t>
            </a:r>
          </a:p>
          <a:p>
            <a:r>
              <a:rPr lang="en-US" altLang="zh-CN" dirty="0" smtClean="0"/>
              <a:t>public IEnumerable&lt;LogDTO&gt; GetAll()</a:t>
            </a:r>
          </a:p>
          <a:p>
            <a:r>
              <a:rPr lang="en-US" altLang="zh-CN" dirty="0" smtClean="0"/>
              <a:t>public IEnumerable&lt;LogDTO&gt; Search(LogSearchQueryModel qm) (</a:t>
            </a:r>
            <a:r>
              <a:rPr lang="zh-CN" altLang="en-US" dirty="0" smtClean="0"/>
              <a:t>最后再讲</a:t>
            </a:r>
            <a:r>
              <a:rPr lang="en-US" altLang="zh-CN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764704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>
            <a:stCxn id="12" idx="1"/>
          </p:cNvCxnSpPr>
          <p:nvPr/>
        </p:nvCxnSpPr>
        <p:spPr bwMode="auto">
          <a:xfrm flipH="1">
            <a:off x="1547664" y="4693786"/>
            <a:ext cx="1440160" cy="391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987824" y="450912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简单的</a:t>
            </a:r>
            <a:r>
              <a:rPr lang="en-US" altLang="zh-CN" dirty="0" smtClean="0"/>
              <a:t>BLL</a:t>
            </a:r>
            <a:r>
              <a:rPr lang="zh-CN" altLang="en-US" dirty="0" smtClean="0"/>
              <a:t>就是对</a:t>
            </a:r>
            <a:r>
              <a:rPr lang="en-US" altLang="zh-CN" dirty="0" smtClean="0"/>
              <a:t>DAL</a:t>
            </a:r>
            <a:r>
              <a:rPr lang="zh-CN" altLang="en-US" dirty="0" smtClean="0"/>
              <a:t>的简单转发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 bwMode="auto">
          <a:xfrm flipH="1" flipV="1">
            <a:off x="4788024" y="1804174"/>
            <a:ext cx="1440160" cy="400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086479" y="2204864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BLL</a:t>
            </a:r>
            <a:r>
              <a:rPr lang="zh-CN" altLang="en-US" dirty="0" smtClean="0"/>
              <a:t>有自己的逻辑，这才是“真三层”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代码执行过程思维导图</a:t>
            </a:r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133600"/>
            <a:ext cx="7762875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611560" y="1124744"/>
            <a:ext cx="6692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BLL</a:t>
            </a:r>
            <a:r>
              <a:rPr lang="zh-CN" altLang="en-US" dirty="0" smtClean="0"/>
              <a:t>不搞成</a:t>
            </a:r>
            <a:r>
              <a:rPr lang="en-US" altLang="zh-CN" dirty="0" smtClean="0"/>
              <a:t>static</a:t>
            </a:r>
          </a:p>
          <a:p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三层架构麻烦、性能略低，但是容易、性能高不是唯一追求因素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339725" y="280988"/>
            <a:ext cx="56007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zh-CN" altLang="en-US" sz="2200" b="1" kern="0" dirty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设计原则</a:t>
            </a: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539750" y="1196975"/>
            <a:ext cx="79200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、有</a:t>
            </a:r>
            <a:r>
              <a:rPr lang="zh-CN" altLang="en-US" dirty="0"/>
              <a:t>的项目是先开</a:t>
            </a:r>
            <a:r>
              <a:rPr lang="zh-CN" altLang="en-US" dirty="0" smtClean="0"/>
              <a:t>发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</a:t>
            </a:r>
            <a:r>
              <a:rPr lang="zh-CN" altLang="en-US" dirty="0"/>
              <a:t>再开发</a:t>
            </a:r>
            <a:r>
              <a:rPr lang="en-US" altLang="zh-CN" dirty="0"/>
              <a:t>UI</a:t>
            </a:r>
            <a:r>
              <a:rPr lang="zh-CN" altLang="en-US" dirty="0" smtClean="0"/>
              <a:t>层，有</a:t>
            </a:r>
            <a:r>
              <a:rPr lang="zh-CN" altLang="en-US" dirty="0"/>
              <a:t>的项目是开发一个功能的时候，根据需要开</a:t>
            </a:r>
            <a:r>
              <a:rPr lang="zh-CN" altLang="en-US" dirty="0" smtClean="0"/>
              <a:t>发</a:t>
            </a:r>
            <a:r>
              <a:rPr lang="en-US" altLang="zh-CN" dirty="0" smtClean="0"/>
              <a:t>BLL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/>
              <a:t>咱们这次开发为了方便大家学习、思路清晰，采用“先开</a:t>
            </a:r>
            <a:r>
              <a:rPr lang="zh-CN" altLang="en-US" dirty="0" smtClean="0"/>
              <a:t>发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BLL</a:t>
            </a:r>
            <a:r>
              <a:rPr lang="zh-CN" altLang="en-US" dirty="0" smtClean="0"/>
              <a:t>、</a:t>
            </a:r>
            <a:r>
              <a:rPr lang="zh-CN" altLang="en-US" dirty="0"/>
              <a:t>再开发</a:t>
            </a:r>
            <a:r>
              <a:rPr lang="en-US" altLang="zh-CN" dirty="0"/>
              <a:t>UI</a:t>
            </a:r>
            <a:r>
              <a:rPr lang="zh-CN" altLang="en-US" dirty="0"/>
              <a:t>层”的模式。但是新功能有一些也是根据需要在已经设计好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BLL</a:t>
            </a:r>
            <a:r>
              <a:rPr lang="zh-CN" altLang="en-US" dirty="0" smtClean="0"/>
              <a:t>中</a:t>
            </a:r>
            <a:r>
              <a:rPr lang="zh-CN" altLang="en-US" dirty="0"/>
              <a:t>再增加方法。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、初</a:t>
            </a:r>
            <a:r>
              <a:rPr lang="zh-CN" altLang="en-US" dirty="0"/>
              <a:t>学者很难一次性把所</a:t>
            </a:r>
            <a:r>
              <a:rPr lang="zh-CN" altLang="en-US" dirty="0" smtClean="0"/>
              <a:t>有</a:t>
            </a:r>
            <a:r>
              <a:rPr lang="en-US" altLang="zh-CN" dirty="0" smtClean="0"/>
              <a:t>DAL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BLL</a:t>
            </a:r>
            <a:r>
              <a:rPr lang="zh-CN" altLang="en-US" dirty="0" smtClean="0"/>
              <a:t>设</a:t>
            </a:r>
            <a:r>
              <a:rPr lang="zh-CN" altLang="en-US" dirty="0"/>
              <a:t>计好，有可能需要随时再添加、调整，这块遇到困难是正常的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、可以声明一个</a:t>
            </a:r>
            <a:r>
              <a:rPr lang="en-US" altLang="zh-CN" dirty="0" smtClean="0"/>
              <a:t>BLL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作为一个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字段用，也可以随用随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，看个人习惯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 bwMode="auto">
          <a:xfrm>
            <a:off x="3707904" y="5445224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Model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267744" y="4149080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707904" y="4149080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BLL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364088" y="4149080"/>
            <a:ext cx="93610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DAL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 bwMode="auto">
          <a:xfrm>
            <a:off x="3203848" y="4365104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>
            <a:endCxn id="7" idx="1"/>
          </p:cNvCxnSpPr>
          <p:nvPr/>
        </p:nvCxnSpPr>
        <p:spPr bwMode="auto">
          <a:xfrm>
            <a:off x="4644008" y="4365104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5" idx="2"/>
          </p:cNvCxnSpPr>
          <p:nvPr/>
        </p:nvCxnSpPr>
        <p:spPr bwMode="auto">
          <a:xfrm>
            <a:off x="2735796" y="4581128"/>
            <a:ext cx="126014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stCxn id="6" idx="2"/>
            <a:endCxn id="4" idx="0"/>
          </p:cNvCxnSpPr>
          <p:nvPr/>
        </p:nvCxnSpPr>
        <p:spPr bwMode="auto">
          <a:xfrm>
            <a:off x="4175956" y="4581128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7" idx="2"/>
          </p:cNvCxnSpPr>
          <p:nvPr/>
        </p:nvCxnSpPr>
        <p:spPr bwMode="auto">
          <a:xfrm flipH="1">
            <a:off x="4283968" y="4581128"/>
            <a:ext cx="154817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2348880"/>
            <a:ext cx="5328394" cy="1224855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三层架构高级</a:t>
            </a:r>
          </a:p>
        </p:txBody>
      </p:sp>
      <p:sp>
        <p:nvSpPr>
          <p:cNvPr id="141316" name="Text Box 9"/>
          <p:cNvSpPr txBox="1">
            <a:spLocks noChangeArrowheads="1"/>
          </p:cNvSpPr>
          <p:nvPr/>
        </p:nvSpPr>
        <p:spPr bwMode="auto">
          <a:xfrm>
            <a:off x="2771775" y="3933825"/>
            <a:ext cx="3890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3600" b="1"/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360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339725" y="280988"/>
            <a:ext cx="56007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zh-CN" altLang="en-US" sz="2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代码生成器</a:t>
            </a:r>
            <a:endParaRPr lang="zh-CN" altLang="en-US" sz="2200" b="1" kern="0" dirty="0">
              <a:solidFill>
                <a:srgbClr val="8E6C0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539750" y="1196975"/>
            <a:ext cx="813670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、如果有很多表需要增删改查（</a:t>
            </a:r>
            <a:r>
              <a:rPr lang="en-US" altLang="zh-CN" sz="2200" dirty="0" smtClean="0"/>
              <a:t>CRUD</a:t>
            </a:r>
            <a:r>
              <a:rPr lang="zh-CN" altLang="en-US" sz="2200" dirty="0" smtClean="0"/>
              <a:t>），那么手写</a:t>
            </a:r>
            <a:r>
              <a:rPr lang="en-US" altLang="zh-CN" sz="2200" dirty="0" smtClean="0"/>
              <a:t>DAL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BLL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Model</a:t>
            </a:r>
            <a:r>
              <a:rPr lang="zh-CN" altLang="en-US" sz="2200" dirty="0" smtClean="0"/>
              <a:t>等很麻烦，因此有人发明了生成这些代码的软件“代码生成器”，知名的有动软、</a:t>
            </a:r>
            <a:r>
              <a:rPr lang="en-US" altLang="zh-CN" sz="2200" dirty="0" smtClean="0"/>
              <a:t>CodeSmith</a:t>
            </a:r>
            <a:r>
              <a:rPr lang="zh-CN" altLang="en-US" sz="2200" dirty="0" smtClean="0"/>
              <a:t>等，还可以使用</a:t>
            </a:r>
            <a:r>
              <a:rPr lang="en-US" altLang="zh-CN" sz="2200" dirty="0" smtClean="0"/>
              <a:t>VS</a:t>
            </a:r>
            <a:r>
              <a:rPr lang="zh-CN" altLang="en-US" sz="2200" dirty="0" smtClean="0"/>
              <a:t>内置的</a:t>
            </a:r>
            <a:r>
              <a:rPr lang="en-US" altLang="zh-CN" sz="2200" dirty="0" smtClean="0"/>
              <a:t>T4</a:t>
            </a:r>
            <a:r>
              <a:rPr lang="zh-CN" altLang="en-US" sz="2200" dirty="0" smtClean="0"/>
              <a:t>等自己写代码生成器。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、体验安装一下动软，并且把代码运行起来：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）最好装到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盘等非系统盘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）安装动软时，</a:t>
            </a:r>
            <a:r>
              <a:rPr lang="en-US" altLang="zh-CN" sz="2200" dirty="0" smtClean="0"/>
              <a:t>360</a:t>
            </a:r>
            <a:r>
              <a:rPr lang="zh-CN" altLang="en-US" sz="2200" dirty="0" smtClean="0"/>
              <a:t>等杀毒软件可能会弹出警告。</a:t>
            </a:r>
            <a:endParaRPr lang="en-US" altLang="zh-CN" sz="2200" dirty="0" smtClean="0"/>
          </a:p>
          <a:p>
            <a:r>
              <a:rPr lang="en-US" altLang="zh-CN" sz="2200" dirty="0" smtClean="0"/>
              <a:t>3</a:t>
            </a:r>
            <a:r>
              <a:rPr lang="zh-CN" altLang="en-US" sz="2200" dirty="0" smtClean="0"/>
              <a:t>）有些</a:t>
            </a:r>
            <a:r>
              <a:rPr lang="en-US" altLang="zh-CN" sz="2200" dirty="0" smtClean="0"/>
              <a:t>SQLServer</a:t>
            </a:r>
            <a:r>
              <a:rPr lang="zh-CN" altLang="en-US" sz="2200" dirty="0" smtClean="0"/>
              <a:t>版本支持有问题；</a:t>
            </a:r>
            <a:endParaRPr lang="en-US" altLang="zh-CN" sz="2200" dirty="0" smtClean="0"/>
          </a:p>
          <a:p>
            <a:r>
              <a:rPr lang="en-US" altLang="zh-CN" sz="2200" dirty="0" smtClean="0"/>
              <a:t>4</a:t>
            </a:r>
            <a:r>
              <a:rPr lang="zh-CN" altLang="en-US" sz="2200" dirty="0" smtClean="0"/>
              <a:t>）如果实在用不了也不用非要装，了解“代码生成器”是什么即可。</a:t>
            </a:r>
            <a:endParaRPr lang="en-US" altLang="zh-CN" sz="2200" dirty="0" smtClean="0"/>
          </a:p>
          <a:p>
            <a:r>
              <a:rPr lang="en-US" altLang="zh-CN" sz="2200" dirty="0" smtClean="0"/>
              <a:t>3</a:t>
            </a:r>
            <a:r>
              <a:rPr lang="zh-CN" altLang="en-US" sz="2200" dirty="0" smtClean="0"/>
              <a:t>、代码生成器的原理是什么？</a:t>
            </a:r>
            <a:r>
              <a:rPr lang="en-US" altLang="zh-CN" sz="2200" dirty="0" smtClean="0"/>
              <a:t>DataTable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Columns</a:t>
            </a:r>
            <a:r>
              <a:rPr lang="zh-CN" altLang="en-US" sz="2200" dirty="0" smtClean="0"/>
              <a:t>可以获得</a:t>
            </a:r>
            <a:endParaRPr lang="en-US" altLang="zh-CN" sz="2200" dirty="0" smtClean="0"/>
          </a:p>
          <a:p>
            <a:r>
              <a:rPr lang="en-US" altLang="zh-CN" sz="2200" dirty="0" smtClean="0"/>
              <a:t>4</a:t>
            </a:r>
            <a:r>
              <a:rPr lang="zh-CN" altLang="en-US" sz="2200" dirty="0" smtClean="0"/>
              <a:t>、很多人用代码生成器只不过是想“不写</a:t>
            </a:r>
            <a:r>
              <a:rPr lang="en-US" altLang="zh-CN" sz="2200" dirty="0" smtClean="0"/>
              <a:t>SQL</a:t>
            </a:r>
            <a:r>
              <a:rPr lang="zh-CN" altLang="en-US" sz="2200" dirty="0" smtClean="0"/>
              <a:t>完成增删改查”而已，有了</a:t>
            </a:r>
            <a:r>
              <a:rPr lang="en-US" altLang="zh-CN" sz="2200" dirty="0" smtClean="0"/>
              <a:t>ORM</a:t>
            </a:r>
            <a:r>
              <a:rPr lang="zh-CN" altLang="en-US" sz="2200" dirty="0" smtClean="0"/>
              <a:t>好像就不用了。代码生成器不是一个好主意，生成一时爽，后续修改爽死你，通过框架解决代码的重用才是王道，后续</a:t>
            </a:r>
            <a:r>
              <a:rPr lang="en-US" altLang="zh-CN" sz="2200" dirty="0" smtClean="0"/>
              <a:t>EF</a:t>
            </a:r>
            <a:r>
              <a:rPr lang="zh-CN" altLang="en-US" sz="2200" dirty="0" smtClean="0"/>
              <a:t>课程会讲不用代码生成器的方案。</a:t>
            </a:r>
            <a:endParaRPr lang="en-US" altLang="zh-CN" sz="22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三层架构中如何处理事务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BLL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中有时候是组合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DAL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的多个方法，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UI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中有时候也是组合多个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BLL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。三层架构中很难一次使用一个连接，每个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DAL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方法中都是单独的连接如何处理事务？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是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ADO.Net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提供的事务机制（需要添加对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system.transactioins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的引用），在普通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ADO.Net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代码中也可以用、在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Entity Framework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Dapper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等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ORM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中也可以用；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把相关需要事务处理的代码用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包裹起来即可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using (TransactionScope sc = new TransactionScope())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    A();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    B();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    sc.Complete();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只要没有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Complete()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的就会回滚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事务不是属于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DAL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的吗？怎么放到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Service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UI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层了？架构是帮助我们的，不是约束死我们的，架构是经验，不是法律。而且事务的概念很宽，所以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不是在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ado.net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的命名空间下。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高级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(*)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1738"/>
            <a:ext cx="8712968" cy="52482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使用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包围的范围，只要是同一个连接字符串创建的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SqlConnection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对象（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MySQL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等也支持），即使是多个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Connection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对象也会在一个事务中。</a:t>
            </a: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还支持嵌套事务：演示一下。这个在开发大型系统中会涉及到，因为大型系统中一个方法会在很多地方被使用，一个方法有时候是自己独立完成一件事情，有时候是被别人组合完成一件事。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 TransactionScope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可以嵌套，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 TransactionScope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嵌套的情况，只有最外层的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提交后所有的操作才会提交，否则所有操作都回滚。</a:t>
            </a: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(*)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如果在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TransactionScope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嵌套的范围内出现多个不同连接字符串构造的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Connection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（比如同时连接多个同构或者异构的数据库）则需要启用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MSDTC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服务，否则会“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MSDTC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不可用”的异常，即使数据库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ip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地址从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127.0.0.1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变成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localhost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甚至加上一个无关痛痒的空格都会要求启用</a:t>
            </a:r>
            <a:r>
              <a:rPr lang="en-US" altLang="zh-CN" sz="1800" dirty="0" smtClean="0">
                <a:solidFill>
                  <a:schemeClr val="tx2">
                    <a:lumMod val="50000"/>
                  </a:schemeClr>
                </a:solidFill>
              </a:rPr>
              <a:t>MSDTC</a:t>
            </a:r>
            <a:r>
              <a:rPr lang="zh-CN" altLang="en-US" sz="1800" dirty="0" smtClean="0">
                <a:solidFill>
                  <a:schemeClr val="tx2">
                    <a:lumMod val="50000"/>
                  </a:schemeClr>
                </a:solidFill>
              </a:rPr>
              <a:t>服务。</a:t>
            </a:r>
            <a:endParaRPr lang="zh-CN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356992"/>
            <a:ext cx="479065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2348880"/>
            <a:ext cx="5328394" cy="1224855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准备工作</a:t>
            </a:r>
          </a:p>
        </p:txBody>
      </p:sp>
      <p:sp>
        <p:nvSpPr>
          <p:cNvPr id="141316" name="Text Box 9"/>
          <p:cNvSpPr txBox="1">
            <a:spLocks noChangeArrowheads="1"/>
          </p:cNvSpPr>
          <p:nvPr/>
        </p:nvSpPr>
        <p:spPr bwMode="auto">
          <a:xfrm>
            <a:off x="2771775" y="3933825"/>
            <a:ext cx="3890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3600" b="1"/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360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闲聊其他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(*)</a:t>
            </a:r>
            <a:endParaRPr lang="zh-CN" altLang="en-US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08720"/>
            <a:ext cx="4176464" cy="5544616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、什么样的三层是错误的？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DAL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返回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DataTable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）在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BLL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DAL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MessageBox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显示消息，你怎么知道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UI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WinForm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）使用代码生成器生成一堆简单的增删改查的代码，大量业务逻辑还是写到界面中。真三层有利于升级为分布式系统；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）生硬的一个表对应一套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BLL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DAL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、关于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DDD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（领域驱动设计），为什么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DDD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一直推广不开（要求是业务专家，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1000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个项目</a:t>
            </a: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1000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个样子），不适合初学者，不适合互联网项目。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充血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Model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与贫血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Model(*)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、手中无剑，心中有剑：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DTO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Model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QueryModel</a:t>
            </a:r>
            <a:r>
              <a:rPr lang="zh-CN" altLang="en-US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1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ViewModel……</a:t>
            </a:r>
            <a:endParaRPr lang="en-US" altLang="zh-CN" sz="18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340768"/>
            <a:ext cx="4104456" cy="492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4139952" y="2204864"/>
            <a:ext cx="79208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2348880"/>
            <a:ext cx="5328394" cy="1224855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以下和三层架构没有关系</a:t>
            </a:r>
          </a:p>
        </p:txBody>
      </p:sp>
      <p:sp>
        <p:nvSpPr>
          <p:cNvPr id="141316" name="Text Box 9"/>
          <p:cNvSpPr txBox="1">
            <a:spLocks noChangeArrowheads="1"/>
          </p:cNvSpPr>
          <p:nvPr/>
        </p:nvSpPr>
        <p:spPr bwMode="auto">
          <a:xfrm>
            <a:off x="2771775" y="3933825"/>
            <a:ext cx="3890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3600" b="1"/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360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算法</a:t>
            </a:r>
          </a:p>
        </p:txBody>
      </p:sp>
      <p:sp>
        <p:nvSpPr>
          <p:cNvPr id="9219" name="内容占位符 2"/>
          <p:cNvSpPr txBox="1">
            <a:spLocks noChangeArrowheads="1"/>
          </p:cNvSpPr>
          <p:nvPr/>
        </p:nvSpPr>
        <p:spPr bwMode="auto">
          <a:xfrm>
            <a:off x="179388" y="1052513"/>
            <a:ext cx="8785225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/>
              <a:t>散列算法：又称“哈希算法”，俗称“数字指纹”，是用来计算数据的特征的算法。特征：相同的内容一定生成相同的散列值，不同的内容生成相同散列值的概率非常低。任意数据都可以计算散列值，字符串也是其中一种。散列算法有很多种：</a:t>
            </a:r>
            <a:r>
              <a:rPr lang="en-US" altLang="zh-CN" sz="1700" dirty="0"/>
              <a:t>MD5</a:t>
            </a:r>
            <a:r>
              <a:rPr lang="zh-CN" altLang="en-US" sz="1700" dirty="0"/>
              <a:t>、</a:t>
            </a:r>
            <a:r>
              <a:rPr lang="en-US" altLang="zh-CN" sz="1700" dirty="0"/>
              <a:t>SHA1</a:t>
            </a:r>
            <a:r>
              <a:rPr lang="zh-CN" altLang="en-US" sz="1700" dirty="0"/>
              <a:t>等。使用散列值计算器感受一下。下面主要讲</a:t>
            </a:r>
            <a:r>
              <a:rPr lang="en-US" altLang="zh-CN" sz="1700" dirty="0"/>
              <a:t>MD5</a:t>
            </a:r>
            <a:r>
              <a:rPr lang="zh-CN" altLang="en-US" sz="1700" dirty="0"/>
              <a:t>（民用依然安全）</a:t>
            </a:r>
            <a:endParaRPr lang="en-US" altLang="zh-CN" sz="1700" dirty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/>
              <a:t>散列算法是不可逆的，也就是无法从散列值算出原始数据，因此不能管散列算法叫“加密”</a:t>
            </a:r>
            <a:endParaRPr lang="en-US" altLang="zh-CN" sz="1700" dirty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/>
              <a:t>既然“不可逆”，网上的</a:t>
            </a:r>
            <a:r>
              <a:rPr lang="en-US" altLang="zh-CN" sz="1700" dirty="0"/>
              <a:t>MD5</a:t>
            </a:r>
            <a:r>
              <a:rPr lang="zh-CN" altLang="en-US" sz="1700" dirty="0"/>
              <a:t>解密是怎么回事？碰撞！</a:t>
            </a:r>
            <a:endParaRPr lang="en-US" altLang="zh-CN" sz="1700" dirty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/>
              <a:t>王小云“破解</a:t>
            </a:r>
            <a:r>
              <a:rPr lang="en-US" altLang="zh-CN" sz="1700" dirty="0"/>
              <a:t>MD5</a:t>
            </a:r>
            <a:r>
              <a:rPr lang="zh-CN" altLang="en-US" sz="1700" dirty="0"/>
              <a:t>”其实只是找到了降低碰撞的时间的方法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en-US" altLang="zh-CN" sz="1700" dirty="0" smtClean="0"/>
              <a:t>MD5</a:t>
            </a:r>
            <a:r>
              <a:rPr lang="zh-CN" altLang="en-US" sz="1700" dirty="0" smtClean="0"/>
              <a:t>算法的用途：</a:t>
            </a:r>
            <a:endParaRPr lang="en-US" altLang="zh-CN" sz="1700" dirty="0" smtClean="0"/>
          </a:p>
          <a:p>
            <a:pPr marL="814388" lvl="1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 smtClean="0"/>
              <a:t>检查文件是否有被篡改；</a:t>
            </a:r>
            <a:endParaRPr lang="en-US" altLang="zh-CN" sz="1700" dirty="0" smtClean="0"/>
          </a:p>
          <a:p>
            <a:pPr marL="814388" lvl="1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 smtClean="0"/>
              <a:t>网盘秒传；</a:t>
            </a:r>
            <a:endParaRPr lang="en-US" altLang="zh-CN" sz="1700" dirty="0" smtClean="0"/>
          </a:p>
          <a:p>
            <a:pPr marL="814388" lvl="1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 smtClean="0"/>
              <a:t>系统间数据传递防篡改（我们的网站和支付宝之间）。攻击者对修改后的数据也计算散列值呢？加盐！ 演示：发送一个包含了账号、户名、金额的文件给其他人。</a:t>
            </a:r>
            <a:endParaRPr lang="en-US" altLang="zh-CN" sz="1700" dirty="0" smtClean="0"/>
          </a:p>
          <a:p>
            <a:pPr marL="814388" lvl="1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1700" dirty="0" smtClean="0"/>
              <a:t>用户密码的保存，这样网站的管理员、黑客都看不到用户的真实密码。</a:t>
            </a:r>
            <a:endParaRPr lang="en-US" altLang="zh-CN" sz="1700" dirty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en-US" altLang="zh-CN" sz="1700" dirty="0" smtClean="0"/>
              <a:t>.net</a:t>
            </a:r>
            <a:r>
              <a:rPr lang="zh-CN" altLang="en-US" sz="1700" dirty="0" smtClean="0"/>
              <a:t>中</a:t>
            </a:r>
            <a:r>
              <a:rPr lang="zh-CN" altLang="en-US" sz="1700" dirty="0"/>
              <a:t>计算</a:t>
            </a:r>
            <a:r>
              <a:rPr lang="en-US" altLang="zh-CN" sz="1700" dirty="0"/>
              <a:t>MD5</a:t>
            </a:r>
            <a:r>
              <a:rPr lang="zh-CN" altLang="en-US" sz="1700" dirty="0"/>
              <a:t>的代码见文件，代码不用记，拿过来用就行。</a:t>
            </a:r>
            <a:r>
              <a:rPr lang="en-US" altLang="zh-CN" sz="1700" dirty="0"/>
              <a:t>String </a:t>
            </a:r>
            <a:r>
              <a:rPr lang="en-US" altLang="zh-CN" sz="1700" dirty="0" smtClean="0"/>
              <a:t>MD5(String </a:t>
            </a:r>
            <a:r>
              <a:rPr lang="en-US" altLang="zh-CN" sz="1700" dirty="0"/>
              <a:t>s)</a:t>
            </a:r>
            <a:r>
              <a:rPr lang="zh-CN" altLang="en-US" sz="1700" dirty="0"/>
              <a:t>用来计算字符串的</a:t>
            </a:r>
            <a:r>
              <a:rPr lang="en-US" altLang="zh-CN" sz="1700" dirty="0"/>
              <a:t>md5</a:t>
            </a:r>
            <a:r>
              <a:rPr lang="zh-CN" altLang="en-US" sz="1700" dirty="0"/>
              <a:t>值，</a:t>
            </a:r>
            <a:r>
              <a:rPr lang="en-US" altLang="zh-CN" sz="1700" dirty="0"/>
              <a:t>String </a:t>
            </a:r>
            <a:r>
              <a:rPr lang="en-US" altLang="zh-CN" sz="1700" dirty="0" smtClean="0"/>
              <a:t>MD5(Stream stream</a:t>
            </a:r>
            <a:r>
              <a:rPr lang="en-US" altLang="zh-CN" sz="1700" dirty="0"/>
              <a:t>)</a:t>
            </a:r>
            <a:r>
              <a:rPr lang="zh-CN" altLang="en-US" sz="1700" dirty="0"/>
              <a:t>用来计算流的</a:t>
            </a:r>
            <a:r>
              <a:rPr lang="en-US" altLang="zh-CN" sz="1700" dirty="0"/>
              <a:t>MD5</a:t>
            </a:r>
            <a:r>
              <a:rPr lang="zh-CN" altLang="en-US" sz="1700" dirty="0"/>
              <a:t>值（算的是内容，和文件名没关系）。注意</a:t>
            </a:r>
            <a:r>
              <a:rPr lang="en-US" altLang="zh-CN" sz="1700" dirty="0"/>
              <a:t>MD5</a:t>
            </a:r>
            <a:r>
              <a:rPr lang="zh-CN" altLang="en-US" sz="1700" dirty="0"/>
              <a:t>的大小写</a:t>
            </a:r>
            <a:r>
              <a:rPr lang="zh-CN" altLang="en-US" sz="1700" dirty="0" smtClean="0"/>
              <a:t>。</a:t>
            </a:r>
            <a:endParaRPr lang="en-US" altLang="zh-CN" sz="1700" dirty="0"/>
          </a:p>
        </p:txBody>
      </p:sp>
      <p:sp>
        <p:nvSpPr>
          <p:cNvPr id="4" name="矩形 3"/>
          <p:cNvSpPr/>
          <p:nvPr/>
        </p:nvSpPr>
        <p:spPr>
          <a:xfrm>
            <a:off x="2555776" y="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500" dirty="0" smtClean="0"/>
              <a:t>散列算法的特征：</a:t>
            </a:r>
          </a:p>
          <a:p>
            <a:r>
              <a:rPr lang="zh-CN" altLang="en-US" sz="1500" dirty="0" smtClean="0"/>
              <a:t>相同的数据会产生相同的散列值</a:t>
            </a:r>
          </a:p>
          <a:p>
            <a:r>
              <a:rPr lang="zh-CN" altLang="en-US" sz="1500" dirty="0" smtClean="0"/>
              <a:t>不同的数据产生相同散列值的概率非常低。</a:t>
            </a:r>
          </a:p>
          <a:p>
            <a:r>
              <a:rPr lang="zh-CN" altLang="en-US" sz="1500" dirty="0" smtClean="0"/>
              <a:t>无法由散列值算出原始数据</a:t>
            </a:r>
            <a:endParaRPr lang="zh-CN" alt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MD5</a:t>
            </a:r>
            <a:r>
              <a:rPr lang="zh-CN" altLang="en-US" dirty="0" smtClean="0"/>
              <a:t>算法优化登录</a:t>
            </a:r>
          </a:p>
        </p:txBody>
      </p:sp>
      <p:sp>
        <p:nvSpPr>
          <p:cNvPr id="9219" name="内容占位符 2"/>
          <p:cNvSpPr txBox="1">
            <a:spLocks noChangeArrowheads="1"/>
          </p:cNvSpPr>
          <p:nvPr/>
        </p:nvSpPr>
        <p:spPr bwMode="auto">
          <a:xfrm>
            <a:off x="179388" y="1052513"/>
            <a:ext cx="8785225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2200" dirty="0" smtClean="0"/>
              <a:t>密码明文保存的危险。</a:t>
            </a:r>
            <a:endParaRPr lang="en-US" altLang="zh-CN" sz="2200" dirty="0" smtClean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2200" dirty="0" smtClean="0"/>
              <a:t>密码用</a:t>
            </a:r>
            <a:r>
              <a:rPr lang="en-US" altLang="zh-CN" sz="2200" dirty="0" smtClean="0"/>
              <a:t>MD5</a:t>
            </a:r>
            <a:r>
              <a:rPr lang="zh-CN" altLang="en-US" sz="2200" dirty="0" smtClean="0"/>
              <a:t>值处理后为什么安全了？不可逆？</a:t>
            </a:r>
            <a:endParaRPr lang="en-US" altLang="zh-CN" sz="2200" dirty="0" smtClean="0"/>
          </a:p>
          <a:p>
            <a:pPr marL="357188" indent="-357188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 typeface="Arial" pitchFamily="34" charset="0"/>
              <a:buBlip>
                <a:blip r:embed="rId3"/>
              </a:buBlip>
            </a:pPr>
            <a:r>
              <a:rPr lang="zh-CN" altLang="en-US" sz="2200" dirty="0" smtClean="0"/>
              <a:t>怎么解决用户输入简单密码的问题？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基础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要做注册用户导入（批量开账号）、导出的功能，因此涉及到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文件读写的问题；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分为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xls(HSSF)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xlsx(XSSF)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两种格式；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整个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表格叫工作表：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Workbook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；工作表包含的叫页：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Sheet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；行：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Row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；单元格：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Cell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中的电话号码问题，看起来像数字的字符串以半角单引号开头就没问题了。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NPOI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是非常优秀的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读写开源组件，这里使用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2.2.1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版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Office Automation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717032"/>
            <a:ext cx="34766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NPOI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组件的引入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我们平时调用的类是已经添加到引用的，如果想调用系统内置的没有添加引用的其他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dll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就要添加引用，在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【.Net】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选项卡中选择。对于另外一些第三方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dll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则需要点击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浏览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】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选项卡选择对应的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dll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文件。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NPOI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包解压到硬盘中，然后在项目中添加引用，浏览，将解压目录下的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dll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全部添加进来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中数据格式问题，日期加上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'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才是字符串类型。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'1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的区别。</a:t>
            </a:r>
            <a:endParaRPr lang="en-US" altLang="zh-CN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博大精深，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《NPOI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指南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也有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200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页，现在不用深入研究，和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ADO.Net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、三层架构不一样。基础框架需要深入研究，用到的开源组件不用深入研究。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NPOI</a:t>
            </a:r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起步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、读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IWorkbook wb = WorkbookFactory.Create(@"E:\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如鹏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.net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课程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\NET\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三层架构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2017\Day3\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学生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.xlsx");//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根据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xls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还是</a:t>
            </a: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xlsx</a:t>
            </a:r>
            <a:r>
              <a:rPr lang="zh-CN" altLang="en-US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不同返回不同的实现类对象。</a:t>
            </a:r>
            <a:endParaRPr lang="en-US" altLang="zh-CN" sz="2000" b="1" noProof="1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MessageBox.Show(workbook.GetSheetName(0));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、遇到错误别慌，仔细看错误信息。可能遇到的问题：文件被其他进程占用。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(*)NPOI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处理某些版本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WPS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生成的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Excel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文件有问题。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读取</a:t>
            </a: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Excel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读取字符串类型数据</a:t>
            </a:r>
          </a:p>
          <a:p>
            <a:r>
              <a:rPr lang="en-US" altLang="zh-CN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MessageBox.Show(sheet.GetRow(3).GetCell(4).StringCellValue); 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读取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数字类型数据</a:t>
            </a:r>
            <a:r>
              <a:rPr lang="en-US" altLang="zh-CN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NumericCellValue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判断单元格数据类型：读取</a:t>
            </a:r>
            <a:r>
              <a:rPr lang="en-US" altLang="zh-CN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GetCell(4).CellType</a:t>
            </a:r>
            <a:r>
              <a:rPr lang="zh-CN" altLang="en-US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，枚举类型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。或者直接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ToString()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自己再做处理。</a:t>
            </a:r>
          </a:p>
          <a:p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判断使用区域：结束行号：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Last</a:t>
            </a:r>
            <a:r>
              <a:rPr lang="en-US" altLang="zh-CN" b="1" noProof="1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RowNum</a:t>
            </a:r>
            <a:endParaRPr lang="zh-CN" altLang="en-US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zh-CN" altLang="en-US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写入</a:t>
            </a:r>
            <a:r>
              <a:rPr lang="en-US" altLang="zh-CN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Excel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altLang="zh-CN" sz="2000" dirty="0" smtClean="0"/>
              <a:t>IWorkbook wb = new XSSFWorkbook();//</a:t>
            </a:r>
            <a:r>
              <a:rPr lang="zh-CN" altLang="en-US" sz="2000" dirty="0" smtClean="0"/>
              <a:t>如果生成</a:t>
            </a:r>
            <a:r>
              <a:rPr lang="en-US" altLang="zh-CN" sz="2000" dirty="0" smtClean="0"/>
              <a:t>xls</a:t>
            </a:r>
            <a:r>
              <a:rPr lang="zh-CN" altLang="en-US" sz="2000" dirty="0" smtClean="0"/>
              <a:t>则是</a:t>
            </a:r>
            <a:r>
              <a:rPr lang="en-US" altLang="zh-CN" sz="2000" dirty="0" smtClean="0"/>
              <a:t>HSSFWorkbook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ISheet sheet = wb.CreateSheet();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IRow row = sheet.CreateRow(0);//0</a:t>
            </a:r>
            <a:r>
              <a:rPr lang="zh-CN" altLang="en-US" sz="2000" dirty="0" smtClean="0"/>
              <a:t>行号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row.CreateCell(0).SetCellValue("rupeng");</a:t>
            </a:r>
            <a:endParaRPr lang="en-US" altLang="zh-CN" sz="2000" b="1" dirty="0" smtClean="0"/>
          </a:p>
          <a:p>
            <a:pPr lvl="1"/>
            <a:r>
              <a:rPr lang="en-US" altLang="zh-CN" sz="2000" smtClean="0"/>
              <a:t>row.CreateCell(1</a:t>
            </a:r>
            <a:r>
              <a:rPr lang="en-US" altLang="zh-CN" sz="2000" dirty="0" smtClean="0"/>
              <a:t>).SetCellValue(3.14);</a:t>
            </a:r>
          </a:p>
          <a:p>
            <a:pPr lvl="1"/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wb.Write(fileStream);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280988"/>
            <a:ext cx="3008139" cy="676275"/>
          </a:xfrm>
        </p:spPr>
        <p:txBody>
          <a:bodyPr anchor="b"/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案例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US" altLang="zh-CN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T_Users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的导入导出</a:t>
            </a:r>
            <a:endParaRPr lang="en-US" altLang="zh-CN" sz="2000" b="1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学前说明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课程升级说明：旧版课程中用的是“传统的三层架构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伪三层”，随着项目复杂度增加，那种方式已经跟不上时代；现在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WinForm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的岗位已经很少了（北京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.net2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万多个岗位，要求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WinForm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的只有不到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500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个），而且工资低、没前途，旧版讲了太多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WinForm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细节的东西，学习的重点不在三层架构上；</a:t>
            </a:r>
            <a:endParaRPr lang="en-US" altLang="zh-CN" sz="22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这个版本：讲解“真正的三层架构”，唯一目的就是学会三层架构，项目领域知识不是这个课程的目的；</a:t>
            </a:r>
            <a:endParaRPr lang="en-US" altLang="zh-CN" sz="22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连不上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SQLServer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怎么办？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服务里看看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SQLServer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服务启动没有；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SQLServer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配置管理器看看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TCP/IP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启动没有；</a:t>
            </a:r>
            <a:endParaRPr lang="en-US" altLang="zh-CN" sz="22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127.0.0.1/./localhost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哪个能连上就用哪个。</a:t>
            </a:r>
            <a:endParaRPr lang="en-US" altLang="zh-CN" sz="22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79388" y="1125538"/>
            <a:ext cx="8299450" cy="5732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57505" indent="-35750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数据库设计原则（每个公司不尽相同）：表命名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T_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开头，复数结尾；主键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Id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bigint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型，更长。程序对应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long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），自动增长；日期时间用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DateTime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；表之间建外键，外键字段以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Id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结尾；一般软删除（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</a:rPr>
              <a:t>IsDeleted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字段）。</a:t>
            </a:r>
            <a:endParaRPr lang="en-US" altLang="zh-CN" sz="2200" dirty="0">
              <a:solidFill>
                <a:srgbClr val="000000"/>
              </a:solidFill>
              <a:latin typeface="宋体" pitchFamily="2" charset="-122"/>
            </a:endParaRPr>
          </a:p>
          <a:p>
            <a:pPr marL="357505" indent="-35750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</a:rPr>
              <a:t>是否可空要设计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</a:rPr>
              <a:t>好，尽量避免使用可空字段；</a:t>
            </a:r>
            <a:endParaRPr lang="en-US" altLang="zh-CN" sz="2200" dirty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数据的软删除</a:t>
            </a: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79388" y="1125538"/>
            <a:ext cx="8299450" cy="5732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57505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理由：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814705" lvl="1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由于外键的存在，在删除一条数据的时候，要把所有指向他的记录都删除，这样很麻烦，而且控制不好容易引起“雪崩”。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814705" lvl="1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数据真正删除后容易造成旧数据问题（员工离职，那之前他发布的文章怎么办？）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814705" lvl="1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很多时候用户说“删除”其实只是不想看到了，如果真删了，想看就再也看不了了。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357505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所以：给表增加一个</a:t>
            </a:r>
            <a:r>
              <a:rPr lang="en-US" altLang="zh-CN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IsDeleted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字段，默认值是</a:t>
            </a:r>
            <a:r>
              <a:rPr lang="en-US" altLang="zh-CN" sz="2200" kern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false/0</a:t>
            </a:r>
            <a:r>
              <a:rPr lang="zh-CN" altLang="en-US" sz="2200" kern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。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当“删除”的时候只是把</a:t>
            </a:r>
            <a:r>
              <a:rPr lang="en-US" altLang="zh-CN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IsDeleted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更新成</a:t>
            </a:r>
            <a:r>
              <a:rPr lang="en-US" altLang="zh-CN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true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，再进行查询、显示的时候把</a:t>
            </a:r>
            <a:r>
              <a:rPr lang="en-US" altLang="zh-CN" sz="2200" kern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IsDeleted=0</a:t>
            </a:r>
            <a:r>
              <a:rPr lang="zh-CN" altLang="en-US" sz="2200" kern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的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都过滤掉只显示没“删除”的（</a:t>
            </a:r>
            <a:r>
              <a:rPr lang="en-US" altLang="zh-CN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where IsDeleted=1</a:t>
            </a: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）。这就叫“软删除”。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  <a:p>
            <a:pPr marL="357505" indent="-357505" algn="just" eaLnBrk="0" hangingPunct="0">
              <a:spcBef>
                <a:spcPts val="600"/>
              </a:spcBef>
              <a:buClr>
                <a:srgbClr val="963B2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200" kern="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编程哲学：有得必有失！</a:t>
            </a:r>
            <a:endParaRPr lang="en-US" altLang="zh-CN" sz="2200" kern="0" dirty="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339725" y="280988"/>
            <a:ext cx="56007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WinForm</a:t>
            </a:r>
            <a:r>
              <a:rPr lang="zh-CN" altLang="en-US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简单基础</a:t>
            </a:r>
            <a:r>
              <a:rPr lang="en-US" altLang="zh-CN" sz="3200" b="1" kern="0" dirty="0" smtClean="0">
                <a:solidFill>
                  <a:srgbClr val="8E6C0B"/>
                </a:solidFill>
                <a:latin typeface="+mj-lt"/>
                <a:ea typeface="+mj-ea"/>
                <a:cs typeface="+mj-cs"/>
              </a:rPr>
              <a:t>(*)</a:t>
            </a:r>
            <a:endParaRPr lang="zh-CN" altLang="en-US" sz="3200" b="1" kern="0" dirty="0">
              <a:solidFill>
                <a:srgbClr val="8E6C0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268760"/>
            <a:ext cx="8532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、每个窗口是一个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。创建其他窗口并且显示的方法：</a:t>
            </a:r>
            <a:r>
              <a:rPr lang="en-US" altLang="zh-CN" b="1" dirty="0" smtClean="0"/>
              <a:t> FormLogin login = new FormLogin();login.ShowDialog();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WinForm</a:t>
            </a:r>
            <a:r>
              <a:rPr lang="zh-CN" altLang="en-US" b="1" dirty="0" smtClean="0"/>
              <a:t>中有一个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Win7 64</a:t>
            </a:r>
            <a:r>
              <a:rPr lang="zh-CN" altLang="en-US" b="1" dirty="0" smtClean="0"/>
              <a:t>位系统下，</a:t>
            </a:r>
            <a:r>
              <a:rPr lang="en-US" altLang="zh-CN" b="1" dirty="0" smtClean="0"/>
              <a:t>Form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Onload</a:t>
            </a:r>
            <a:r>
              <a:rPr lang="zh-CN" altLang="en-US" b="1" dirty="0" smtClean="0"/>
              <a:t>事件中如果出现未处理异常，调试器可能不会在异常处暂停，运行时也没提示”，会让初学者迷糊。因此窗口的初始化写到构造函数的</a:t>
            </a:r>
            <a:r>
              <a:rPr lang="en-US" altLang="zh-CN" dirty="0" smtClean="0"/>
              <a:t>InitializeComponent</a:t>
            </a:r>
            <a:r>
              <a:rPr lang="zh-CN" altLang="en-US" dirty="0" smtClean="0"/>
              <a:t>之后。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WinForm</a:t>
            </a:r>
            <a:r>
              <a:rPr lang="zh-CN" altLang="en-US" dirty="0" smtClean="0"/>
              <a:t>窗口中一定要确保控件的事件绑定到了方法上。不要删除自动生成的方法，哪怕没用。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DateTimePicker</a:t>
            </a:r>
            <a:r>
              <a:rPr lang="zh-CN" altLang="en-US" dirty="0" smtClean="0"/>
              <a:t>，选择日期的控件。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属性是选择的日期，</a:t>
            </a:r>
            <a:r>
              <a:rPr lang="en-US" altLang="zh-CN" dirty="0" smtClean="0"/>
              <a:t> ShowCheckBox</a:t>
            </a:r>
            <a:r>
              <a:rPr lang="zh-CN" altLang="en-US" dirty="0" smtClean="0"/>
              <a:t>是否显示复选框，勾掉表示“这个日期不选择”，</a:t>
            </a:r>
            <a:r>
              <a:rPr lang="en-US" altLang="zh-CN" dirty="0" smtClean="0"/>
              <a:t>checked</a:t>
            </a:r>
            <a:r>
              <a:rPr lang="zh-CN" altLang="en-US" dirty="0" smtClean="0"/>
              <a:t>属性表示是否勾选了复选框；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DataGridView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717032"/>
            <a:ext cx="2028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437112"/>
            <a:ext cx="63817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51520" y="5517232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要设定</a:t>
            </a:r>
            <a:r>
              <a:rPr lang="en-US" altLang="zh-CN" dirty="0" smtClean="0"/>
              <a:t>DataPropertyName</a:t>
            </a:r>
            <a:r>
              <a:rPr lang="zh-CN" altLang="en-US" dirty="0" smtClean="0"/>
              <a:t>，不要设置错了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763688" y="2348880"/>
            <a:ext cx="5328394" cy="1224855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三层架构</a:t>
            </a:r>
          </a:p>
        </p:txBody>
      </p:sp>
      <p:sp>
        <p:nvSpPr>
          <p:cNvPr id="141316" name="Text Box 9"/>
          <p:cNvSpPr txBox="1">
            <a:spLocks noChangeArrowheads="1"/>
          </p:cNvSpPr>
          <p:nvPr/>
        </p:nvSpPr>
        <p:spPr bwMode="auto">
          <a:xfrm>
            <a:off x="2771775" y="3933825"/>
            <a:ext cx="3890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3600" b="1"/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altLang="zh-CN" sz="360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什么是“三层架构”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201739"/>
            <a:ext cx="8299450" cy="78710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在复杂的项目中，如果直接把界面（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UI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）和逻辑代码以及数据库访问的代码写到一起的话，维护难度会很大，需要引入一种新的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代码组织方式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（架构）。“三层架构”就是最常用的一种架构。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869160"/>
            <a:ext cx="8496944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数据访问层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DAL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Data Access Layer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:SQL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语句、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ADO.Net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类等数据库访问的东西一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般只应该出现在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DAL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中；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业务逻辑层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BLL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usiness 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</a:rPr>
              <a:t>L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ogic Layer 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）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业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务逻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辑代码写在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BLL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中；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界面层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UI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(User Interface):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收集用户输入传给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BLL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中的方法、数据校验等，把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</a:rPr>
              <a:t>BLL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返回的数据显示到界面上；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模型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Model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</a:rPr>
              <a:t>：负责在各个层之间传递数据；不是一个层。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635896" y="2060848"/>
            <a:ext cx="1440160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数据访问层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DAL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635896" y="3068960"/>
            <a:ext cx="1440160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>
                <a:latin typeface="Arial" pitchFamily="34" charset="0"/>
              </a:rPr>
              <a:t>业务逻辑</a:t>
            </a:r>
            <a:r>
              <a:rPr lang="zh-CN" altLang="en-US" dirty="0" smtClean="0">
                <a:latin typeface="Arial" pitchFamily="34" charset="0"/>
              </a:rPr>
              <a:t>层</a:t>
            </a:r>
            <a:endParaRPr lang="en-US" altLang="zh-CN" dirty="0" smtClean="0"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BLL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635896" y="4077072"/>
            <a:ext cx="1440160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界面层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UI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940152" y="3068960"/>
            <a:ext cx="1440160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模型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latin typeface="Arial" pitchFamily="34" charset="0"/>
              </a:rPr>
              <a:t>Model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直接箭头连接符 10"/>
          <p:cNvCxnSpPr>
            <a:stCxn id="7" idx="0"/>
            <a:endCxn id="6" idx="2"/>
          </p:cNvCxnSpPr>
          <p:nvPr/>
        </p:nvCxnSpPr>
        <p:spPr bwMode="auto">
          <a:xfrm flipV="1">
            <a:off x="4355976" y="270892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8" idx="0"/>
            <a:endCxn id="7" idx="2"/>
          </p:cNvCxnSpPr>
          <p:nvPr/>
        </p:nvCxnSpPr>
        <p:spPr bwMode="auto">
          <a:xfrm flipV="1">
            <a:off x="4355976" y="371703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6" idx="3"/>
            <a:endCxn id="9" idx="0"/>
          </p:cNvCxnSpPr>
          <p:nvPr/>
        </p:nvCxnSpPr>
        <p:spPr bwMode="auto">
          <a:xfrm>
            <a:off x="5076056" y="2384884"/>
            <a:ext cx="1584176" cy="684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7" idx="3"/>
            <a:endCxn id="9" idx="1"/>
          </p:cNvCxnSpPr>
          <p:nvPr/>
        </p:nvCxnSpPr>
        <p:spPr bwMode="auto">
          <a:xfrm>
            <a:off x="5076056" y="339299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8" idx="3"/>
            <a:endCxn id="9" idx="2"/>
          </p:cNvCxnSpPr>
          <p:nvPr/>
        </p:nvCxnSpPr>
        <p:spPr bwMode="auto">
          <a:xfrm flipV="1">
            <a:off x="5076056" y="3717032"/>
            <a:ext cx="1584176" cy="684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DAL</a:t>
            </a:r>
            <a:r>
              <a:rPr lang="zh-CN" altLang="en-US" sz="2000" dirty="0" smtClean="0">
                <a:solidFill>
                  <a:schemeClr val="tx1"/>
                </a:solidFill>
              </a:rPr>
              <a:t>：数据库访问代码只出现在这里！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BLL</a:t>
            </a:r>
            <a:r>
              <a:rPr lang="zh-CN" altLang="en-US" sz="2000" dirty="0" smtClean="0">
                <a:solidFill>
                  <a:schemeClr val="tx1"/>
                </a:solidFill>
              </a:rPr>
              <a:t>：调用</a:t>
            </a:r>
            <a:r>
              <a:rPr lang="en-US" altLang="zh-CN" sz="2000" dirty="0" smtClean="0">
                <a:solidFill>
                  <a:schemeClr val="tx1"/>
                </a:solidFill>
              </a:rPr>
              <a:t>DAL</a:t>
            </a:r>
            <a:r>
              <a:rPr lang="zh-CN" altLang="en-US" sz="2000" dirty="0" smtClean="0">
                <a:solidFill>
                  <a:schemeClr val="tx1"/>
                </a:solidFill>
              </a:rPr>
              <a:t>中的代码实现业务逻辑！不要有界面相关的、数据库相关的！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UI</a:t>
            </a:r>
            <a:r>
              <a:rPr lang="zh-CN" altLang="en-US" sz="2000" dirty="0" smtClean="0">
                <a:solidFill>
                  <a:schemeClr val="tx1"/>
                </a:solidFill>
              </a:rPr>
              <a:t>：收集用户输入，显示输出！不要写业务逻辑。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Model</a:t>
            </a:r>
            <a:r>
              <a:rPr lang="zh-CN" altLang="en-US" sz="2000" dirty="0" smtClean="0">
                <a:solidFill>
                  <a:schemeClr val="tx1"/>
                </a:solidFill>
              </a:rPr>
              <a:t>：不是一层，进行数据传输用。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并不是和数据库是一一对应的关系，有一些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Model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有自己的属性（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join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出来的）或者故意不设计一些属性（用不到），这样的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Model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又叫做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DTO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Data Transfer Object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三层好处：各司其职，结构清晰，避免混乱，维护方便！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3cd863ee3bf5">
  <a:themeElements>
    <a:clrScheme name="53cd863ee3bf5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F1C341"/>
      </a:accent1>
      <a:accent2>
        <a:srgbClr val="C9C457"/>
      </a:accent2>
      <a:accent3>
        <a:srgbClr val="FFFFFF"/>
      </a:accent3>
      <a:accent4>
        <a:srgbClr val="383A3B"/>
      </a:accent4>
      <a:accent5>
        <a:srgbClr val="F7DEB0"/>
      </a:accent5>
      <a:accent6>
        <a:srgbClr val="B6B14E"/>
      </a:accent6>
      <a:hlink>
        <a:srgbClr val="00B0F0"/>
      </a:hlink>
      <a:folHlink>
        <a:srgbClr val="AFB2B4"/>
      </a:folHlink>
    </a:clrScheme>
    <a:fontScheme name="53cd863ee3bf5">
      <a:majorFont>
        <a:latin typeface="华文新魏"/>
        <a:ea typeface="华文新魏"/>
        <a:cs typeface=""/>
      </a:majorFont>
      <a:minorFont>
        <a:latin typeface="华文新魏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3cd863ee3bf5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F1C341"/>
        </a:accent1>
        <a:accent2>
          <a:srgbClr val="C9C457"/>
        </a:accent2>
        <a:accent3>
          <a:srgbClr val="FFFFFF"/>
        </a:accent3>
        <a:accent4>
          <a:srgbClr val="383A3B"/>
        </a:accent4>
        <a:accent5>
          <a:srgbClr val="F7DEB0"/>
        </a:accent5>
        <a:accent6>
          <a:srgbClr val="B6B14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F1C341"/>
      </a:accent1>
      <a:accent2>
        <a:srgbClr val="C9C457"/>
      </a:accent2>
      <a:accent3>
        <a:srgbClr val="FFFFFF"/>
      </a:accent3>
      <a:accent4>
        <a:srgbClr val="383A3B"/>
      </a:accent4>
      <a:accent5>
        <a:srgbClr val="F7DEB0"/>
      </a:accent5>
      <a:accent6>
        <a:srgbClr val="B6B14E"/>
      </a:accent6>
      <a:hlink>
        <a:srgbClr val="00B0F0"/>
      </a:hlink>
      <a:folHlink>
        <a:srgbClr val="AFB2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12125</TotalTime>
  <Pages>0</Pages>
  <Words>3637</Words>
  <Characters>0</Characters>
  <Application>Microsoft Office PowerPoint</Application>
  <DocSecurity>0</DocSecurity>
  <PresentationFormat>全屏显示(4:3)</PresentationFormat>
  <Lines>0</Lines>
  <Paragraphs>301</Paragraphs>
  <Slides>29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华文行楷</vt:lpstr>
      <vt:lpstr>华文新魏</vt:lpstr>
      <vt:lpstr>宋体</vt:lpstr>
      <vt:lpstr>幼圆</vt:lpstr>
      <vt:lpstr>Arial</vt:lpstr>
      <vt:lpstr>Calibri</vt:lpstr>
      <vt:lpstr>Times New Roman</vt:lpstr>
      <vt:lpstr>Wingdings</vt:lpstr>
      <vt:lpstr>53cd863ee3bf5</vt:lpstr>
      <vt:lpstr>三层架构</vt:lpstr>
      <vt:lpstr>准备工作</vt:lpstr>
      <vt:lpstr>学前说明</vt:lpstr>
      <vt:lpstr>数据库设计</vt:lpstr>
      <vt:lpstr>数据的软删除</vt:lpstr>
      <vt:lpstr>PowerPoint 演示文稿</vt:lpstr>
      <vt:lpstr>三层架构</vt:lpstr>
      <vt:lpstr>什么是“三层架构”</vt:lpstr>
      <vt:lpstr>PowerPoint 演示文稿</vt:lpstr>
      <vt:lpstr>建三层架构项目</vt:lpstr>
      <vt:lpstr>Model的设计</vt:lpstr>
      <vt:lpstr>PowerPoint 演示文稿</vt:lpstr>
      <vt:lpstr>PowerPoint 演示文稿</vt:lpstr>
      <vt:lpstr>代码执行过程思维导图</vt:lpstr>
      <vt:lpstr>PowerPoint 演示文稿</vt:lpstr>
      <vt:lpstr>三层架构高级</vt:lpstr>
      <vt:lpstr>PowerPoint 演示文稿</vt:lpstr>
      <vt:lpstr>三层架构中如何处理事务</vt:lpstr>
      <vt:lpstr>TransactionScope高级(*)</vt:lpstr>
      <vt:lpstr>闲聊其他(*)</vt:lpstr>
      <vt:lpstr>以下和三层架构没有关系</vt:lpstr>
      <vt:lpstr>MD5算法</vt:lpstr>
      <vt:lpstr>MD5算法优化登录</vt:lpstr>
      <vt:lpstr>Excel基础</vt:lpstr>
      <vt:lpstr>NPOI组件的引入</vt:lpstr>
      <vt:lpstr>NPOI起步</vt:lpstr>
      <vt:lpstr>读取Excel</vt:lpstr>
      <vt:lpstr>写入Excel</vt:lpstr>
      <vt:lpstr>案例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javascript基础</dc:title>
  <dc:creator>xy</dc:creator>
  <cp:lastModifiedBy>lvjunwei</cp:lastModifiedBy>
  <cp:revision>768</cp:revision>
  <dcterms:created xsi:type="dcterms:W3CDTF">2012-06-06T01:30:27Z</dcterms:created>
  <dcterms:modified xsi:type="dcterms:W3CDTF">2017-11-07T10:02:16Z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