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</p:sldMasterIdLst>
  <p:notesMasterIdLst>
    <p:notesMasterId r:id="rId64"/>
  </p:notesMasterIdLst>
  <p:sldIdLst>
    <p:sldId id="256" r:id="rId3"/>
    <p:sldId id="474" r:id="rId4"/>
    <p:sldId id="698" r:id="rId5"/>
    <p:sldId id="699" r:id="rId6"/>
    <p:sldId id="404" r:id="rId7"/>
    <p:sldId id="700" r:id="rId8"/>
    <p:sldId id="701" r:id="rId9"/>
    <p:sldId id="706" r:id="rId10"/>
    <p:sldId id="702" r:id="rId11"/>
    <p:sldId id="719" r:id="rId12"/>
    <p:sldId id="720" r:id="rId13"/>
    <p:sldId id="721" r:id="rId14"/>
    <p:sldId id="725" r:id="rId15"/>
    <p:sldId id="704" r:id="rId16"/>
    <p:sldId id="475" r:id="rId17"/>
    <p:sldId id="522" r:id="rId18"/>
    <p:sldId id="523" r:id="rId19"/>
    <p:sldId id="536" r:id="rId20"/>
    <p:sldId id="526" r:id="rId21"/>
    <p:sldId id="525" r:id="rId22"/>
    <p:sldId id="528" r:id="rId23"/>
    <p:sldId id="529" r:id="rId24"/>
    <p:sldId id="530" r:id="rId25"/>
    <p:sldId id="527" r:id="rId26"/>
    <p:sldId id="413" r:id="rId27"/>
    <p:sldId id="414" r:id="rId28"/>
    <p:sldId id="532" r:id="rId29"/>
    <p:sldId id="415" r:id="rId30"/>
    <p:sldId id="537" r:id="rId31"/>
    <p:sldId id="533" r:id="rId32"/>
    <p:sldId id="534" r:id="rId33"/>
    <p:sldId id="531" r:id="rId34"/>
    <p:sldId id="709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9" r:id="rId48"/>
    <p:sldId id="538" r:id="rId49"/>
    <p:sldId id="430" r:id="rId50"/>
    <p:sldId id="735" r:id="rId51"/>
    <p:sldId id="736" r:id="rId52"/>
    <p:sldId id="737" r:id="rId53"/>
    <p:sldId id="581" r:id="rId54"/>
    <p:sldId id="582" r:id="rId55"/>
    <p:sldId id="729" r:id="rId56"/>
    <p:sldId id="730" r:id="rId57"/>
    <p:sldId id="731" r:id="rId58"/>
    <p:sldId id="732" r:id="rId59"/>
    <p:sldId id="733" r:id="rId60"/>
    <p:sldId id="734" r:id="rId61"/>
    <p:sldId id="738" r:id="rId62"/>
    <p:sldId id="739" r:id="rId6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</p:showPr>
  <p:clrMru>
    <a:srgbClr val="0000CC"/>
    <a:srgbClr val="FF0000"/>
    <a:srgbClr val="003300"/>
    <a:srgbClr val="EDFCDE"/>
    <a:srgbClr val="8BEC34"/>
    <a:srgbClr val="7D7D7D"/>
    <a:srgbClr val="FF99FF"/>
    <a:srgbClr val="08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7911" autoAdjust="0"/>
    <p:restoredTop sz="57980" autoAdjust="0"/>
  </p:normalViewPr>
  <p:slideViewPr>
    <p:cSldViewPr>
      <p:cViewPr varScale="1">
        <p:scale>
          <a:sx n="89" d="100"/>
          <a:sy n="89" d="100"/>
        </p:scale>
        <p:origin x="-1302" y="-96"/>
      </p:cViewPr>
      <p:guideLst>
        <p:guide orient="horz" pos="2169"/>
        <p:guide pos="29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
第二级
第三级
第四级
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0DB27ED-1299-45EE-9A97-301B2990ED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273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今天“我女友”来找我吃饭。</a:t>
            </a:r>
          </a:p>
        </p:txBody>
      </p:sp>
      <p:sp>
        <p:nvSpPr>
          <p:cNvPr id="227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FCD3B3B7-C165-4B4C-9A5D-320AD54696BE}" type="slidenum">
              <a:rPr lang="zh-CN" altLang="en-US" smtClean="0">
                <a:latin typeface="Arial" charset="0"/>
              </a:rPr>
              <a:pPr>
                <a:buFont typeface="Arial" charset="0"/>
                <a:buNone/>
              </a:pPr>
              <a:t>20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	public static void main(String[] args)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{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	</a:t>
            </a:r>
            <a:r>
              <a:rPr lang="en-US" altLang="zh-CN" dirty="0" smtClean="0">
                <a:latin typeface="Arial" charset="0"/>
              </a:rPr>
              <a:t>bool</a:t>
            </a:r>
            <a:r>
              <a:rPr lang="zh-CN" altLang="en-US" dirty="0" smtClean="0">
                <a:latin typeface="Arial" charset="0"/>
              </a:rPr>
              <a:t> isMan = true;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	</a:t>
            </a:r>
            <a:r>
              <a:rPr lang="en-US" altLang="zh-CN" dirty="0" smtClean="0">
                <a:latin typeface="Arial" charset="0"/>
              </a:rPr>
              <a:t>bool</a:t>
            </a:r>
            <a:r>
              <a:rPr lang="zh-CN" altLang="en-US" dirty="0" smtClean="0">
                <a:latin typeface="Arial" charset="0"/>
              </a:rPr>
              <a:t> isChinese = true;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	</a:t>
            </a:r>
            <a:r>
              <a:rPr lang="en-US" altLang="zh-CN" dirty="0" smtClean="0">
                <a:latin typeface="Arial" charset="0"/>
              </a:rPr>
              <a:t>bool</a:t>
            </a:r>
            <a:r>
              <a:rPr lang="zh-CN" altLang="en-US" dirty="0" smtClean="0">
                <a:latin typeface="Arial" charset="0"/>
              </a:rPr>
              <a:t> isSuperMan = false;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	</a:t>
            </a:r>
            <a:r>
              <a:rPr lang="en-US" altLang="zh-CN" dirty="0" smtClean="0">
                <a:latin typeface="Arial" charset="0"/>
              </a:rPr>
              <a:t>bool</a:t>
            </a:r>
            <a:r>
              <a:rPr lang="zh-CN" altLang="en-US" dirty="0" smtClean="0">
                <a:latin typeface="Arial" charset="0"/>
              </a:rPr>
              <a:t> isSimida = false;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	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	</a:t>
            </a:r>
            <a:r>
              <a:rPr lang="en-US" altLang="zh-CN" dirty="0" smtClean="0">
                <a:latin typeface="Arial" charset="0"/>
              </a:rPr>
              <a:t>Console.WriteLine</a:t>
            </a:r>
            <a:r>
              <a:rPr lang="zh-CN" altLang="en-US" dirty="0" smtClean="0">
                <a:latin typeface="Arial" charset="0"/>
              </a:rPr>
              <a:t>(isMan&amp;&amp;isChinese);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	</a:t>
            </a:r>
            <a:r>
              <a:rPr lang="en-US" altLang="zh-CN" dirty="0" smtClean="0">
                <a:latin typeface="Arial" charset="0"/>
              </a:rPr>
              <a:t>Console.WriteLine</a:t>
            </a:r>
            <a:r>
              <a:rPr lang="zh-CN" altLang="en-US" dirty="0" smtClean="0">
                <a:latin typeface="Arial" charset="0"/>
              </a:rPr>
              <a:t>(isMan&amp;&amp;isSimida);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	</a:t>
            </a:r>
            <a:r>
              <a:rPr lang="en-US" altLang="zh-CN" dirty="0" smtClean="0">
                <a:latin typeface="Arial" charset="0"/>
              </a:rPr>
              <a:t>Console.WriteLine</a:t>
            </a:r>
            <a:r>
              <a:rPr lang="zh-CN" altLang="en-US" dirty="0" smtClean="0">
                <a:latin typeface="Arial" charset="0"/>
              </a:rPr>
              <a:t>(isSuperMan&amp;&amp;isSimida);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	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	</a:t>
            </a:r>
            <a:r>
              <a:rPr lang="en-US" altLang="zh-CN" dirty="0" smtClean="0">
                <a:latin typeface="Arial" charset="0"/>
              </a:rPr>
              <a:t>Console.WriteLine</a:t>
            </a:r>
            <a:r>
              <a:rPr lang="zh-CN" altLang="en-US" dirty="0" smtClean="0">
                <a:latin typeface="Arial" charset="0"/>
              </a:rPr>
              <a:t>(isMan||isChinese);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	</a:t>
            </a:r>
            <a:r>
              <a:rPr lang="en-US" altLang="zh-CN" dirty="0" smtClean="0">
                <a:latin typeface="Arial" charset="0"/>
              </a:rPr>
              <a:t>Console.WriteLine</a:t>
            </a:r>
            <a:r>
              <a:rPr lang="zh-CN" altLang="en-US" dirty="0" smtClean="0">
                <a:latin typeface="Arial" charset="0"/>
              </a:rPr>
              <a:t>(isMan||isSimida);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	</a:t>
            </a:r>
            <a:r>
              <a:rPr lang="en-US" altLang="zh-CN" dirty="0" smtClean="0">
                <a:latin typeface="Arial" charset="0"/>
              </a:rPr>
              <a:t>Console.WriteLine</a:t>
            </a:r>
            <a:r>
              <a:rPr lang="zh-CN" altLang="en-US" dirty="0" smtClean="0">
                <a:latin typeface="Arial" charset="0"/>
              </a:rPr>
              <a:t>(isSuperMan||isSimida);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	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	</a:t>
            </a:r>
            <a:r>
              <a:rPr lang="en-US" altLang="zh-CN" dirty="0" smtClean="0">
                <a:latin typeface="Arial" charset="0"/>
              </a:rPr>
              <a:t>Console.WriteLine</a:t>
            </a:r>
            <a:r>
              <a:rPr lang="zh-CN" altLang="en-US" dirty="0" smtClean="0">
                <a:latin typeface="Arial" charset="0"/>
              </a:rPr>
              <a:t>(!isSuperMan);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	</a:t>
            </a:r>
            <a:r>
              <a:rPr lang="en-US" altLang="zh-CN" dirty="0" smtClean="0">
                <a:latin typeface="Arial" charset="0"/>
              </a:rPr>
              <a:t>Console.WriteLine</a:t>
            </a:r>
            <a:r>
              <a:rPr lang="zh-CN" altLang="en-US" dirty="0" smtClean="0">
                <a:latin typeface="Arial" charset="0"/>
              </a:rPr>
              <a:t>(!isMan);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	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283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今天“我女友”来找我吃饭。</a:t>
            </a:r>
          </a:p>
        </p:txBody>
      </p:sp>
      <p:sp>
        <p:nvSpPr>
          <p:cNvPr id="228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3E9D04ED-6B42-40B0-8AAE-F044B95F69C5}" type="slidenum">
              <a:rPr lang="zh-CN" altLang="en-US" smtClean="0">
                <a:latin typeface="Arial" charset="0"/>
              </a:rPr>
              <a:pPr>
                <a:buFont typeface="Arial" charset="0"/>
                <a:buNone/>
              </a:pPr>
              <a:t>21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293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今天“我女友”来找我吃饭。</a:t>
            </a:r>
          </a:p>
        </p:txBody>
      </p:sp>
      <p:sp>
        <p:nvSpPr>
          <p:cNvPr id="2293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2EB4F2C7-F4E4-4EF6-86FA-AB10865BC343}" type="slidenum">
              <a:rPr lang="zh-CN" altLang="en-US" smtClean="0">
                <a:latin typeface="Arial" charset="0"/>
              </a:rPr>
              <a:pPr>
                <a:buFont typeface="Arial" charset="0"/>
                <a:buNone/>
              </a:pPr>
              <a:t>22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int b=3;b=5;是可以的为什么？因为int b=3;是定义并且赋值，而b=5是给之前定义的b赋值，定义需要变量名前面跟着类型，赋值变量名前面没有类型。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int b=3;b=5;是可以的为什么？因为int b=3;是定义并且赋值，而b=5是给之前定义的b赋值，定义需要变量名前面跟着类型，赋值变量名前面没有类型。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</a:rPr>
              <a:t>int b=3;b=5;是可以的为什么？因为int b=3;是定义并且赋值，而b=5是给之前定义的b赋值，定义需要变量名前面跟着类型，赋值变量名前面没有类型。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234499" name="备注占位符 2"/>
          <p:cNvSpPr>
            <a:spLocks noGrp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  <a:noFill/>
          <a:ln/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声明常量：超过int的表示范围声明long才需要加L，其他都不需要后面加什么，声明short、byte也不需要也不能加……；声明double常量一般也不需要加D，为什么声明float常量就要加F？涉及到整数、小数在计算机中的表示问题，以后再讲。</a:t>
            </a:r>
          </a:p>
          <a:p>
            <a:endParaRPr lang="zh-CN" altLang="en-US" smtClean="0">
              <a:latin typeface="Arial" charset="0"/>
            </a:endParaRPr>
          </a:p>
        </p:txBody>
      </p:sp>
      <p:sp>
        <p:nvSpPr>
          <p:cNvPr id="234500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1AF710A-E130-4C6B-9EDA-401A9A079790}" type="slidenum">
              <a:rPr lang="zh-CN" altLang="en-US" sz="1200"/>
              <a:pPr algn="r"/>
              <a:t>38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80988"/>
            <a:ext cx="20986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9725" y="280988"/>
            <a:ext cx="6145213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6875" y="1196975"/>
            <a:ext cx="407352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196975"/>
            <a:ext cx="407352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80988"/>
            <a:ext cx="2098675" cy="6164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9725" y="280988"/>
            <a:ext cx="6145213" cy="6164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725" y="280988"/>
            <a:ext cx="8396288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01638" y="1201738"/>
            <a:ext cx="829945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01638" y="6356350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5643563" y="6403975"/>
            <a:ext cx="30861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29113" y="6367463"/>
            <a:ext cx="401637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D84A2-377A-4B81-8270-466A5F1696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201738"/>
            <a:ext cx="407352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7563" y="1201738"/>
            <a:ext cx="407352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280988"/>
            <a:ext cx="839628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.</a:t>
            </a:r>
          </a:p>
        </p:txBody>
      </p:sp>
      <p:sp>
        <p:nvSpPr>
          <p:cNvPr id="7171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201738"/>
            <a:ext cx="82994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.</a:t>
            </a:r>
          </a:p>
          <a:p>
            <a:pPr lvl="1"/>
            <a:r>
              <a:rPr lang="zh-CN" altLang="zh-CN" smtClean="0"/>
              <a:t>.</a:t>
            </a:r>
          </a:p>
        </p:txBody>
      </p:sp>
      <p:pic>
        <p:nvPicPr>
          <p:cNvPr id="7172" name="Picture 9" descr="如鹏（标准版）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78638" y="260350"/>
            <a:ext cx="20701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1600"/>
        </a:spcBef>
        <a:spcAft>
          <a:spcPct val="0"/>
        </a:spcAft>
        <a:buClr>
          <a:srgbClr val="963B22"/>
        </a:buClr>
        <a:buSzPct val="100000"/>
        <a:buFont typeface="Wingdings" pitchFamily="2" charset="2"/>
        <a:buChar char="l"/>
        <a:defRPr sz="2400">
          <a:solidFill>
            <a:srgbClr val="080808"/>
          </a:solidFill>
          <a:latin typeface="+mn-lt"/>
          <a:ea typeface="+mn-ea"/>
          <a:cs typeface="+mn-cs"/>
        </a:defRPr>
      </a:lvl1pPr>
      <a:lvl2pPr marL="357188" indent="-357188" algn="l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DFDC9A"/>
        </a:buClr>
        <a:buFont typeface="幼圆" pitchFamily="49" charset="-122"/>
        <a:buChar char=" "/>
        <a:defRPr sz="1600">
          <a:solidFill>
            <a:srgbClr val="080808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Calibri" pitchFamily="34" charset="0"/>
          <a:ea typeface="幼圆" pitchFamily="49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Calibri" pitchFamily="34" charset="0"/>
          <a:ea typeface="幼圆" pitchFamily="49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Calibri" pitchFamily="34" charset="0"/>
          <a:ea typeface="幼圆" pitchFamily="49" charset="-122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幼圆" pitchFamily="49" charset="-122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幼圆" pitchFamily="49" charset="-122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幼圆" pitchFamily="49" charset="-122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幼圆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280988"/>
            <a:ext cx="839628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.</a:t>
            </a:r>
          </a:p>
        </p:txBody>
      </p:sp>
      <p:sp>
        <p:nvSpPr>
          <p:cNvPr id="8195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196975"/>
            <a:ext cx="82994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.</a:t>
            </a:r>
          </a:p>
          <a:p>
            <a:pPr lvl="1"/>
            <a:endParaRPr lang="zh-CN" altLang="zh-CN" smtClean="0"/>
          </a:p>
        </p:txBody>
      </p:sp>
      <p:pic>
        <p:nvPicPr>
          <p:cNvPr id="8196" name="Picture 9" descr="如鹏（标准版）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78638" y="260350"/>
            <a:ext cx="20701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6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80808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1600"/>
        </a:spcBef>
        <a:spcAft>
          <a:spcPct val="0"/>
        </a:spcAft>
        <a:buClr>
          <a:srgbClr val="963B22"/>
        </a:buClr>
        <a:buSzPct val="100000"/>
        <a:buFont typeface="Wingdings" pitchFamily="2" charset="2"/>
        <a:buChar char="l"/>
        <a:defRPr sz="2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DFDC9A"/>
        </a:buClr>
        <a:buSzPct val="100000"/>
        <a:buFont typeface="Wingdings" pitchFamily="2" charset="2"/>
        <a:buChar char="–"/>
        <a:defRPr sz="2800">
          <a:solidFill>
            <a:srgbClr val="080808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Calibri" pitchFamily="34" charset="0"/>
          <a:ea typeface="幼圆" pitchFamily="49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Calibri" pitchFamily="34" charset="0"/>
          <a:ea typeface="幼圆" pitchFamily="49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Calibri" pitchFamily="34" charset="0"/>
          <a:ea typeface="幼圆" pitchFamily="49" charset="-122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幼圆" pitchFamily="49" charset="-122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幼圆" pitchFamily="49" charset="-122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幼圆" pitchFamily="49" charset="-122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ea typeface="幼圆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71550" y="1339850"/>
            <a:ext cx="7223125" cy="22574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/>
              <a:t>C#</a:t>
            </a:r>
            <a:r>
              <a:rPr lang="zh-CN" altLang="en-US" sz="4000" dirty="0" smtClean="0"/>
              <a:t>基础</a:t>
            </a:r>
            <a:endParaRPr lang="zh-CN" altLang="zh-CN" sz="40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00113" y="5734050"/>
            <a:ext cx="7240587" cy="53975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zh-CN" smtClean="0"/>
              <a:t>如鹏网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方法、参数、返回值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201739"/>
            <a:ext cx="8299450" cy="121914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 smtClean="0"/>
              <a:t>方法（函数）</a:t>
            </a:r>
            <a:r>
              <a:rPr lang="zh-CN" altLang="en-US" sz="1800" dirty="0" smtClean="0"/>
              <a:t>是控制计算机做一件事情的指令，不同的指令达到不同的目的，指令执行可能需要“</a:t>
            </a:r>
            <a:r>
              <a:rPr lang="zh-CN" altLang="en-US" sz="1800" b="1" dirty="0" smtClean="0"/>
              <a:t>参数</a:t>
            </a:r>
            <a:r>
              <a:rPr lang="zh-CN" altLang="en-US" sz="1800" dirty="0" smtClean="0"/>
              <a:t>”，可能还有执行结果“</a:t>
            </a:r>
            <a:r>
              <a:rPr lang="zh-CN" altLang="en-US" sz="1800" b="1" dirty="0" smtClean="0"/>
              <a:t>返回值</a:t>
            </a:r>
            <a:r>
              <a:rPr lang="zh-CN" altLang="en-US" sz="1800" dirty="0" smtClean="0"/>
              <a:t>”。</a:t>
            </a:r>
            <a:r>
              <a:rPr lang="en-US" altLang="zh-CN" sz="1800" dirty="0" smtClean="0"/>
              <a:t>C#</a:t>
            </a:r>
            <a:r>
              <a:rPr lang="zh-CN" altLang="en-US" sz="1800" dirty="0" smtClean="0"/>
              <a:t>中的方法都是定义在类中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/>
              <a:t>代码在方法内部是从上往下顺序执行</a:t>
            </a:r>
            <a:endParaRPr lang="en-US" altLang="zh-CN" sz="1800" dirty="0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2339752" y="2420888"/>
            <a:ext cx="2520573" cy="1017404"/>
            <a:chOff x="2339752" y="2420888"/>
            <a:chExt cx="2520573" cy="1017404"/>
          </a:xfrm>
        </p:grpSpPr>
        <p:grpSp>
          <p:nvGrpSpPr>
            <p:cNvPr id="13" name="组合 12"/>
            <p:cNvGrpSpPr/>
            <p:nvPr/>
          </p:nvGrpSpPr>
          <p:grpSpPr>
            <a:xfrm>
              <a:off x="3059832" y="2420888"/>
              <a:ext cx="1800493" cy="1017404"/>
              <a:chOff x="3131840" y="2132856"/>
              <a:chExt cx="1800493" cy="101740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131840" y="2780928"/>
                <a:ext cx="180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Console.Clear()</a:t>
                </a:r>
                <a:endParaRPr lang="zh-CN" altLang="en-US" dirty="0"/>
              </a:p>
            </p:txBody>
          </p:sp>
          <p:cxnSp>
            <p:nvCxnSpPr>
              <p:cNvPr id="15" name="直接箭头连接符 14"/>
              <p:cNvCxnSpPr/>
              <p:nvPr/>
            </p:nvCxnSpPr>
            <p:spPr bwMode="auto">
              <a:xfrm>
                <a:off x="3635896" y="2492896"/>
                <a:ext cx="648072" cy="36004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>
                <a:off x="3203848" y="2132856"/>
                <a:ext cx="646331" cy="369332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方法</a:t>
                </a:r>
                <a:endParaRPr lang="zh-CN" alt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339752" y="2780928"/>
              <a:ext cx="415498" cy="36933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类</a:t>
              </a:r>
              <a:endParaRPr lang="zh-CN" altLang="en-US" dirty="0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2699792" y="3068960"/>
              <a:ext cx="504056" cy="1440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>
            <a:off x="1763688" y="3717032"/>
            <a:ext cx="3958699" cy="1233428"/>
            <a:chOff x="1763688" y="3717032"/>
            <a:chExt cx="3958699" cy="1233428"/>
          </a:xfrm>
        </p:grpSpPr>
        <p:sp>
          <p:nvSpPr>
            <p:cNvPr id="4" name="TextBox 3"/>
            <p:cNvSpPr txBox="1"/>
            <p:nvPr/>
          </p:nvSpPr>
          <p:spPr>
            <a:xfrm>
              <a:off x="2483768" y="4581128"/>
              <a:ext cx="2899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Console.WriteLine(“</a:t>
              </a:r>
              <a:r>
                <a:rPr lang="zh-CN" altLang="en-US" dirty="0" smtClean="0"/>
                <a:t>你好</a:t>
              </a:r>
              <a:r>
                <a:rPr lang="en-US" altLang="zh-CN" dirty="0" smtClean="0"/>
                <a:t>”);</a:t>
              </a:r>
              <a:endParaRPr lang="zh-CN" altLang="en-US" dirty="0"/>
            </a:p>
          </p:txBody>
        </p:sp>
        <p:cxnSp>
          <p:nvCxnSpPr>
            <p:cNvPr id="6" name="直接箭头连接符 5"/>
            <p:cNvCxnSpPr>
              <a:endCxn id="4" idx="0"/>
            </p:cNvCxnSpPr>
            <p:nvPr/>
          </p:nvCxnSpPr>
          <p:spPr bwMode="auto">
            <a:xfrm>
              <a:off x="3491880" y="4293096"/>
              <a:ext cx="441484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2987824" y="3933056"/>
              <a:ext cx="646331" cy="36933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6056" y="3933056"/>
              <a:ext cx="646331" cy="36933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参数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H="1">
              <a:off x="4932040" y="4365104"/>
              <a:ext cx="288032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763688" y="3717032"/>
              <a:ext cx="415498" cy="36933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类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 bwMode="auto">
            <a:xfrm>
              <a:off x="2051720" y="4077072"/>
              <a:ext cx="72008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组合 43"/>
          <p:cNvGrpSpPr/>
          <p:nvPr/>
        </p:nvGrpSpPr>
        <p:grpSpPr>
          <a:xfrm>
            <a:off x="1403648" y="5229200"/>
            <a:ext cx="4569924" cy="1161420"/>
            <a:chOff x="1403648" y="5229200"/>
            <a:chExt cx="4569924" cy="1161420"/>
          </a:xfrm>
        </p:grpSpPr>
        <p:sp>
          <p:nvSpPr>
            <p:cNvPr id="32" name="TextBox 31"/>
            <p:cNvSpPr txBox="1"/>
            <p:nvPr/>
          </p:nvSpPr>
          <p:spPr>
            <a:xfrm>
              <a:off x="2411760" y="6021288"/>
              <a:ext cx="3561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String s = Console.ReadLine();</a:t>
              </a:r>
              <a:endParaRPr lang="zh-CN" altLang="en-US" dirty="0"/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>
              <a:off x="4788024" y="5589240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4355976" y="5229200"/>
              <a:ext cx="646331" cy="36933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方法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5229200"/>
              <a:ext cx="415498" cy="36933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类</a:t>
              </a:r>
              <a:endParaRPr lang="zh-CN" altLang="en-US" dirty="0"/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>
              <a:off x="3419872" y="5589240"/>
              <a:ext cx="72008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1403648" y="5229200"/>
              <a:ext cx="1338828" cy="36933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获取返回值</a:t>
              </a:r>
              <a:endParaRPr lang="zh-CN" altLang="en-US" dirty="0"/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>
              <a:off x="2051720" y="5589240"/>
              <a:ext cx="72008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3024336" cy="6762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(*)</a:t>
            </a:r>
            <a:r>
              <a:rPr lang="zh-CN" altLang="en-US" dirty="0" smtClean="0"/>
              <a:t>控制台编程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201738"/>
            <a:ext cx="8299450" cy="517959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Console.WriteLine(“Hello”)</a:t>
            </a:r>
            <a:r>
              <a:rPr lang="zh-CN" altLang="en-US" sz="1800" dirty="0" smtClean="0"/>
              <a:t>是在屏幕的当前位置输出一个字符串，并且在结尾换行；</a:t>
            </a:r>
            <a:r>
              <a:rPr lang="en-US" altLang="zh-CN" sz="1800" dirty="0" smtClean="0"/>
              <a:t>Console.WriteLine()</a:t>
            </a:r>
            <a:r>
              <a:rPr lang="zh-CN" altLang="en-US" sz="1800" dirty="0" smtClean="0"/>
              <a:t>是只执行换行；</a:t>
            </a:r>
            <a:r>
              <a:rPr lang="en-US" altLang="zh-CN" sz="1800" dirty="0" smtClean="0"/>
              <a:t>Console.Write(“RuPeng”)</a:t>
            </a:r>
            <a:r>
              <a:rPr lang="zh-CN" altLang="en-US" sz="1800" dirty="0" smtClean="0"/>
              <a:t>是在屏幕的当前位置输出一个字符串，不换行。这几个</a:t>
            </a:r>
            <a:r>
              <a:rPr lang="en-US" altLang="zh-CN" sz="1800" dirty="0" smtClean="0"/>
              <a:t>Write</a:t>
            </a:r>
            <a:r>
              <a:rPr lang="zh-CN" altLang="en-US" sz="1800" dirty="0" smtClean="0"/>
              <a:t>支持各种数据类型。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Console.Beep()</a:t>
            </a:r>
            <a:r>
              <a:rPr lang="zh-CN" altLang="en-US" sz="1800" dirty="0" smtClean="0"/>
              <a:t>：是让计算机发出蜂鸣声（有些计算机可能不支持）；</a:t>
            </a:r>
            <a:r>
              <a:rPr lang="en-US" altLang="zh-CN" sz="1800" dirty="0" smtClean="0"/>
              <a:t> Console.Beep(1000,1000);</a:t>
            </a:r>
            <a:r>
              <a:rPr lang="zh-CN" altLang="en-US" sz="1800" dirty="0" smtClean="0"/>
              <a:t>是指定频率和持续时长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毫秒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 </a:t>
            </a:r>
            <a:r>
              <a:rPr lang="en-US" altLang="zh-CN" sz="1800" dirty="0" smtClean="0"/>
              <a:t>(*)</a:t>
            </a:r>
            <a:r>
              <a:rPr lang="zh-CN" altLang="en-US" sz="1800" dirty="0" smtClean="0"/>
              <a:t>趣味：</a:t>
            </a:r>
            <a:r>
              <a:rPr lang="en-US" altLang="zh-CN" sz="1800" dirty="0" smtClean="0"/>
              <a:t> Beep</a:t>
            </a:r>
            <a:r>
              <a:rPr lang="zh-CN" altLang="en-US" sz="1800" dirty="0" smtClean="0"/>
              <a:t>音乐</a:t>
            </a:r>
            <a:r>
              <a:rPr lang="en-US" altLang="zh-CN" sz="1800" dirty="0" smtClean="0"/>
              <a:t>.txt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Console.Clear()</a:t>
            </a:r>
            <a:r>
              <a:rPr lang="zh-CN" altLang="en-US" sz="1800" dirty="0" smtClean="0"/>
              <a:t>清除屏幕上的内容；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Console.ReadKey()</a:t>
            </a:r>
            <a:r>
              <a:rPr lang="zh-CN" altLang="en-US" sz="1800" dirty="0" smtClean="0"/>
              <a:t>等待用户输入一个按键再继续向下执行，</a:t>
            </a:r>
            <a:r>
              <a:rPr lang="en-US" altLang="zh-CN" sz="1800" dirty="0" smtClean="0"/>
              <a:t>(*)</a:t>
            </a:r>
            <a:r>
              <a:rPr lang="zh-CN" altLang="en-US" sz="1800" dirty="0" smtClean="0"/>
              <a:t>可以通过返回值获取哪个按键被按下。不要错用成了</a:t>
            </a:r>
            <a:r>
              <a:rPr lang="en-US" altLang="zh-CN" sz="1800" dirty="0" smtClean="0"/>
              <a:t>Console.Read()</a:t>
            </a:r>
            <a:r>
              <a:rPr lang="zh-CN" altLang="en-US" sz="1800" dirty="0" smtClean="0"/>
              <a:t>。因为</a:t>
            </a:r>
            <a:r>
              <a:rPr lang="en-US" altLang="zh-CN" sz="1800" dirty="0" smtClean="0"/>
              <a:t>Main</a:t>
            </a:r>
            <a:r>
              <a:rPr lang="zh-CN" altLang="en-US" sz="1800" dirty="0" smtClean="0"/>
              <a:t>执行结束后程序就退出了，为了避免控制台程序一闪而过，一般最后加上一行</a:t>
            </a:r>
            <a:r>
              <a:rPr lang="en-US" altLang="zh-CN" sz="1800" dirty="0" smtClean="0"/>
              <a:t>Console.ReadKey()</a:t>
            </a:r>
            <a:r>
              <a:rPr lang="zh-CN" altLang="en-US" sz="1800" dirty="0" smtClean="0"/>
              <a:t>。不要乱加</a:t>
            </a:r>
            <a:r>
              <a:rPr lang="en-US" altLang="zh-CN" sz="1800" dirty="0" smtClean="0"/>
              <a:t>Console.ReadKey()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string s = Console.ReadLine();</a:t>
            </a:r>
            <a:r>
              <a:rPr lang="zh-CN" altLang="en-US" sz="1800" dirty="0" smtClean="0"/>
              <a:t>等待用户输入一行字符串，直到回车；通过返回值获取用户输入的内容。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(*)</a:t>
            </a:r>
            <a:r>
              <a:rPr lang="zh-CN" altLang="en-US" dirty="0" smtClean="0"/>
              <a:t>控制台编程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201738"/>
            <a:ext cx="8299450" cy="517959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Console.Write**()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Console.Read**()</a:t>
            </a:r>
            <a:r>
              <a:rPr lang="zh-CN" altLang="en-US" sz="1800" dirty="0" smtClean="0"/>
              <a:t>默认都是把光标显示到当前位置（自动流动）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Console.SetCursorPosition(5, 5)</a:t>
            </a:r>
            <a:r>
              <a:rPr lang="zh-CN" altLang="en-US" sz="1800" dirty="0" smtClean="0"/>
              <a:t>设定光标位置，后面的输入、输出都会从这个位置开始“流动”；默认宽和高分别是</a:t>
            </a:r>
            <a:r>
              <a:rPr lang="en-US" altLang="zh-CN" sz="1800" dirty="0" smtClean="0"/>
              <a:t>80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25</a:t>
            </a:r>
            <a:r>
              <a:rPr lang="zh-CN" altLang="en-US" sz="1800" dirty="0" smtClean="0"/>
              <a:t>个字符。纵向可以滚屏，但是不能滚太多。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Console.BackgroundColor = ConsoleColor.Red;</a:t>
            </a:r>
            <a:r>
              <a:rPr lang="zh-CN" altLang="en-US" sz="1800" dirty="0" smtClean="0"/>
              <a:t>设置背景颜色。</a:t>
            </a:r>
            <a:r>
              <a:rPr lang="en-US" altLang="zh-CN" sz="1800" dirty="0" smtClean="0"/>
              <a:t> Console.ForegroundColor = ConsoleColor.Yellow;</a:t>
            </a:r>
            <a:r>
              <a:rPr lang="zh-CN" altLang="en-US" sz="1800" dirty="0" smtClean="0"/>
              <a:t>设置前景颜色； 设置之后的受影响，之前的不受影响。注意这里是给“属性”赋值，和方法调用不一样，还涉及到“枚举”。“属性”、“枚举”以后会讲，先暂时记住用法。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Console.ResetColor()</a:t>
            </a:r>
            <a:r>
              <a:rPr lang="zh-CN" altLang="en-US" sz="1800" dirty="0" smtClean="0"/>
              <a:t>：恢复前景、背景颜色的默认值；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Console.Title = “hello”;</a:t>
            </a:r>
            <a:r>
              <a:rPr lang="zh-CN" altLang="en-US" sz="1800" dirty="0" smtClean="0"/>
              <a:t>设置控制台标题；颜色不能改。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/>
              <a:t>除了这里讲的，其他的</a:t>
            </a:r>
            <a:r>
              <a:rPr lang="en-US" altLang="zh-CN" sz="1800" dirty="0" smtClean="0"/>
              <a:t>Console</a:t>
            </a:r>
            <a:r>
              <a:rPr lang="zh-CN" altLang="en-US" sz="1800" dirty="0" smtClean="0"/>
              <a:t>方法不用研究，也不用琢磨“***效果如何实现”，控制台编程不是重点。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顺序执行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201738"/>
            <a:ext cx="8299450" cy="517959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/>
              <a:t>代码在方法内部是从上往下顺序执行；一个执行完成后再执行另外一个；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/>
              <a:t>有的方法执行快，比如</a:t>
            </a:r>
            <a:r>
              <a:rPr lang="en-US" altLang="zh-CN" sz="1800" dirty="0" smtClean="0"/>
              <a:t>Console.WriteLine</a:t>
            </a:r>
            <a:r>
              <a:rPr lang="zh-CN" altLang="en-US" sz="1800" dirty="0" smtClean="0"/>
              <a:t>，有的则执行慢，比如</a:t>
            </a:r>
            <a:r>
              <a:rPr lang="en-US" altLang="zh-CN" sz="1800" dirty="0" smtClean="0"/>
              <a:t>Console.Beep(1000,2000);</a:t>
            </a:r>
            <a:r>
              <a:rPr lang="zh-CN" altLang="en-US" sz="1800" dirty="0" smtClean="0"/>
              <a:t>有的则需要某个条件后才执行结束，比如</a:t>
            </a:r>
            <a:r>
              <a:rPr lang="en-US" altLang="zh-CN" sz="1800" dirty="0" smtClean="0"/>
              <a:t>Console.ReadKey()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Console.ReadLine()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System.Threading.Thread.Sleep(3000);</a:t>
            </a:r>
            <a:r>
              <a:rPr lang="zh-CN" altLang="en-US" sz="1800" dirty="0" smtClean="0"/>
              <a:t>是执行“睡眠”</a:t>
            </a:r>
            <a:r>
              <a:rPr lang="en-US" altLang="zh-CN" sz="1800" dirty="0" smtClean="0"/>
              <a:t>3000</a:t>
            </a:r>
            <a:r>
              <a:rPr lang="zh-CN" altLang="en-US" sz="1800" dirty="0" smtClean="0"/>
              <a:t>毫秒再返回；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神器：反编译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051720" y="1700808"/>
            <a:ext cx="5257800" cy="1009650"/>
            <a:chOff x="2100263" y="2276475"/>
            <a:chExt cx="5257800" cy="1009650"/>
          </a:xfrm>
        </p:grpSpPr>
        <p:sp>
          <p:nvSpPr>
            <p:cNvPr id="23555" name="AutoShape 3"/>
            <p:cNvSpPr>
              <a:spLocks noChangeArrowheads="1"/>
            </p:cNvSpPr>
            <p:nvPr/>
          </p:nvSpPr>
          <p:spPr bwMode="auto">
            <a:xfrm>
              <a:off x="2100263" y="2276475"/>
              <a:ext cx="1944687" cy="100965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Test.cs</a:t>
              </a:r>
              <a:endParaRPr lang="zh-CN" altLang="en-US" dirty="0"/>
            </a:p>
          </p:txBody>
        </p:sp>
        <p:sp>
          <p:nvSpPr>
            <p:cNvPr id="23556" name="AutoShape 4"/>
            <p:cNvSpPr>
              <a:spLocks noChangeArrowheads="1"/>
            </p:cNvSpPr>
            <p:nvPr/>
          </p:nvSpPr>
          <p:spPr bwMode="auto">
            <a:xfrm>
              <a:off x="5413375" y="2276475"/>
              <a:ext cx="1944688" cy="100965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Test.exe</a:t>
              </a:r>
              <a:endParaRPr lang="zh-CN" altLang="en-US" dirty="0"/>
            </a:p>
          </p:txBody>
        </p:sp>
        <p:sp>
          <p:nvSpPr>
            <p:cNvPr id="23557" name="AutoShape 6"/>
            <p:cNvSpPr>
              <a:spLocks noChangeArrowheads="1"/>
            </p:cNvSpPr>
            <p:nvPr/>
          </p:nvSpPr>
          <p:spPr bwMode="auto">
            <a:xfrm>
              <a:off x="4046538" y="2709863"/>
              <a:ext cx="1368425" cy="144462"/>
            </a:xfrm>
            <a:prstGeom prst="rightArrow">
              <a:avLst>
                <a:gd name="adj1" fmla="val 50000"/>
                <a:gd name="adj2" fmla="val 2368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csc.exe</a:t>
              </a:r>
              <a:endParaRPr lang="zh-CN" altLang="en-US" dirty="0"/>
            </a:p>
            <a:p>
              <a:pPr algn="ctr"/>
              <a:r>
                <a:rPr lang="zh-CN" altLang="en-US" dirty="0"/>
                <a:t>编译</a:t>
              </a:r>
            </a:p>
          </p:txBody>
        </p:sp>
      </p:grpSp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611560" y="2996952"/>
            <a:ext cx="75009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 smtClean="0"/>
              <a:t>除非是项目中的源代码，否则“转到定义”查看的是类、方法的定义，而不是源代码，所以并不是方法没有实现代码。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反</a:t>
            </a:r>
            <a:r>
              <a:rPr lang="zh-CN" altLang="en-US" dirty="0"/>
              <a:t>编译工具：</a:t>
            </a:r>
            <a:r>
              <a:rPr lang="en-US" altLang="zh-CN" dirty="0"/>
              <a:t> </a:t>
            </a:r>
            <a:r>
              <a:rPr lang="en-US" altLang="zh-CN" dirty="0" smtClean="0"/>
              <a:t>ILSpy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Reflector </a:t>
            </a:r>
            <a:r>
              <a:rPr lang="zh-CN" altLang="en-US" dirty="0" smtClean="0"/>
              <a:t>（收费，可能会搞崩</a:t>
            </a:r>
            <a:r>
              <a:rPr lang="en-US" altLang="zh-CN" dirty="0" smtClean="0"/>
              <a:t>VS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把编译程序“反编译”为</a:t>
            </a:r>
            <a:r>
              <a:rPr lang="en-US" altLang="zh-CN" dirty="0"/>
              <a:t>cs</a:t>
            </a:r>
            <a:r>
              <a:rPr lang="zh-CN" altLang="en-US" dirty="0"/>
              <a:t>代码。从原理上无法原样还原，比如：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/>
              <a:t>注释没有；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/>
              <a:t>编译器优化：</a:t>
            </a:r>
            <a:r>
              <a:rPr lang="en-US" altLang="zh-CN" dirty="0"/>
              <a:t>int i=5+6;</a:t>
            </a:r>
            <a:r>
              <a:rPr lang="zh-CN" altLang="en-US" dirty="0"/>
              <a:t>（被优化掉了）加上一个</a:t>
            </a:r>
            <a:r>
              <a:rPr lang="en-US" altLang="zh-CN" dirty="0"/>
              <a:t>WriteLine</a:t>
            </a:r>
            <a:r>
              <a:rPr lang="zh-CN" altLang="en-US" dirty="0"/>
              <a:t>（常量合并），修改后</a:t>
            </a:r>
            <a:r>
              <a:rPr lang="en-US" altLang="zh-CN" dirty="0"/>
              <a:t>ILSpy</a:t>
            </a:r>
            <a:r>
              <a:rPr lang="zh-CN" altLang="en-US" dirty="0"/>
              <a:t>中</a:t>
            </a:r>
            <a:r>
              <a:rPr lang="en-US" altLang="zh-CN" dirty="0" smtClean="0"/>
              <a:t>Reload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 smtClean="0"/>
              <a:t>反编译工具的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、不足</a:t>
            </a:r>
            <a:endParaRPr lang="en-US" altLang="zh-CN" dirty="0"/>
          </a:p>
          <a:p>
            <a:pPr marL="342900" indent="-342900">
              <a:defRPr/>
            </a:pPr>
            <a:endParaRPr lang="en-US" altLang="zh-CN" dirty="0"/>
          </a:p>
          <a:p>
            <a:pPr marL="342900" indent="-342900">
              <a:defRPr/>
            </a:pPr>
            <a:r>
              <a:rPr lang="en-US" altLang="zh-CN" dirty="0"/>
              <a:t>.Net</a:t>
            </a:r>
            <a:r>
              <a:rPr lang="zh-CN" altLang="en-US" dirty="0"/>
              <a:t>反编译工具不能反编译用</a:t>
            </a:r>
            <a:r>
              <a:rPr lang="en-US" altLang="zh-CN" dirty="0"/>
              <a:t>C</a:t>
            </a:r>
            <a:r>
              <a:rPr lang="zh-CN" altLang="en-US" dirty="0"/>
              <a:t>等开发的程序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defRPr/>
            </a:pPr>
            <a:r>
              <a:rPr lang="zh-CN" altLang="en-US" dirty="0" smtClean="0"/>
              <a:t>如何避免反编译：混淆器。没有太大研究价值。</a:t>
            </a:r>
            <a:r>
              <a:rPr lang="en-US" altLang="zh-CN" dirty="0" smtClean="0"/>
              <a:t>asp.net web</a:t>
            </a:r>
            <a:r>
              <a:rPr lang="zh-CN" altLang="en-US" dirty="0" smtClean="0"/>
              <a:t>开发；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6013" y="2998788"/>
            <a:ext cx="6119812" cy="10795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sz="4000" b="1" smtClean="0"/>
              <a:t>第二章 </a:t>
            </a:r>
            <a:r>
              <a:rPr lang="zh-CN" altLang="en-US" sz="4000" b="1" smtClean="0"/>
              <a:t>变量和数据类型</a:t>
            </a:r>
            <a:endParaRPr 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矩形 1"/>
          <p:cNvSpPr>
            <a:spLocks noChangeArrowheads="1"/>
          </p:cNvSpPr>
          <p:nvPr/>
        </p:nvSpPr>
        <p:spPr bwMode="auto">
          <a:xfrm>
            <a:off x="611188" y="2636838"/>
            <a:ext cx="6985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/>
              <a:t>Console.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SetCursorPosition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10</a:t>
            </a:r>
            <a:r>
              <a:rPr lang="en-US" altLang="zh-CN" sz="2400" dirty="0"/>
              <a:t>,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8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r>
              <a:rPr lang="en-US" altLang="zh-CN" dirty="0" smtClean="0"/>
              <a:t>Console.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WriteLine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“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如鹏网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"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r>
              <a:rPr lang="en-US" altLang="zh-CN" dirty="0" smtClean="0"/>
              <a:t>Console.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Beep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r>
              <a:rPr lang="en-US" altLang="zh-CN" dirty="0" smtClean="0"/>
              <a:t>Console.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Beep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200,1000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r>
              <a:rPr lang="en-US" altLang="zh-CN" dirty="0" smtClean="0"/>
              <a:t>Console.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Title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=“hello”;</a:t>
            </a:r>
          </a:p>
          <a:p>
            <a:endParaRPr lang="en-US" altLang="zh-CN" sz="2400" i="1" dirty="0" smtClean="0">
              <a:solidFill>
                <a:srgbClr val="7030A0"/>
              </a:solidFill>
            </a:endParaRPr>
          </a:p>
          <a:p>
            <a:r>
              <a:rPr lang="zh-CN" altLang="en-US" sz="2400" i="1" dirty="0" smtClean="0">
                <a:solidFill>
                  <a:srgbClr val="7030A0"/>
                </a:solidFill>
              </a:rPr>
              <a:t>指令区（代码区）、内存区（数据区）</a:t>
            </a:r>
            <a:endParaRPr lang="zh-CN" altLang="en-US" sz="2400" i="1" dirty="0">
              <a:solidFill>
                <a:srgbClr val="7030A0"/>
              </a:solidFill>
            </a:endParaRPr>
          </a:p>
        </p:txBody>
      </p:sp>
      <p:sp>
        <p:nvSpPr>
          <p:cNvPr id="55299" name="TextBox 2"/>
          <p:cNvSpPr txBox="1">
            <a:spLocks noChangeArrowheads="1"/>
          </p:cNvSpPr>
          <p:nvPr/>
        </p:nvSpPr>
        <p:spPr bwMode="auto">
          <a:xfrm>
            <a:off x="539750" y="1484313"/>
            <a:ext cx="303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程序由</a:t>
            </a:r>
            <a:r>
              <a:rPr lang="zh-CN" altLang="en-US" sz="2400" b="1" dirty="0">
                <a:solidFill>
                  <a:srgbClr val="0000CC"/>
                </a:solidFill>
              </a:rPr>
              <a:t>指令</a:t>
            </a:r>
            <a:r>
              <a:rPr lang="zh-CN" altLang="en-US" dirty="0"/>
              <a:t>和</a:t>
            </a:r>
            <a:r>
              <a:rPr lang="zh-CN" altLang="en-US" sz="2400" i="1" dirty="0">
                <a:solidFill>
                  <a:srgbClr val="7030A0"/>
                </a:solidFill>
              </a:rPr>
              <a:t>数据</a:t>
            </a:r>
            <a:r>
              <a:rPr lang="zh-CN" altLang="en-US" dirty="0"/>
              <a:t>组成。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280988"/>
            <a:ext cx="4016375" cy="6762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初识“变量”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数据放到“内存”中，有时为了重复使用某个数据，可以给这块数据贴一个标签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String myname = "</a:t>
            </a:r>
            <a:r>
              <a:rPr lang="zh-CN" altLang="en-US" dirty="0" smtClean="0"/>
              <a:t>如鹏网</a:t>
            </a:r>
            <a:r>
              <a:rPr lang="en-US" altLang="zh-CN" dirty="0" smtClean="0"/>
              <a:t>";</a:t>
            </a:r>
          </a:p>
          <a:p>
            <a:pPr lvl="1" eaLnBrk="1" hangingPunct="1"/>
            <a:r>
              <a:rPr lang="en-US" altLang="zh-CN" dirty="0" smtClean="0"/>
              <a:t>Console.WriteLine(myname);</a:t>
            </a:r>
          </a:p>
          <a:p>
            <a:pPr lvl="1" eaLnBrk="1" hangingPunct="1"/>
            <a:r>
              <a:rPr lang="en-US" altLang="zh-CN" dirty="0" smtClean="0"/>
              <a:t>Console.Beep();</a:t>
            </a:r>
          </a:p>
          <a:p>
            <a:pPr lvl="1" eaLnBrk="1" hangingPunct="1"/>
            <a:r>
              <a:rPr lang="en-US" altLang="zh-CN" dirty="0" smtClean="0"/>
              <a:t>Console.Title=myname;</a:t>
            </a:r>
          </a:p>
          <a:p>
            <a:pPr lvl="1" eaLnBrk="1" hangingPunct="1"/>
            <a:r>
              <a:rPr lang="zh-CN" altLang="en-US" dirty="0" smtClean="0"/>
              <a:t>案例：屏幕上在中部位置左对齐输出一首诗</a:t>
            </a:r>
            <a:endParaRPr lang="en-US" altLang="zh-CN" dirty="0" smtClean="0"/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836613"/>
            <a:ext cx="7556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矩形 1"/>
          <p:cNvSpPr>
            <a:spLocks noChangeArrowheads="1"/>
          </p:cNvSpPr>
          <p:nvPr/>
        </p:nvSpPr>
        <p:spPr bwMode="auto">
          <a:xfrm>
            <a:off x="323850" y="1484313"/>
            <a:ext cx="4572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dirty="0" smtClean="0"/>
              <a:t>string </a:t>
            </a:r>
            <a:r>
              <a:rPr lang="en-US" altLang="zh-CN" dirty="0"/>
              <a:t>myname = "tom";</a:t>
            </a:r>
          </a:p>
          <a:p>
            <a:pPr lvl="1"/>
            <a:r>
              <a:rPr lang="en-US" altLang="zh-CN" dirty="0" smtClean="0"/>
              <a:t>Console.WriteLine(myname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smtClean="0"/>
              <a:t>Console.WriteLine("</a:t>
            </a:r>
            <a:r>
              <a:rPr lang="en-US" altLang="zh-CN" dirty="0"/>
              <a:t>myname");</a:t>
            </a:r>
          </a:p>
          <a:p>
            <a:pPr lvl="1"/>
            <a:r>
              <a:rPr lang="en-US" altLang="zh-CN" dirty="0" smtClean="0"/>
              <a:t>Console.WriteLine(tom</a:t>
            </a:r>
            <a:r>
              <a:rPr lang="en-US" altLang="zh-CN" dirty="0"/>
              <a:t>);//</a:t>
            </a:r>
            <a:r>
              <a:rPr lang="zh-CN" altLang="en-US" dirty="0"/>
              <a:t>改成定义一个</a:t>
            </a:r>
            <a:r>
              <a:rPr lang="en-US" altLang="zh-CN" dirty="0"/>
              <a:t>tom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2420938"/>
            <a:ext cx="17145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39725" y="280988"/>
            <a:ext cx="5311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3200" b="1" kern="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区分“变量名”和“数据”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变量声明多个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r>
              <a:rPr lang="en-US" altLang="zh-CN" dirty="0" smtClean="0"/>
              <a:t>String myname = "</a:t>
            </a:r>
            <a:r>
              <a:rPr lang="zh-CN" altLang="en-US" dirty="0" smtClean="0"/>
              <a:t>如鹏网</a:t>
            </a:r>
            <a:r>
              <a:rPr lang="en-US" altLang="zh-CN" dirty="0" smtClean="0"/>
              <a:t>";</a:t>
            </a:r>
          </a:p>
          <a:p>
            <a:pPr lvl="1" eaLnBrk="1" hangingPunct="1"/>
            <a:r>
              <a:rPr lang="en-US" altLang="zh-CN" dirty="0" smtClean="0"/>
              <a:t>Console.WriteLine(myname);</a:t>
            </a:r>
          </a:p>
          <a:p>
            <a:pPr lvl="1" eaLnBrk="1" hangingPunct="1"/>
            <a:r>
              <a:rPr lang="en-US" altLang="zh-CN" dirty="0" smtClean="0"/>
              <a:t>Console.ReadKey();</a:t>
            </a:r>
          </a:p>
          <a:p>
            <a:pPr lvl="1" eaLnBrk="1" hangingPunct="1"/>
            <a:r>
              <a:rPr lang="en-US" altLang="zh-CN" dirty="0" smtClean="0"/>
              <a:t>Console.WriteLine(myname);</a:t>
            </a:r>
          </a:p>
          <a:p>
            <a:pPr lvl="1" eaLnBrk="1" hangingPunct="1"/>
            <a:r>
              <a:rPr lang="en-US" altLang="zh-CN" dirty="0" smtClean="0"/>
              <a:t>Console.ReadKey();</a:t>
            </a:r>
          </a:p>
          <a:p>
            <a:pPr lvl="1" eaLnBrk="1" hangingPunct="1"/>
            <a:r>
              <a:rPr lang="en-US" altLang="zh-CN" dirty="0" smtClean="0"/>
              <a:t>String home="</a:t>
            </a:r>
            <a:r>
              <a:rPr lang="zh-CN" altLang="en-US" dirty="0" smtClean="0"/>
              <a:t>北京</a:t>
            </a:r>
            <a:r>
              <a:rPr lang="en-US" altLang="zh-CN" dirty="0" smtClean="0"/>
              <a:t>";</a:t>
            </a:r>
          </a:p>
          <a:p>
            <a:pPr lvl="1" eaLnBrk="1" hangingPunct="1"/>
            <a:r>
              <a:rPr lang="en-US" altLang="zh-CN" dirty="0" smtClean="0"/>
              <a:t>Console.WriteLine(home);</a:t>
            </a:r>
          </a:p>
          <a:p>
            <a:pPr lvl="1" eaLnBrk="1" hangingPunct="1"/>
            <a:r>
              <a:rPr lang="en-US" altLang="zh-CN" dirty="0" smtClean="0"/>
              <a:t>Console.ReadKey();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sz="2400" dirty="0" smtClean="0"/>
              <a:t>变量定义不能“重名”，也就是不能重复“定义”。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16238" y="2997200"/>
            <a:ext cx="3022600" cy="10795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sz="4000" b="1" smtClean="0"/>
              <a:t>第一章 入门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到处贴的“标签”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700213"/>
            <a:ext cx="735330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396" name="组合 9"/>
          <p:cNvGrpSpPr>
            <a:grpSpLocks/>
          </p:cNvGrpSpPr>
          <p:nvPr/>
        </p:nvGrpSpPr>
        <p:grpSpPr bwMode="auto">
          <a:xfrm>
            <a:off x="3492500" y="908050"/>
            <a:ext cx="503238" cy="1263650"/>
            <a:chOff x="3491880" y="908720"/>
            <a:chExt cx="503158" cy="1263030"/>
          </a:xfrm>
        </p:grpSpPr>
        <p:pic>
          <p:nvPicPr>
            <p:cNvPr id="5939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91880" y="908720"/>
              <a:ext cx="503158" cy="126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399" name="TextBox 8"/>
            <p:cNvSpPr txBox="1">
              <a:spLocks noChangeArrowheads="1"/>
            </p:cNvSpPr>
            <p:nvPr/>
          </p:nvSpPr>
          <p:spPr bwMode="auto">
            <a:xfrm>
              <a:off x="3491880" y="1268760"/>
              <a:ext cx="39145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我</a:t>
              </a:r>
              <a:endParaRPr lang="en-US" altLang="zh-CN" sz="1600" b="1" dirty="0"/>
            </a:p>
            <a:p>
              <a:r>
                <a:rPr lang="zh-CN" altLang="en-US" sz="1600" b="1" dirty="0"/>
                <a:t>女</a:t>
              </a:r>
              <a:endParaRPr lang="en-US" altLang="zh-CN" sz="1600" b="1" dirty="0"/>
            </a:p>
            <a:p>
              <a:r>
                <a:rPr lang="zh-CN" altLang="en-US" sz="1600" b="1" dirty="0"/>
                <a:t>友</a:t>
              </a:r>
            </a:p>
          </p:txBody>
        </p:sp>
      </p:grpSp>
      <p:sp>
        <p:nvSpPr>
          <p:cNvPr id="59397" name="矩形 10"/>
          <p:cNvSpPr>
            <a:spLocks noChangeArrowheads="1"/>
          </p:cNvSpPr>
          <p:nvPr/>
        </p:nvSpPr>
        <p:spPr bwMode="auto">
          <a:xfrm>
            <a:off x="3995738" y="1125538"/>
            <a:ext cx="318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今天“我女友”来找我吃饭。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280988"/>
            <a:ext cx="3728219" cy="676275"/>
          </a:xfrm>
        </p:spPr>
        <p:txBody>
          <a:bodyPr/>
          <a:lstStyle/>
          <a:p>
            <a:pPr eaLnBrk="1" hangingPunct="1"/>
            <a:r>
              <a:rPr lang="zh-CN" altLang="en-US" smtClean="0"/>
              <a:t>到处贴的“标签”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700213"/>
            <a:ext cx="735330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0420" name="组合 9"/>
          <p:cNvGrpSpPr>
            <a:grpSpLocks/>
          </p:cNvGrpSpPr>
          <p:nvPr/>
        </p:nvGrpSpPr>
        <p:grpSpPr bwMode="auto">
          <a:xfrm>
            <a:off x="2771800" y="3068960"/>
            <a:ext cx="503237" cy="1263650"/>
            <a:chOff x="3491880" y="908720"/>
            <a:chExt cx="503158" cy="1263030"/>
          </a:xfrm>
        </p:grpSpPr>
        <p:pic>
          <p:nvPicPr>
            <p:cNvPr id="6042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91880" y="908720"/>
              <a:ext cx="503158" cy="126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423" name="TextBox 8"/>
            <p:cNvSpPr txBox="1">
              <a:spLocks noChangeArrowheads="1"/>
            </p:cNvSpPr>
            <p:nvPr/>
          </p:nvSpPr>
          <p:spPr bwMode="auto">
            <a:xfrm>
              <a:off x="3491880" y="1268760"/>
              <a:ext cx="39145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我</a:t>
              </a:r>
              <a:endParaRPr lang="en-US" altLang="zh-CN" sz="1600" b="1" dirty="0"/>
            </a:p>
            <a:p>
              <a:r>
                <a:rPr lang="zh-CN" altLang="en-US" sz="1600" b="1" dirty="0"/>
                <a:t>女</a:t>
              </a:r>
              <a:endParaRPr lang="en-US" altLang="zh-CN" sz="1600" b="1" dirty="0"/>
            </a:p>
            <a:p>
              <a:r>
                <a:rPr lang="zh-CN" altLang="en-US" sz="1600" b="1" dirty="0"/>
                <a:t>友</a:t>
              </a:r>
            </a:p>
          </p:txBody>
        </p:sp>
      </p:grpSp>
      <p:sp>
        <p:nvSpPr>
          <p:cNvPr id="60421" name="矩形 10"/>
          <p:cNvSpPr>
            <a:spLocks noChangeArrowheads="1"/>
          </p:cNvSpPr>
          <p:nvPr/>
        </p:nvSpPr>
        <p:spPr bwMode="auto">
          <a:xfrm>
            <a:off x="3995738" y="1125538"/>
            <a:ext cx="318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今天“我女友”来找我吃饭。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到处贴的“标签”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700213"/>
            <a:ext cx="735330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444" name="组合 9"/>
          <p:cNvGrpSpPr>
            <a:grpSpLocks/>
          </p:cNvGrpSpPr>
          <p:nvPr/>
        </p:nvGrpSpPr>
        <p:grpSpPr bwMode="auto">
          <a:xfrm>
            <a:off x="971550" y="2708275"/>
            <a:ext cx="503238" cy="1263650"/>
            <a:chOff x="3491880" y="908720"/>
            <a:chExt cx="503158" cy="1263030"/>
          </a:xfrm>
        </p:grpSpPr>
        <p:pic>
          <p:nvPicPr>
            <p:cNvPr id="6144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91880" y="908720"/>
              <a:ext cx="503158" cy="126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7" name="TextBox 8"/>
            <p:cNvSpPr txBox="1">
              <a:spLocks noChangeArrowheads="1"/>
            </p:cNvSpPr>
            <p:nvPr/>
          </p:nvSpPr>
          <p:spPr bwMode="auto">
            <a:xfrm>
              <a:off x="3491880" y="1268760"/>
              <a:ext cx="39145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我</a:t>
              </a:r>
              <a:endParaRPr lang="en-US" altLang="zh-CN" sz="1600" b="1"/>
            </a:p>
            <a:p>
              <a:r>
                <a:rPr lang="zh-CN" altLang="en-US" sz="1600" b="1"/>
                <a:t>女</a:t>
              </a:r>
              <a:endParaRPr lang="en-US" altLang="zh-CN" sz="1600" b="1"/>
            </a:p>
            <a:p>
              <a:r>
                <a:rPr lang="zh-CN" altLang="en-US" sz="1600" b="1"/>
                <a:t>友</a:t>
              </a:r>
            </a:p>
          </p:txBody>
        </p:sp>
      </p:grpSp>
      <p:sp>
        <p:nvSpPr>
          <p:cNvPr id="61445" name="矩形 10"/>
          <p:cNvSpPr>
            <a:spLocks noChangeArrowheads="1"/>
          </p:cNvSpPr>
          <p:nvPr/>
        </p:nvSpPr>
        <p:spPr bwMode="auto">
          <a:xfrm>
            <a:off x="3995738" y="1125538"/>
            <a:ext cx="3186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今天“我女友”来找我吃饭。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到处贴的“标签”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在一定范围内，“标签”可以到处贴，但不可以重复定义。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在一定范围内，“变量”可以重复使用，但不可以重复定义。变量声明后才可以使用。</a:t>
            </a:r>
            <a:endParaRPr lang="en-US" altLang="zh-CN" dirty="0" smtClean="0"/>
          </a:p>
          <a:p>
            <a:pPr lvl="1" eaLnBrk="1" hangingPunct="1"/>
            <a:r>
              <a:rPr lang="en-US" altLang="zh-CN" sz="1400" dirty="0" smtClean="0"/>
              <a:t>String myname = "</a:t>
            </a:r>
            <a:r>
              <a:rPr lang="zh-CN" altLang="en-US" sz="1400" dirty="0" smtClean="0"/>
              <a:t>如鹏网</a:t>
            </a:r>
            <a:r>
              <a:rPr lang="en-US" altLang="zh-CN" sz="1400" dirty="0" smtClean="0"/>
              <a:t>";</a:t>
            </a:r>
          </a:p>
          <a:p>
            <a:pPr lvl="1" eaLnBrk="1" hangingPunct="1"/>
            <a:r>
              <a:rPr lang="en-US" altLang="zh-CN" sz="1400" dirty="0" smtClean="0"/>
              <a:t>int pauseTime = 2000;</a:t>
            </a:r>
          </a:p>
          <a:p>
            <a:pPr lvl="1" eaLnBrk="1" hangingPunct="1"/>
            <a:r>
              <a:rPr lang="en-US" altLang="zh-CN" sz="1400" dirty="0" smtClean="0"/>
              <a:t>Console.WriteLine(myname);</a:t>
            </a:r>
          </a:p>
          <a:p>
            <a:pPr lvl="1" eaLnBrk="1" hangingPunct="1"/>
            <a:r>
              <a:rPr lang="en-US" altLang="zh-CN" sz="1400" dirty="0" smtClean="0"/>
              <a:t>Console.ReadKey();</a:t>
            </a:r>
          </a:p>
          <a:p>
            <a:pPr lvl="1" eaLnBrk="1" hangingPunct="1"/>
            <a:r>
              <a:rPr lang="en-US" altLang="zh-CN" sz="1400" dirty="0" smtClean="0"/>
              <a:t>Console.WriteLine(myname);</a:t>
            </a:r>
          </a:p>
          <a:p>
            <a:pPr lvl="1" eaLnBrk="1" hangingPunct="1"/>
            <a:r>
              <a:rPr lang="en-US" altLang="zh-CN" sz="1400" dirty="0" smtClean="0"/>
              <a:t>Console.ReadKey();</a:t>
            </a:r>
          </a:p>
          <a:p>
            <a:pPr lvl="1" eaLnBrk="1" hangingPunct="1"/>
            <a:r>
              <a:rPr lang="en-US" altLang="zh-CN" sz="1400" dirty="0" smtClean="0"/>
              <a:t>myname= “Rupeng”;//</a:t>
            </a:r>
            <a:r>
              <a:rPr lang="zh-CN" altLang="en-US" sz="1400" dirty="0" smtClean="0"/>
              <a:t>标签贴到新的数据上；变量指向新的数据上。</a:t>
            </a:r>
            <a:endParaRPr lang="en-US" altLang="zh-CN" sz="1400" dirty="0" smtClean="0"/>
          </a:p>
          <a:p>
            <a:pPr lvl="1" eaLnBrk="1" hangingPunct="1"/>
            <a:r>
              <a:rPr lang="en-US" altLang="zh-CN" sz="1400" dirty="0" smtClean="0"/>
              <a:t>Console.WriteLine(myname);</a:t>
            </a:r>
          </a:p>
          <a:p>
            <a:pPr lvl="1" eaLnBrk="1" hangingPunct="1"/>
            <a:r>
              <a:rPr lang="en-US" altLang="zh-CN" sz="1400" dirty="0" smtClean="0"/>
              <a:t>Console.ReadKey();</a:t>
            </a:r>
          </a:p>
          <a:p>
            <a:pPr lvl="1" eaLnBrk="1" hangingPunct="1"/>
            <a:r>
              <a:rPr lang="en-US" altLang="zh-CN" sz="1400" dirty="0" smtClean="0"/>
              <a:t>Console.WriteLine(myname);</a:t>
            </a:r>
          </a:p>
          <a:p>
            <a:pPr lvl="1" eaLnBrk="1" hangingPunct="1"/>
            <a:r>
              <a:rPr lang="en-US" altLang="zh-CN" sz="1400" dirty="0" smtClean="0"/>
              <a:t>Console.ReadKey();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671888" y="3789363"/>
            <a:ext cx="54721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过去的就过去了，变量指向新的数据只会影响之后指令的执行效果。不会“回头算账”！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关键字（Keyword）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C#</a:t>
            </a:r>
            <a:r>
              <a:rPr lang="zh-CN" altLang="en-US" dirty="0" smtClean="0"/>
              <a:t>定义了一些关键字(public/static/void/class/int)，这些关键字是构成</a:t>
            </a:r>
            <a:r>
              <a:rPr lang="en-US" altLang="zh-CN" dirty="0" smtClean="0"/>
              <a:t>C#</a:t>
            </a:r>
            <a:r>
              <a:rPr lang="zh-CN" altLang="en-US" dirty="0" smtClean="0"/>
              <a:t>基本语法用的，这些关键字没必要去背，一边学一边就掌握了。这些关键字的特征就是在</a:t>
            </a:r>
            <a:r>
              <a:rPr lang="en-US" altLang="zh-CN" dirty="0" smtClean="0"/>
              <a:t>VS</a:t>
            </a:r>
            <a:r>
              <a:rPr lang="zh-CN" altLang="en-US" dirty="0" smtClean="0"/>
              <a:t>中颜色与众不同。</a:t>
            </a:r>
          </a:p>
          <a:p>
            <a:pPr eaLnBrk="1" hangingPunct="1"/>
            <a:r>
              <a:rPr lang="en-US" altLang="zh-CN" dirty="0" smtClean="0"/>
              <a:t>M</a:t>
            </a:r>
            <a:r>
              <a:rPr lang="zh-CN" altLang="en-US" dirty="0" smtClean="0"/>
              <a:t>ain、String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大写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）等这些都不是关键字。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标识符规范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638" y="1201738"/>
            <a:ext cx="8299450" cy="56562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标识符是用来给类、方法、变量等命名用的。</a:t>
            </a:r>
          </a:p>
          <a:p>
            <a:pPr eaLnBrk="1" hangingPunct="1"/>
            <a:r>
              <a:rPr lang="zh-CN" altLang="en-US" dirty="0" smtClean="0"/>
              <a:t>命名规则：1）由字母、中文（不推荐）、数字、下划线 _；2）不能以数字开头；3）不能全是关键字。</a:t>
            </a:r>
          </a:p>
          <a:p>
            <a:pPr eaLnBrk="1" hangingPunct="1"/>
            <a:r>
              <a:rPr lang="en-US" altLang="zh-CN" dirty="0" smtClean="0"/>
              <a:t>C#</a:t>
            </a:r>
            <a:r>
              <a:rPr lang="zh-CN" altLang="en-US" dirty="0" smtClean="0"/>
              <a:t>语言是大小写敏感的：demo和Demo是两个东西；</a:t>
            </a:r>
          </a:p>
          <a:p>
            <a:pPr eaLnBrk="1" hangingPunct="1"/>
            <a:r>
              <a:rPr lang="zh-CN" altLang="en-US" dirty="0" smtClean="0"/>
              <a:t>课上思考：下列哪些是合法的标识符？a1、1a、a_b、_1a、</a:t>
            </a:r>
            <a:r>
              <a:rPr lang="en-US" altLang="zh-CN" dirty="0" smtClean="0"/>
              <a:t>$a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intw</a:t>
            </a:r>
            <a:r>
              <a:rPr lang="zh-CN" altLang="en-US" dirty="0" smtClean="0"/>
              <a:t>、你好。</a:t>
            </a:r>
          </a:p>
          <a:p>
            <a:pPr eaLnBrk="1" hangingPunct="1"/>
            <a:r>
              <a:rPr lang="zh-CN" altLang="en-US" dirty="0" smtClean="0"/>
              <a:t>变量驼峰命名法：首字母小写，每个单词第一个字母大写。</a:t>
            </a:r>
            <a:r>
              <a:rPr lang="en-US" altLang="zh-CN" dirty="0" smtClean="0"/>
              <a:t>ageOfBaby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openComputer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createMenuItem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标识符要有意义；标识符的命名规范，不是强制规定，而是“潜规则”：类名、方法名：大写开头；变量名：小写开头。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变量的类型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638" y="1201738"/>
            <a:ext cx="8299450" cy="22987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我们可以把price变量指向内存的值改为3、5、10，但是能不能改成“tom”呢？显然“一斤菜hello元”是没意义的，所以这块内存中能够放什么类型的数据是有限制的，这就是“变量类型”。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定义一个变量的格式：变量类型 变量名=初始值；</a:t>
            </a:r>
          </a:p>
        </p:txBody>
      </p:sp>
      <p:pic>
        <p:nvPicPr>
          <p:cNvPr id="65540" name="Picture 8" descr="c:\users\yzk\appdata\roaming\360se6\User Data\temp\C2A2B5988E9BB67F797124BAFDD93A8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3357563"/>
            <a:ext cx="4762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5541" name="组合 9"/>
          <p:cNvGrpSpPr>
            <a:grpSpLocks/>
          </p:cNvGrpSpPr>
          <p:nvPr/>
        </p:nvGrpSpPr>
        <p:grpSpPr bwMode="auto">
          <a:xfrm>
            <a:off x="3059113" y="3573463"/>
            <a:ext cx="503237" cy="1262062"/>
            <a:chOff x="3491880" y="908720"/>
            <a:chExt cx="503158" cy="1263030"/>
          </a:xfrm>
        </p:grpSpPr>
        <p:pic>
          <p:nvPicPr>
            <p:cNvPr id="6554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91880" y="908720"/>
              <a:ext cx="503158" cy="126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544" name="TextBox 9"/>
            <p:cNvSpPr txBox="1">
              <a:spLocks noChangeArrowheads="1"/>
            </p:cNvSpPr>
            <p:nvPr/>
          </p:nvSpPr>
          <p:spPr bwMode="auto">
            <a:xfrm>
              <a:off x="3491880" y="1268760"/>
              <a:ext cx="39145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我</a:t>
              </a:r>
              <a:endParaRPr lang="en-US" altLang="zh-CN" sz="1600" b="1"/>
            </a:p>
            <a:p>
              <a:r>
                <a:rPr lang="zh-CN" altLang="en-US" sz="1600" b="1"/>
                <a:t>女</a:t>
              </a:r>
              <a:endParaRPr lang="en-US" altLang="zh-CN" sz="1600" b="1"/>
            </a:p>
            <a:p>
              <a:r>
                <a:rPr lang="zh-CN" altLang="en-US" sz="1600" b="1"/>
                <a:t>友</a:t>
              </a:r>
            </a:p>
          </p:txBody>
        </p:sp>
      </p:grp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2411413" y="3284538"/>
            <a:ext cx="2736850" cy="2590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628775"/>
            <a:ext cx="403860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1557338"/>
            <a:ext cx="36766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6564" name="组合 9"/>
          <p:cNvGrpSpPr>
            <a:grpSpLocks/>
          </p:cNvGrpSpPr>
          <p:nvPr/>
        </p:nvGrpSpPr>
        <p:grpSpPr bwMode="auto">
          <a:xfrm>
            <a:off x="2771775" y="2636838"/>
            <a:ext cx="503238" cy="1263650"/>
            <a:chOff x="3491880" y="908720"/>
            <a:chExt cx="503158" cy="1263030"/>
          </a:xfrm>
        </p:grpSpPr>
        <p:pic>
          <p:nvPicPr>
            <p:cNvPr id="6656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91880" y="908720"/>
              <a:ext cx="503158" cy="126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569" name="TextBox 5"/>
            <p:cNvSpPr txBox="1">
              <a:spLocks noChangeArrowheads="1"/>
            </p:cNvSpPr>
            <p:nvPr/>
          </p:nvSpPr>
          <p:spPr bwMode="auto">
            <a:xfrm>
              <a:off x="3491880" y="1268760"/>
              <a:ext cx="41710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户</a:t>
              </a:r>
              <a:endParaRPr lang="en-US" altLang="zh-CN" b="1"/>
            </a:p>
            <a:p>
              <a:r>
                <a:rPr lang="zh-CN" altLang="en-US" b="1"/>
                <a:t>主</a:t>
              </a:r>
            </a:p>
          </p:txBody>
        </p:sp>
      </p:grpSp>
      <p:grpSp>
        <p:nvGrpSpPr>
          <p:cNvPr id="66565" name="组合 9"/>
          <p:cNvGrpSpPr>
            <a:grpSpLocks/>
          </p:cNvGrpSpPr>
          <p:nvPr/>
        </p:nvGrpSpPr>
        <p:grpSpPr bwMode="auto">
          <a:xfrm>
            <a:off x="7164388" y="2205038"/>
            <a:ext cx="503237" cy="1263650"/>
            <a:chOff x="3491880" y="908720"/>
            <a:chExt cx="503158" cy="1263030"/>
          </a:xfrm>
        </p:grpSpPr>
        <p:pic>
          <p:nvPicPr>
            <p:cNvPr id="6656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91880" y="908720"/>
              <a:ext cx="503158" cy="126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567" name="TextBox 8"/>
            <p:cNvSpPr txBox="1">
              <a:spLocks noChangeArrowheads="1"/>
            </p:cNvSpPr>
            <p:nvPr/>
          </p:nvSpPr>
          <p:spPr bwMode="auto">
            <a:xfrm>
              <a:off x="3491880" y="1268760"/>
              <a:ext cx="41710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户</a:t>
              </a:r>
              <a:endParaRPr lang="en-US" altLang="zh-CN" b="1"/>
            </a:p>
            <a:p>
              <a:r>
                <a:rPr lang="zh-CN" altLang="en-US" b="1"/>
                <a:t>主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变量作用域初步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341438"/>
            <a:ext cx="8299450" cy="22987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变量在{}范围之内定义不能重名，定义一个int b=3；再定义一个int b=10;编译出错。</a:t>
            </a:r>
          </a:p>
          <a:p>
            <a:pPr eaLnBrk="1" hangingPunct="1"/>
            <a:r>
              <a:rPr lang="zh-CN" altLang="en-US" dirty="0" smtClean="0"/>
              <a:t>int b=3;b=5;是可以的为什么？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1"/>
          <p:cNvSpPr>
            <a:spLocks noChangeArrowheads="1"/>
          </p:cNvSpPr>
          <p:nvPr/>
        </p:nvSpPr>
        <p:spPr bwMode="auto">
          <a:xfrm>
            <a:off x="755650" y="1628775"/>
            <a:ext cx="7777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局部变量的作用域就是所在的</a:t>
            </a:r>
            <a:r>
              <a:rPr lang="en-US" altLang="zh-CN" dirty="0"/>
              <a:t>{}</a:t>
            </a:r>
            <a:r>
              <a:rPr lang="zh-CN" altLang="en-US" dirty="0"/>
              <a:t>，出了作用域就不认识了。学到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等时候就会碰到这个问题。</a:t>
            </a:r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781300"/>
            <a:ext cx="403860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612" name="组合 9"/>
          <p:cNvGrpSpPr>
            <a:grpSpLocks/>
          </p:cNvGrpSpPr>
          <p:nvPr/>
        </p:nvGrpSpPr>
        <p:grpSpPr bwMode="auto">
          <a:xfrm>
            <a:off x="3348038" y="3789363"/>
            <a:ext cx="503237" cy="1262062"/>
            <a:chOff x="3491880" y="908720"/>
            <a:chExt cx="503158" cy="1263030"/>
          </a:xfrm>
        </p:grpSpPr>
        <p:pic>
          <p:nvPicPr>
            <p:cNvPr id="6861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91880" y="908720"/>
              <a:ext cx="503158" cy="126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17" name="TextBox 5"/>
            <p:cNvSpPr txBox="1">
              <a:spLocks noChangeArrowheads="1"/>
            </p:cNvSpPr>
            <p:nvPr/>
          </p:nvSpPr>
          <p:spPr bwMode="auto">
            <a:xfrm>
              <a:off x="3491880" y="1268760"/>
              <a:ext cx="41710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户</a:t>
              </a:r>
              <a:endParaRPr lang="en-US" altLang="zh-CN" b="1"/>
            </a:p>
            <a:p>
              <a:r>
                <a:rPr lang="zh-CN" altLang="en-US" b="1"/>
                <a:t>主</a:t>
              </a:r>
            </a:p>
          </p:txBody>
        </p:sp>
      </p:grpSp>
      <p:pic>
        <p:nvPicPr>
          <p:cNvPr id="68613" name="Picture 2" descr="c:\users\yzk\appdata\roaming\360se6\User Data\temp\43032675675597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9338" y="3500438"/>
            <a:ext cx="2881312" cy="262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4" name="TextBox 7"/>
          <p:cNvSpPr txBox="1">
            <a:spLocks noChangeArrowheads="1"/>
          </p:cNvSpPr>
          <p:nvPr/>
        </p:nvSpPr>
        <p:spPr bwMode="auto">
          <a:xfrm>
            <a:off x="5003800" y="4652963"/>
            <a:ext cx="2520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FF00"/>
                </a:solidFill>
              </a:rPr>
              <a:t>“户主”的名字是什么？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5076825" y="3429000"/>
            <a:ext cx="2735263" cy="2590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ASP.Net</a:t>
            </a:r>
            <a:endParaRPr lang="zh-CN" altLang="en-US" dirty="0" smtClean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714375" y="1643063"/>
            <a:ext cx="8106097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.Net</a:t>
            </a:r>
            <a:r>
              <a:rPr lang="zh-CN" altLang="en-US" dirty="0"/>
              <a:t>是一个平台，提供了运行</a:t>
            </a:r>
            <a:r>
              <a:rPr lang="en-US" altLang="zh-CN" dirty="0"/>
              <a:t>.Net</a:t>
            </a:r>
            <a:r>
              <a:rPr lang="zh-CN" altLang="en-US" dirty="0"/>
              <a:t>程序需要的虚拟机、类库等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altLang="zh-CN" dirty="0" smtClean="0"/>
              <a:t>#</a:t>
            </a:r>
            <a:r>
              <a:rPr lang="zh-CN" altLang="en-US" dirty="0" smtClean="0"/>
              <a:t>是</a:t>
            </a:r>
            <a:r>
              <a:rPr lang="en-US" altLang="zh-CN" dirty="0"/>
              <a:t>.Net</a:t>
            </a:r>
            <a:r>
              <a:rPr lang="zh-CN" altLang="en-US" dirty="0"/>
              <a:t>平台下的一个语言，</a:t>
            </a:r>
            <a:r>
              <a:rPr lang="en-US" altLang="zh-CN" dirty="0"/>
              <a:t>.Net</a:t>
            </a:r>
            <a:r>
              <a:rPr lang="zh-CN" altLang="en-US" dirty="0"/>
              <a:t>下的语言还有</a:t>
            </a:r>
            <a:r>
              <a:rPr lang="en-US" altLang="zh-CN" dirty="0"/>
              <a:t>VB.Net</a:t>
            </a:r>
            <a:r>
              <a:rPr lang="zh-CN" altLang="en-US" dirty="0"/>
              <a:t>、</a:t>
            </a:r>
            <a:r>
              <a:rPr lang="en-US" altLang="zh-CN" dirty="0"/>
              <a:t>PowerShell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ASP.Net</a:t>
            </a:r>
            <a:r>
              <a:rPr lang="zh-CN" altLang="en-US" dirty="0"/>
              <a:t>是</a:t>
            </a:r>
            <a:r>
              <a:rPr lang="en-US" altLang="zh-CN" dirty="0"/>
              <a:t>.Net</a:t>
            </a:r>
            <a:r>
              <a:rPr lang="zh-CN" altLang="en-US" dirty="0"/>
              <a:t>下开发网站的技术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读音：</a:t>
            </a:r>
            <a:r>
              <a:rPr lang="en-US" altLang="zh-CN" dirty="0"/>
              <a:t>dot net</a:t>
            </a:r>
            <a:r>
              <a:rPr lang="zh-CN" altLang="en-US" dirty="0"/>
              <a:t>、点儿奈特</a:t>
            </a:r>
            <a:endParaRPr lang="en-US" altLang="zh-CN" dirty="0"/>
          </a:p>
          <a:p>
            <a:r>
              <a:rPr lang="en-US" altLang="zh-CN" dirty="0"/>
              <a:t>C#</a:t>
            </a:r>
            <a:r>
              <a:rPr lang="zh-CN" altLang="en-US" dirty="0"/>
              <a:t>：</a:t>
            </a:r>
            <a:r>
              <a:rPr lang="en-US" altLang="zh-CN" dirty="0"/>
              <a:t>C Sharp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沙</a:t>
            </a:r>
            <a:r>
              <a:rPr lang="zh-CN" altLang="en-US" dirty="0" smtClean="0"/>
              <a:t>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常用的开发工具是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VS</a:t>
            </a:r>
            <a:r>
              <a:rPr lang="zh-CN" altLang="en-US" dirty="0" smtClean="0"/>
              <a:t>；如果不用</a:t>
            </a:r>
            <a:r>
              <a:rPr lang="en-US" altLang="zh-CN" dirty="0" smtClean="0"/>
              <a:t>VS</a:t>
            </a:r>
            <a:r>
              <a:rPr lang="zh-CN" altLang="en-US" dirty="0" smtClean="0"/>
              <a:t>开发，其实安装</a:t>
            </a:r>
            <a:r>
              <a:rPr lang="en-US" altLang="zh-CN" dirty="0" smtClean="0"/>
              <a:t>.Net Framework</a:t>
            </a:r>
            <a:r>
              <a:rPr lang="zh-CN" altLang="en-US" dirty="0" smtClean="0"/>
              <a:t>即可运行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开发的程序，装</a:t>
            </a:r>
            <a:r>
              <a:rPr lang="en-US" altLang="zh-CN" dirty="0" smtClean="0"/>
              <a:t>VS</a:t>
            </a:r>
            <a:r>
              <a:rPr lang="zh-CN" altLang="en-US" dirty="0" smtClean="0"/>
              <a:t>的时候把</a:t>
            </a:r>
            <a:r>
              <a:rPr lang="en-US" altLang="zh-CN" dirty="0" smtClean="0"/>
              <a:t>.Net Framework</a:t>
            </a:r>
            <a:r>
              <a:rPr lang="zh-CN" altLang="en-US" dirty="0" smtClean="0"/>
              <a:t>同时装上了。运行程序也不需要装</a:t>
            </a:r>
            <a:r>
              <a:rPr lang="en-US" altLang="zh-CN" dirty="0" smtClean="0"/>
              <a:t>VS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.Net Framework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endParaRPr lang="en-US" altLang="zh-CN" dirty="0" smtClean="0"/>
          </a:p>
          <a:p>
            <a:pPr eaLnBrk="1" hangingPunct="1"/>
            <a:r>
              <a:rPr lang="en-US" altLang="zh-CN" dirty="0" smtClean="0"/>
              <a:t>.Net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2.0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4.0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4.5</a:t>
            </a:r>
            <a:r>
              <a:rPr lang="zh-CN" altLang="en-US" dirty="0" smtClean="0"/>
              <a:t>等版本，版本兼容性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VS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等版本，和老师的环境一致避免学习过程中的问题。如鹏的课程中会用到</a:t>
            </a:r>
            <a:r>
              <a:rPr lang="en-US" altLang="zh-CN" dirty="0" smtClean="0"/>
              <a:t>VS2012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VS2015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.Net</a:t>
            </a:r>
            <a:r>
              <a:rPr lang="zh-CN" altLang="en-US" dirty="0" smtClean="0"/>
              <a:t>基础用</a:t>
            </a:r>
            <a:r>
              <a:rPr lang="en-US" altLang="zh-CN" dirty="0" smtClean="0"/>
              <a:t>VS2015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VisualStudio 2015 </a:t>
            </a:r>
            <a:r>
              <a:rPr lang="zh-CN" altLang="en-US" dirty="0" smtClean="0"/>
              <a:t>的下载和安装（见截图）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2060575"/>
            <a:ext cx="31432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变量的初始化</a:t>
            </a:r>
          </a:p>
        </p:txBody>
      </p:sp>
      <p:grpSp>
        <p:nvGrpSpPr>
          <p:cNvPr id="69636" name="组合 9"/>
          <p:cNvGrpSpPr>
            <a:grpSpLocks/>
          </p:cNvGrpSpPr>
          <p:nvPr/>
        </p:nvGrpSpPr>
        <p:grpSpPr bwMode="auto">
          <a:xfrm>
            <a:off x="3132138" y="2060575"/>
            <a:ext cx="1152525" cy="2160588"/>
            <a:chOff x="3458337" y="908720"/>
            <a:chExt cx="536701" cy="1263030"/>
          </a:xfrm>
        </p:grpSpPr>
        <p:pic>
          <p:nvPicPr>
            <p:cNvPr id="6963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91880" y="908720"/>
              <a:ext cx="503158" cy="126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40" name="TextBox 5"/>
            <p:cNvSpPr txBox="1">
              <a:spLocks noChangeArrowheads="1"/>
            </p:cNvSpPr>
            <p:nvPr/>
          </p:nvSpPr>
          <p:spPr bwMode="auto">
            <a:xfrm>
              <a:off x="3458337" y="1329730"/>
              <a:ext cx="348875" cy="701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/>
                <a:t>   我</a:t>
              </a:r>
              <a:endParaRPr lang="en-US" altLang="zh-CN" sz="2400" b="1"/>
            </a:p>
            <a:p>
              <a:pPr algn="ctr"/>
              <a:r>
                <a:rPr lang="zh-CN" altLang="en-US" sz="2400" b="1"/>
                <a:t>   女</a:t>
              </a:r>
              <a:endParaRPr lang="en-US" altLang="zh-CN" sz="2400" b="1"/>
            </a:p>
            <a:p>
              <a:pPr algn="ctr"/>
              <a:r>
                <a:rPr lang="zh-CN" altLang="en-US" sz="2400" b="1"/>
                <a:t>   友</a:t>
              </a:r>
            </a:p>
          </p:txBody>
        </p:sp>
      </p:grpSp>
      <p:sp>
        <p:nvSpPr>
          <p:cNvPr id="69637" name="TextBox 6"/>
          <p:cNvSpPr txBox="1">
            <a:spLocks noChangeArrowheads="1"/>
          </p:cNvSpPr>
          <p:nvPr/>
        </p:nvSpPr>
        <p:spPr bwMode="auto">
          <a:xfrm>
            <a:off x="1763713" y="1484313"/>
            <a:ext cx="468049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今天和“我女友”去宾馆检查工作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268538" y="2276475"/>
            <a:ext cx="2735262" cy="2590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278092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在使用（读取）变量之前变量必须被赋值（指向数据）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39725" y="280988"/>
            <a:ext cx="839628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3200" b="1" kern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变量的初始化</a:t>
            </a:r>
          </a:p>
        </p:txBody>
      </p:sp>
      <p:sp>
        <p:nvSpPr>
          <p:cNvPr id="70659" name="TextBox 7"/>
          <p:cNvSpPr txBox="1">
            <a:spLocks noChangeArrowheads="1"/>
          </p:cNvSpPr>
          <p:nvPr/>
        </p:nvSpPr>
        <p:spPr bwMode="auto">
          <a:xfrm>
            <a:off x="1763713" y="1484313"/>
            <a:ext cx="41088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今天和“我女友”去宾</a:t>
            </a:r>
            <a:r>
              <a:rPr lang="zh-CN" altLang="en-US" dirty="0" smtClean="0"/>
              <a:t>馆讨论学术问题</a:t>
            </a:r>
            <a:endParaRPr lang="zh-CN" altLang="en-US" dirty="0"/>
          </a:p>
        </p:txBody>
      </p:sp>
      <p:pic>
        <p:nvPicPr>
          <p:cNvPr id="70660" name="Picture 2" descr="c:\users\yzk\appdata\roaming\360se6\User Data\temp\32d119ebe45b92568e1fa9d17ffe97c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2276475"/>
            <a:ext cx="360045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0661" name="组合 9"/>
          <p:cNvGrpSpPr>
            <a:grpSpLocks/>
          </p:cNvGrpSpPr>
          <p:nvPr/>
        </p:nvGrpSpPr>
        <p:grpSpPr bwMode="auto">
          <a:xfrm>
            <a:off x="5435600" y="2708275"/>
            <a:ext cx="503238" cy="1263650"/>
            <a:chOff x="3491880" y="908720"/>
            <a:chExt cx="503158" cy="1263030"/>
          </a:xfrm>
        </p:grpSpPr>
        <p:pic>
          <p:nvPicPr>
            <p:cNvPr id="7066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91880" y="908720"/>
              <a:ext cx="503158" cy="126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663" name="TextBox 6"/>
            <p:cNvSpPr txBox="1">
              <a:spLocks noChangeArrowheads="1"/>
            </p:cNvSpPr>
            <p:nvPr/>
          </p:nvSpPr>
          <p:spPr bwMode="auto">
            <a:xfrm>
              <a:off x="3491880" y="1268760"/>
              <a:ext cx="39145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我</a:t>
              </a:r>
              <a:endParaRPr lang="en-US" altLang="zh-CN" sz="1600" b="1"/>
            </a:p>
            <a:p>
              <a:r>
                <a:rPr lang="zh-CN" altLang="en-US" sz="1600" b="1"/>
                <a:t>女</a:t>
              </a:r>
              <a:endParaRPr lang="en-US" altLang="zh-CN" sz="1600" b="1"/>
            </a:p>
            <a:p>
              <a:r>
                <a:rPr lang="zh-CN" altLang="en-US" sz="1600" b="1"/>
                <a:t>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变量的初始化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638" y="1201738"/>
            <a:ext cx="8299450" cy="53959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错误代码：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String name;</a:t>
            </a:r>
          </a:p>
          <a:p>
            <a:pPr lvl="1" eaLnBrk="1" hangingPunct="1"/>
            <a:r>
              <a:rPr lang="en-US" altLang="zh-CN" dirty="0" smtClean="0"/>
              <a:t>Console.WriteLine</a:t>
            </a:r>
            <a:r>
              <a:rPr lang="zh-CN" altLang="en-US" dirty="0" smtClean="0"/>
              <a:t>(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);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正确的代码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String name=“rupeng.com”;//</a:t>
            </a:r>
            <a:r>
              <a:rPr lang="zh-CN" altLang="en-US" dirty="0" smtClean="0"/>
              <a:t>声明变量的同时，给他赋值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Console.WriteLine</a:t>
            </a:r>
            <a:r>
              <a:rPr lang="zh-CN" altLang="en-US" dirty="0" smtClean="0"/>
              <a:t>(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);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正确的代码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String name;//</a:t>
            </a:r>
            <a:r>
              <a:rPr lang="zh-CN" altLang="en-US" dirty="0" smtClean="0"/>
              <a:t>先声明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name=“rupeng.com”;//</a:t>
            </a:r>
            <a:r>
              <a:rPr lang="zh-CN" altLang="en-US" dirty="0" smtClean="0"/>
              <a:t>再赋值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Console.WriteLine</a:t>
            </a:r>
            <a:r>
              <a:rPr lang="zh-CN" altLang="en-US" dirty="0" smtClean="0"/>
              <a:t>(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);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局部变量</a:t>
            </a:r>
            <a:r>
              <a:rPr lang="zh-CN" altLang="en-US" dirty="0" smtClean="0">
                <a:solidFill>
                  <a:srgbClr val="FF0000"/>
                </a:solidFill>
              </a:rPr>
              <a:t>使用前</a:t>
            </a:r>
            <a:r>
              <a:rPr lang="zh-CN" altLang="en-US" dirty="0" smtClean="0"/>
              <a:t>必须赋给初值。声明时赋值或者使用前赋值都可以。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易错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638" y="1201738"/>
            <a:ext cx="8299450" cy="5395912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dirty="0" smtClean="0"/>
              <a:t>类中只能定义成员变量和方法。</a:t>
            </a:r>
            <a:r>
              <a:rPr lang="en-US" altLang="zh-CN" dirty="0" smtClean="0"/>
              <a:t>a=10</a:t>
            </a:r>
            <a:r>
              <a:rPr lang="zh-CN" altLang="en-US" dirty="0" smtClean="0"/>
              <a:t>属于赋值语句，只能写到方法里</a:t>
            </a:r>
          </a:p>
          <a:p>
            <a:pPr eaLnBrk="1" hangingPunct="1">
              <a:buNone/>
            </a:pPr>
            <a:r>
              <a:rPr lang="en-US" altLang="zh-CN" dirty="0" smtClean="0"/>
              <a:t>class A</a:t>
            </a:r>
          </a:p>
          <a:p>
            <a:pPr eaLnBrk="1" hangingPunct="1">
              <a:buNone/>
            </a:pPr>
            <a:r>
              <a:rPr lang="en-US" altLang="zh-CN" dirty="0" smtClean="0"/>
              <a:t>{</a:t>
            </a:r>
          </a:p>
          <a:p>
            <a:pPr eaLnBrk="1" hangingPunct="1">
              <a:buNone/>
            </a:pPr>
            <a:r>
              <a:rPr lang="en-US" altLang="zh-CN" dirty="0" smtClean="0"/>
              <a:t>   int a;</a:t>
            </a:r>
          </a:p>
          <a:p>
            <a:pPr eaLnBrk="1" hangingPunct="1">
              <a:buNone/>
            </a:pPr>
            <a:r>
              <a:rPr lang="en-US" altLang="zh-CN" dirty="0" smtClean="0"/>
              <a:t>   a=5;</a:t>
            </a:r>
          </a:p>
          <a:p>
            <a:pPr eaLnBrk="1" hangingPunct="1">
              <a:buNone/>
            </a:pPr>
            <a:r>
              <a:rPr lang="en-US" altLang="zh-CN" dirty="0" smtClean="0"/>
              <a:t>   a.ToString();</a:t>
            </a:r>
            <a:r>
              <a:rPr lang="zh-CN" altLang="en-US" dirty="0" smtClean="0"/>
              <a:t>不可以</a:t>
            </a:r>
          </a:p>
          <a:p>
            <a:pPr eaLnBrk="1" hangingPunct="1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数值类型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750" y="4003675"/>
            <a:ext cx="8353425" cy="2447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 dirty="0" smtClean="0"/>
              <a:t>byte是“字节”类型，代表一个8位二进制，也就是一个字节。</a:t>
            </a:r>
          </a:p>
          <a:p>
            <a:pPr>
              <a:lnSpc>
                <a:spcPct val="90000"/>
              </a:lnSpc>
            </a:pPr>
            <a:r>
              <a:rPr lang="zh-CN" altLang="en-US" sz="2200" dirty="0" smtClean="0"/>
              <a:t>整数常量默认是int类型，小数常量默认是double类型。</a:t>
            </a:r>
          </a:p>
          <a:p>
            <a:pPr>
              <a:lnSpc>
                <a:spcPct val="90000"/>
              </a:lnSpc>
            </a:pPr>
            <a:r>
              <a:rPr lang="zh-CN" altLang="en-US" sz="2200" dirty="0" smtClean="0"/>
              <a:t>选用数据类型的时候在考虑到数据的可能范围之后，选择最小范围的类型，这样节省资源。</a:t>
            </a: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1979613" y="1054100"/>
          <a:ext cx="4719637" cy="2466976"/>
        </p:xfrm>
        <a:graphic>
          <a:graphicData uri="http://schemas.openxmlformats.org/drawingml/2006/table">
            <a:tbl>
              <a:tblPr/>
              <a:tblGrid>
                <a:gridCol w="2036762"/>
                <a:gridCol w="1058863"/>
                <a:gridCol w="1624012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数据类型</a:t>
                      </a:r>
                      <a:endParaRPr kumimoji="0" 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占用字节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取值范围</a:t>
                      </a:r>
                      <a:endParaRPr kumimoji="0" 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byte(字节)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1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-2</a:t>
                      </a:r>
                      <a:r>
                        <a:rPr kumimoji="0" lang="zh-CN" altLang="en-US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7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到2</a:t>
                      </a:r>
                      <a:r>
                        <a:rPr kumimoji="0" lang="zh-CN" altLang="en-US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7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-1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short(短整型)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2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-2</a:t>
                      </a:r>
                      <a:r>
                        <a:rPr kumimoji="0" lang="zh-CN" altLang="en-US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15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到2</a:t>
                      </a:r>
                      <a:r>
                        <a:rPr kumimoji="0" lang="zh-CN" altLang="en-US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15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-1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int(整型)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-2</a:t>
                      </a:r>
                      <a:r>
                        <a:rPr kumimoji="0" lang="zh-CN" altLang="en-US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31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到2</a:t>
                      </a:r>
                      <a:r>
                        <a:rPr kumimoji="0" lang="zh-CN" altLang="en-US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31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-1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long(长整形)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8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-2</a:t>
                      </a:r>
                      <a:r>
                        <a:rPr kumimoji="0" lang="zh-CN" altLang="en-US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63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到2</a:t>
                      </a:r>
                      <a:r>
                        <a:rPr kumimoji="0" lang="zh-CN" altLang="en-US" sz="15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63</a:t>
                      </a:r>
                      <a:r>
                        <a:rPr kumimoji="0" lang="zh-CN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-1</a:t>
                      </a: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float(单精度浮点数)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4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不用记</a:t>
                      </a:r>
                      <a:endParaRPr kumimoji="0" 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double(双精度浮点数)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8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1600"/>
                        </a:spcBef>
                        <a:spcAft>
                          <a:spcPct val="0"/>
                        </a:spcAft>
                        <a:buClr>
                          <a:srgbClr val="963B22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E6C0B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宋体" pitchFamily="2" charset="-122"/>
                        </a:rPr>
                        <a:t>不用记</a:t>
                      </a:r>
                      <a:endParaRPr kumimoji="0" 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8E6C0B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宋体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42" name="AutoShape 78"/>
          <p:cNvSpPr>
            <a:spLocks/>
          </p:cNvSpPr>
          <p:nvPr/>
        </p:nvSpPr>
        <p:spPr bwMode="auto">
          <a:xfrm flipH="1">
            <a:off x="1693863" y="1416050"/>
            <a:ext cx="287337" cy="1298575"/>
          </a:xfrm>
          <a:prstGeom prst="rightBrace">
            <a:avLst>
              <a:gd name="adj1" fmla="val 31259"/>
              <a:gd name="adj2" fmla="val 5003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2743" name="Text Box 79"/>
          <p:cNvSpPr txBox="1">
            <a:spLocks noChangeArrowheads="1"/>
          </p:cNvSpPr>
          <p:nvPr/>
        </p:nvSpPr>
        <p:spPr bwMode="auto">
          <a:xfrm>
            <a:off x="611188" y="1773238"/>
            <a:ext cx="10080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500"/>
              <a:t>整数类型</a:t>
            </a:r>
          </a:p>
        </p:txBody>
      </p:sp>
      <p:sp>
        <p:nvSpPr>
          <p:cNvPr id="72744" name="AutoShape 80"/>
          <p:cNvSpPr>
            <a:spLocks/>
          </p:cNvSpPr>
          <p:nvPr/>
        </p:nvSpPr>
        <p:spPr bwMode="auto">
          <a:xfrm flipH="1">
            <a:off x="1674813" y="2928938"/>
            <a:ext cx="287337" cy="573087"/>
          </a:xfrm>
          <a:prstGeom prst="rightBrace">
            <a:avLst>
              <a:gd name="adj1" fmla="val 27673"/>
              <a:gd name="adj2" fmla="val 5003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2745" name="Text Box 81"/>
          <p:cNvSpPr txBox="1">
            <a:spLocks noChangeArrowheads="1"/>
          </p:cNvSpPr>
          <p:nvPr/>
        </p:nvSpPr>
        <p:spPr bwMode="auto">
          <a:xfrm>
            <a:off x="611188" y="2854325"/>
            <a:ext cx="1096962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500"/>
              <a:t>小数类型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整数类型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long&gt;</a:t>
            </a:r>
            <a:r>
              <a:rPr lang="zh-CN" altLang="en-US" b="1" u="sng" dirty="0" smtClean="0"/>
              <a:t>int</a:t>
            </a:r>
            <a:r>
              <a:rPr lang="zh-CN" altLang="en-US" dirty="0" smtClean="0"/>
              <a:t>&gt;short&gt;byte;</a:t>
            </a:r>
            <a:r>
              <a:rPr lang="zh-CN" altLang="en-US" b="1" u="sng" dirty="0" smtClean="0"/>
              <a:t>double</a:t>
            </a:r>
            <a:r>
              <a:rPr lang="zh-CN" altLang="en-US" dirty="0" smtClean="0"/>
              <a:t>&gt;float;</a:t>
            </a:r>
          </a:p>
          <a:p>
            <a:r>
              <a:rPr lang="zh-CN" altLang="en-US" dirty="0" smtClean="0"/>
              <a:t>声明赋值：</a:t>
            </a:r>
          </a:p>
          <a:p>
            <a:pPr lvl="1"/>
            <a:r>
              <a:rPr lang="zh-CN" altLang="en-US" dirty="0" smtClean="0"/>
              <a:t>byte b1 = 5;</a:t>
            </a:r>
          </a:p>
          <a:p>
            <a:pPr lvl="1"/>
            <a:r>
              <a:rPr lang="zh-CN" altLang="en-US" dirty="0" smtClean="0"/>
              <a:t>short s1 = 10;</a:t>
            </a:r>
          </a:p>
          <a:p>
            <a:pPr lvl="1"/>
            <a:r>
              <a:rPr lang="zh-CN" altLang="en-US" dirty="0" smtClean="0"/>
              <a:t>int i1 = 20;</a:t>
            </a:r>
          </a:p>
          <a:p>
            <a:pPr lvl="1"/>
            <a:r>
              <a:rPr lang="zh-CN" altLang="en-US" dirty="0" smtClean="0"/>
              <a:t>long l1 = 30;</a:t>
            </a:r>
          </a:p>
          <a:p>
            <a:r>
              <a:rPr lang="zh-CN" altLang="en-US" dirty="0" smtClean="0"/>
              <a:t>如果声明超过范围的数，会怎么样：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byte b2 = 500;//错误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int i2=999999999999999999;//错误</a:t>
            </a:r>
            <a:endParaRPr lang="zh-CN" altLang="en-US" dirty="0" smtClean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整数类型转换(Type cast)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 smtClean="0"/>
              <a:t>byte b=3;int i=b;//隐式类型转换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zh-CN" altLang="en-US" sz="2000" dirty="0" smtClean="0"/>
              <a:t>其实并没有把这个东西从这种类型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转换</a:t>
            </a:r>
            <a:r>
              <a:rPr lang="en-US" altLang="zh-CN" sz="2000" dirty="0" smtClean="0"/>
              <a:t>"</a:t>
            </a:r>
            <a:r>
              <a:rPr lang="zh-CN" altLang="en-US" sz="2000" dirty="0" smtClean="0"/>
              <a:t>成另一种类型，它只是根据</a:t>
            </a:r>
            <a:br>
              <a:rPr lang="zh-CN" altLang="en-US" sz="2000" dirty="0" smtClean="0"/>
            </a:br>
            <a:r>
              <a:rPr lang="zh-CN" altLang="en-US" sz="2000" dirty="0" smtClean="0"/>
              <a:t>原来的内容创建一个新东西。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zh-CN" altLang="en-US" sz="2000" dirty="0" smtClean="0"/>
              <a:t>如何把int赋值给byte（编程经常用）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int i = 999;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byte b = i;//不能从 int 转换为 byte</a:t>
            </a:r>
          </a:p>
          <a:p>
            <a:pPr>
              <a:lnSpc>
                <a:spcPct val="100000"/>
              </a:lnSpc>
            </a:pPr>
            <a:r>
              <a:rPr lang="zh-CN" altLang="en-US" sz="2000" dirty="0" smtClean="0"/>
              <a:t>下面的呢？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int i = 3;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byte b = i;</a:t>
            </a:r>
          </a:p>
          <a:p>
            <a:pPr>
              <a:lnSpc>
                <a:spcPct val="100000"/>
              </a:lnSpc>
            </a:pPr>
            <a:r>
              <a:rPr lang="zh-CN" altLang="en-US" sz="2000" dirty="0" smtClean="0"/>
              <a:t>怎么办？byte b = (byte)i;//显式类型转换</a:t>
            </a:r>
          </a:p>
          <a:p>
            <a:pPr>
              <a:lnSpc>
                <a:spcPct val="100000"/>
              </a:lnSpc>
            </a:pPr>
            <a:r>
              <a:rPr lang="zh-CN" altLang="en-US" sz="2000" dirty="0" smtClean="0"/>
              <a:t>“int i=999;byte b = i; ”报错可以理解。为什么“byte b=3”可以，“int i=3;byte b=i;”就不可以？为什么byte b=(byte);又可以？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为什么呢？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638" y="1201738"/>
            <a:ext cx="6978650" cy="571500"/>
          </a:xfrm>
        </p:spPr>
        <p:txBody>
          <a:bodyPr/>
          <a:lstStyle/>
          <a:p>
            <a:r>
              <a:rPr lang="zh-CN" altLang="en-US" smtClean="0"/>
              <a:t>byte b=3;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5651500" y="981075"/>
            <a:ext cx="1152525" cy="107950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容量:3升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auto">
          <a:xfrm>
            <a:off x="2916238" y="1125538"/>
            <a:ext cx="863600" cy="8636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编译器</a:t>
            </a:r>
          </a:p>
        </p:txBody>
      </p:sp>
      <p:cxnSp>
        <p:nvCxnSpPr>
          <p:cNvPr id="75782" name="AutoShape 6"/>
          <p:cNvCxnSpPr>
            <a:cxnSpLocks noChangeShapeType="1"/>
            <a:stCxn id="75781" idx="6"/>
            <a:endCxn id="75780" idx="1"/>
          </p:cNvCxnSpPr>
          <p:nvPr/>
        </p:nvCxnSpPr>
        <p:spPr bwMode="auto">
          <a:xfrm flipV="1">
            <a:off x="3779838" y="1520825"/>
            <a:ext cx="1989137" cy="36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3970338" y="1244600"/>
            <a:ext cx="1465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给你1升水</a:t>
            </a:r>
          </a:p>
        </p:txBody>
      </p:sp>
      <p:sp>
        <p:nvSpPr>
          <p:cNvPr id="75784" name="Rectangle 8"/>
          <p:cNvSpPr>
            <a:spLocks noGrp="1" noChangeArrowheads="1"/>
          </p:cNvSpPr>
          <p:nvPr/>
        </p:nvSpPr>
        <p:spPr bwMode="auto">
          <a:xfrm>
            <a:off x="396875" y="2563813"/>
            <a:ext cx="280828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just" eaLnBrk="0" hangingPunct="0">
              <a:lnSpc>
                <a:spcPct val="110000"/>
              </a:lnSpc>
              <a:spcBef>
                <a:spcPts val="1600"/>
              </a:spcBef>
              <a:buClr>
                <a:srgbClr val="963B22"/>
              </a:buClr>
              <a:buSzPct val="80000"/>
              <a:buFont typeface="Arial" charset="0"/>
              <a:buBlip>
                <a:blip r:embed="rId2"/>
              </a:buBlip>
            </a:pPr>
            <a:r>
              <a:rPr lang="zh-CN" altLang="en-US" sz="2400">
                <a:solidFill>
                  <a:srgbClr val="8E6C0B"/>
                </a:solidFill>
                <a:latin typeface="华文新魏" pitchFamily="2" charset="-122"/>
                <a:ea typeface="华文新魏" pitchFamily="2" charset="-122"/>
              </a:rPr>
              <a:t>int i=3;byte b=i;</a:t>
            </a:r>
          </a:p>
        </p:txBody>
      </p:sp>
      <p:sp>
        <p:nvSpPr>
          <p:cNvPr id="75785" name="AutoShape 9"/>
          <p:cNvSpPr>
            <a:spLocks noChangeArrowheads="1"/>
          </p:cNvSpPr>
          <p:nvPr/>
        </p:nvSpPr>
        <p:spPr bwMode="auto">
          <a:xfrm>
            <a:off x="5722938" y="2347913"/>
            <a:ext cx="1150937" cy="1081087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容量:5升</a:t>
            </a:r>
          </a:p>
        </p:txBody>
      </p:sp>
      <p:sp>
        <p:nvSpPr>
          <p:cNvPr id="75786" name="AutoShape 10"/>
          <p:cNvSpPr>
            <a:spLocks noChangeArrowheads="1"/>
          </p:cNvSpPr>
          <p:nvPr/>
        </p:nvSpPr>
        <p:spPr bwMode="auto">
          <a:xfrm>
            <a:off x="3276600" y="2133600"/>
            <a:ext cx="1295400" cy="1439863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容量：8升</a:t>
            </a:r>
          </a:p>
        </p:txBody>
      </p:sp>
      <p:cxnSp>
        <p:nvCxnSpPr>
          <p:cNvPr id="75787" name="AutoShape 11"/>
          <p:cNvCxnSpPr>
            <a:cxnSpLocks noChangeShapeType="1"/>
            <a:stCxn id="75786" idx="3"/>
            <a:endCxn id="75785" idx="1"/>
          </p:cNvCxnSpPr>
          <p:nvPr/>
        </p:nvCxnSpPr>
        <p:spPr bwMode="auto">
          <a:xfrm>
            <a:off x="4441825" y="2854325"/>
            <a:ext cx="1397000" cy="34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4400550" y="2468563"/>
            <a:ext cx="1465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水都倒给你</a:t>
            </a:r>
          </a:p>
        </p:txBody>
      </p:sp>
      <p:sp>
        <p:nvSpPr>
          <p:cNvPr id="75789" name="Rectangle 13"/>
          <p:cNvSpPr>
            <a:spLocks noGrp="1" noChangeArrowheads="1"/>
          </p:cNvSpPr>
          <p:nvPr/>
        </p:nvSpPr>
        <p:spPr bwMode="auto">
          <a:xfrm>
            <a:off x="523875" y="3838575"/>
            <a:ext cx="45529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7188" indent="-357188" algn="just" eaLnBrk="0" hangingPunct="0">
              <a:lnSpc>
                <a:spcPct val="110000"/>
              </a:lnSpc>
              <a:spcBef>
                <a:spcPts val="1600"/>
              </a:spcBef>
              <a:buClr>
                <a:srgbClr val="963B22"/>
              </a:buClr>
              <a:buSzPct val="80000"/>
              <a:buFont typeface="Arial" charset="0"/>
              <a:buBlip>
                <a:blip r:embed="rId2"/>
              </a:buBlip>
            </a:pPr>
            <a:r>
              <a:rPr lang="zh-CN" altLang="en-US" sz="2400">
                <a:solidFill>
                  <a:srgbClr val="8E6C0B"/>
                </a:solidFill>
                <a:latin typeface="华文新魏" pitchFamily="2" charset="-122"/>
                <a:ea typeface="华文新魏" pitchFamily="2" charset="-122"/>
              </a:rPr>
              <a:t>int i=3;byte b=(byte)i;</a:t>
            </a:r>
          </a:p>
        </p:txBody>
      </p:sp>
      <p:sp>
        <p:nvSpPr>
          <p:cNvPr id="75790" name="AutoShape 14"/>
          <p:cNvSpPr>
            <a:spLocks noChangeArrowheads="1"/>
          </p:cNvSpPr>
          <p:nvPr/>
        </p:nvSpPr>
        <p:spPr bwMode="auto">
          <a:xfrm>
            <a:off x="6567488" y="5130800"/>
            <a:ext cx="1150937" cy="107950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容量:5升</a:t>
            </a:r>
          </a:p>
        </p:txBody>
      </p:sp>
      <p:sp>
        <p:nvSpPr>
          <p:cNvPr id="75791" name="AutoShape 15"/>
          <p:cNvSpPr>
            <a:spLocks noChangeArrowheads="1"/>
          </p:cNvSpPr>
          <p:nvPr/>
        </p:nvSpPr>
        <p:spPr bwMode="auto">
          <a:xfrm>
            <a:off x="1108075" y="4914900"/>
            <a:ext cx="1295400" cy="1441450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容量：8升</a:t>
            </a:r>
          </a:p>
        </p:txBody>
      </p:sp>
      <p:cxnSp>
        <p:nvCxnSpPr>
          <p:cNvPr id="75792" name="AutoShape 16"/>
          <p:cNvCxnSpPr>
            <a:cxnSpLocks noChangeShapeType="1"/>
            <a:stCxn id="75791" idx="3"/>
            <a:endCxn id="75790" idx="1"/>
          </p:cNvCxnSpPr>
          <p:nvPr/>
        </p:nvCxnSpPr>
        <p:spPr bwMode="auto">
          <a:xfrm>
            <a:off x="2273300" y="5635625"/>
            <a:ext cx="4410075" cy="34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2555875" y="5013325"/>
            <a:ext cx="3889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水都倒给你，(byte)i编译器保证：虽然是8升容量，但是水不会超过5升</a:t>
            </a:r>
          </a:p>
        </p:txBody>
      </p:sp>
      <p:sp>
        <p:nvSpPr>
          <p:cNvPr id="75794" name="AutoShape 18"/>
          <p:cNvSpPr>
            <a:spLocks noChangeArrowheads="1"/>
          </p:cNvSpPr>
          <p:nvPr/>
        </p:nvSpPr>
        <p:spPr bwMode="auto">
          <a:xfrm>
            <a:off x="4716463" y="2925763"/>
            <a:ext cx="792162" cy="719137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500"/>
              <a:t>编译器</a:t>
            </a:r>
          </a:p>
        </p:txBody>
      </p:sp>
      <p:sp>
        <p:nvSpPr>
          <p:cNvPr id="75795" name="AutoShape 19"/>
          <p:cNvSpPr>
            <a:spLocks noChangeArrowheads="1"/>
          </p:cNvSpPr>
          <p:nvPr/>
        </p:nvSpPr>
        <p:spPr bwMode="auto">
          <a:xfrm>
            <a:off x="3779838" y="5949950"/>
            <a:ext cx="792162" cy="719138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500"/>
              <a:t>编译器</a:t>
            </a:r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7164388" y="1341438"/>
            <a:ext cx="936625" cy="5032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YES</a:t>
            </a: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7235825" y="2565400"/>
            <a:ext cx="936625" cy="503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NO</a:t>
            </a:r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7956550" y="5373688"/>
            <a:ext cx="936625" cy="50323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/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小数数据类型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声明常量(double&gt;float)：</a:t>
            </a:r>
          </a:p>
          <a:p>
            <a:pPr lvl="1"/>
            <a:r>
              <a:rPr lang="zh-CN" altLang="en-US" dirty="0" smtClean="0"/>
              <a:t>double d1 = 3.14D;//ok，3.14d也可以</a:t>
            </a:r>
          </a:p>
          <a:p>
            <a:pPr lvl="1"/>
            <a:r>
              <a:rPr lang="zh-CN" altLang="en-US" dirty="0" smtClean="0"/>
              <a:t>double d2 = 3.14;//ok,一般不用写“D”</a:t>
            </a:r>
          </a:p>
          <a:p>
            <a:pPr lvl="1"/>
            <a:r>
              <a:rPr lang="zh-CN" altLang="en-US" dirty="0" smtClean="0"/>
              <a:t>double d3 = 3;//ok</a:t>
            </a:r>
          </a:p>
          <a:p>
            <a:pPr lvl="1"/>
            <a:r>
              <a:rPr lang="zh-CN" altLang="en-US" dirty="0" smtClean="0"/>
              <a:t>float f1 = 3.14;//error:不能从 double 转换为 float。小数默认是double</a:t>
            </a:r>
          </a:p>
          <a:p>
            <a:pPr lvl="1"/>
            <a:r>
              <a:rPr lang="zh-CN" altLang="en-US" dirty="0" smtClean="0"/>
              <a:t>float f2 = 3.14F;//ok,3.14f也可以</a:t>
            </a:r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小数类型转换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double d1 = 3.14;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float f1 = 3.14F;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double d2 = f1;//ok，隐式类型转换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float f2=d1;//error：不能从 double 转换为 float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float f3=(float)d1;//ok，显式类型转换</a:t>
            </a:r>
          </a:p>
          <a:p>
            <a:pPr>
              <a:lnSpc>
                <a:spcPct val="100000"/>
              </a:lnSpc>
            </a:pPr>
            <a:endParaRPr lang="zh-CN" altLang="en-US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int i1 = d1;//error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int i2 = (int)d1;//ok，显式类型转换，会丢失小数部分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double d3 = i1;//ok，隐式类型转换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关于界面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200" dirty="0" smtClean="0"/>
              <a:t>控制台程序</a:t>
            </a:r>
          </a:p>
          <a:p>
            <a:pPr eaLnBrk="1" hangingPunct="1">
              <a:lnSpc>
                <a:spcPct val="90000"/>
              </a:lnSpc>
            </a:pPr>
            <a:endParaRPr lang="zh-CN" altLang="en-US" sz="2200" dirty="0" smtClean="0"/>
          </a:p>
          <a:p>
            <a:pPr eaLnBrk="1" hangingPunct="1">
              <a:lnSpc>
                <a:spcPct val="90000"/>
              </a:lnSpc>
            </a:pPr>
            <a:endParaRPr lang="zh-CN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/>
              <a:t>windows</a:t>
            </a:r>
            <a:r>
              <a:rPr lang="zh-CN" altLang="en-US" sz="2200" dirty="0" smtClean="0"/>
              <a:t>窗口程序 </a:t>
            </a:r>
            <a:r>
              <a:rPr lang="en-US" altLang="zh-CN" sz="2200" dirty="0" smtClean="0"/>
              <a:t>WPF/WinForm</a:t>
            </a:r>
            <a:endParaRPr lang="zh-CN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 smtClean="0"/>
              <a:t>网站程序 </a:t>
            </a:r>
            <a:r>
              <a:rPr lang="en-US" altLang="zh-CN" sz="2200" dirty="0" smtClean="0"/>
              <a:t>ASP.Net</a:t>
            </a:r>
            <a:endParaRPr lang="zh-CN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 smtClean="0"/>
              <a:t>手机程序 </a:t>
            </a:r>
            <a:r>
              <a:rPr lang="en-US" altLang="zh-CN" sz="2200" dirty="0" smtClean="0"/>
              <a:t>xarmarin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windows phone</a:t>
            </a:r>
            <a:endParaRPr lang="zh-CN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 smtClean="0"/>
              <a:t>编写不同界面的程序（比如播放器、聊天软件）只有界面的少部分代码不一样，其他都是类似的。学习一个用控制台讲的项目用的技术可以用到编写图形界面程序上。后面学的技术大部分都是通用的，不和界面相关。</a:t>
            </a:r>
            <a:endParaRPr lang="en-US" altLang="zh-CN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 smtClean="0"/>
              <a:t>.Net</a:t>
            </a:r>
            <a:r>
              <a:rPr lang="zh-CN" altLang="en-US" sz="2200" dirty="0" smtClean="0"/>
              <a:t>主要的开发工作是</a:t>
            </a:r>
            <a:r>
              <a:rPr lang="en-US" altLang="zh-CN" sz="2200" dirty="0" smtClean="0"/>
              <a:t>asp.net</a:t>
            </a:r>
            <a:r>
              <a:rPr lang="zh-CN" altLang="en-US" sz="2200" dirty="0" smtClean="0"/>
              <a:t>网站开发，</a:t>
            </a:r>
            <a:r>
              <a:rPr lang="en-US" altLang="zh-CN" sz="2200" dirty="0" smtClean="0"/>
              <a:t>WPF/WinForm</a:t>
            </a:r>
            <a:r>
              <a:rPr lang="zh-CN" altLang="en-US" sz="2200" dirty="0" smtClean="0"/>
              <a:t>工作很少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620688"/>
            <a:ext cx="4330965" cy="315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小数类型计算问题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638" y="1201738"/>
            <a:ext cx="8299450" cy="53705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200" dirty="0" smtClean="0"/>
              <a:t>加(+)减(-)乘(*)除(/) </a:t>
            </a:r>
            <a:r>
              <a:rPr lang="en-US" altLang="zh-CN" sz="22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zh-CN" altLang="en-US" sz="2200" dirty="0" smtClean="0"/>
              <a:t>计算5除以8：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 smtClean="0"/>
              <a:t>Console.WriteLine</a:t>
            </a:r>
            <a:r>
              <a:rPr lang="zh-CN" altLang="en-US" sz="1500" dirty="0" smtClean="0"/>
              <a:t>(5/8);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 smtClean="0"/>
              <a:t>Console.WriteLine</a:t>
            </a:r>
            <a:r>
              <a:rPr lang="zh-CN" altLang="en-US" sz="1500" dirty="0" smtClean="0"/>
              <a:t>(5.0/8.0);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 smtClean="0"/>
              <a:t>Console.WriteLine</a:t>
            </a:r>
            <a:r>
              <a:rPr lang="zh-CN" altLang="en-US" sz="1500" dirty="0" smtClean="0"/>
              <a:t>(5.0/8);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 smtClean="0"/>
              <a:t>Console.WriteLine</a:t>
            </a:r>
            <a:r>
              <a:rPr lang="zh-CN" altLang="en-US" sz="1500" dirty="0" smtClean="0"/>
              <a:t>(5F/8F);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 smtClean="0"/>
              <a:t>Console.WriteLine</a:t>
            </a:r>
            <a:r>
              <a:rPr lang="zh-CN" altLang="en-US" sz="1500" dirty="0" smtClean="0"/>
              <a:t>(5D/8D);</a:t>
            </a:r>
            <a:endParaRPr lang="en-US" altLang="zh-CN" sz="1500" dirty="0" smtClean="0"/>
          </a:p>
          <a:p>
            <a:pPr>
              <a:lnSpc>
                <a:spcPct val="100000"/>
              </a:lnSpc>
            </a:pPr>
            <a:r>
              <a:rPr lang="zh-CN" altLang="en-US" sz="2200" dirty="0" smtClean="0"/>
              <a:t>再看看哪个错，结果是：</a:t>
            </a:r>
          </a:p>
          <a:p>
            <a:pPr lvl="1">
              <a:lnSpc>
                <a:spcPct val="100000"/>
              </a:lnSpc>
            </a:pPr>
            <a:r>
              <a:rPr lang="zh-CN" altLang="en-US" sz="1100" dirty="0" smtClean="0"/>
              <a:t>int i1 = 5/8;</a:t>
            </a:r>
          </a:p>
          <a:p>
            <a:pPr lvl="1">
              <a:lnSpc>
                <a:spcPct val="100000"/>
              </a:lnSpc>
            </a:pPr>
            <a:r>
              <a:rPr lang="zh-CN" altLang="en-US" sz="1100" dirty="0" smtClean="0"/>
              <a:t>int i2 = 5F/8F;</a:t>
            </a:r>
          </a:p>
          <a:p>
            <a:pPr lvl="1">
              <a:lnSpc>
                <a:spcPct val="100000"/>
              </a:lnSpc>
            </a:pPr>
            <a:r>
              <a:rPr lang="zh-CN" altLang="en-US" sz="1100" dirty="0" smtClean="0"/>
              <a:t>float f1 = 5F/8F;</a:t>
            </a:r>
            <a:r>
              <a:rPr lang="en-US" altLang="zh-CN" sz="1100" b="1" dirty="0" smtClean="0"/>
              <a:t>int i2 = </a:t>
            </a:r>
            <a:r>
              <a:rPr lang="en-US" altLang="zh-CN" sz="1100" b="1" u="sng" dirty="0" smtClean="0"/>
              <a:t>(int)5F/8F;//</a:t>
            </a:r>
            <a:r>
              <a:rPr lang="zh-CN" altLang="en-US" sz="1100" b="1" u="sng" dirty="0" smtClean="0"/>
              <a:t>错误 </a:t>
            </a:r>
            <a:r>
              <a:rPr lang="en-US" altLang="zh-CN" sz="1100" dirty="0" smtClean="0"/>
              <a:t>//</a:t>
            </a:r>
            <a:r>
              <a:rPr lang="en-US" altLang="zh-CN" sz="1100" u="sng" dirty="0" smtClean="0"/>
              <a:t>int i2 = (int)(5F/8F); //</a:t>
            </a:r>
            <a:r>
              <a:rPr lang="zh-CN" altLang="en-US" sz="1100" u="sng" dirty="0" smtClean="0"/>
              <a:t>正确 </a:t>
            </a:r>
          </a:p>
          <a:p>
            <a:pPr>
              <a:lnSpc>
                <a:spcPct val="100000"/>
              </a:lnSpc>
            </a:pPr>
            <a:r>
              <a:rPr lang="zh-CN" altLang="en-US" sz="2200" dirty="0" smtClean="0"/>
              <a:t>思考：下面的结果是？</a:t>
            </a:r>
            <a:r>
              <a:rPr lang="en-US" altLang="zh-CN" sz="2000" dirty="0" smtClean="0"/>
              <a:t> Console.WriteLine</a:t>
            </a:r>
            <a:r>
              <a:rPr lang="zh-CN" altLang="en-US" sz="2200" dirty="0" smtClean="0"/>
              <a:t>((1/3)*3);怎么改。</a:t>
            </a:r>
            <a:endParaRPr lang="en-US" altLang="zh-CN" sz="2200" dirty="0" smtClean="0"/>
          </a:p>
          <a:p>
            <a:pPr>
              <a:lnSpc>
                <a:spcPct val="100000"/>
              </a:lnSpc>
            </a:pPr>
            <a:r>
              <a:rPr lang="en-US" altLang="zh-CN" sz="2200" dirty="0" smtClean="0"/>
              <a:t>(*)</a:t>
            </a:r>
            <a:r>
              <a:rPr lang="zh-CN" altLang="en-US" sz="2200" dirty="0" smtClean="0"/>
              <a:t>为什么</a:t>
            </a:r>
            <a:r>
              <a:rPr lang="en-US" altLang="zh-CN" sz="2200" dirty="0" smtClean="0"/>
              <a:t>1.0/3.0*3.0</a:t>
            </a:r>
            <a:r>
              <a:rPr lang="zh-CN" altLang="en-US" sz="2200" dirty="0" smtClean="0"/>
              <a:t>是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？计算机中小数是近似保存的；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结论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“大范围”=“小范围”：隐式转换</a:t>
            </a:r>
          </a:p>
          <a:p>
            <a:r>
              <a:rPr lang="zh-CN" altLang="en-US" smtClean="0"/>
              <a:t>“小范围”=“大范围”：显式转换，编译器担保不出事</a:t>
            </a:r>
          </a:p>
          <a:p>
            <a:r>
              <a:rPr lang="zh-CN" altLang="en-US" smtClean="0"/>
              <a:t>都是整数参与乘除运算，结果还是整数。整数常量参与乘除计算一般加f声明为小数类型，避免精度损失。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常用数据类型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638" y="1201738"/>
            <a:ext cx="8299450" cy="546762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/>
              <a:t>bool:true/false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/>
              <a:t>String</a:t>
            </a:r>
            <a:r>
              <a:rPr lang="en-US" altLang="zh-CN" sz="1800" dirty="0" smtClean="0"/>
              <a:t>/string</a:t>
            </a:r>
            <a:r>
              <a:rPr lang="zh-CN" altLang="en-US" sz="1800" dirty="0" smtClean="0"/>
              <a:t>：“”是什么？不要写成中文的双引号，不要写成单引号。配对。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/>
              <a:t>“\n”与转义符：“你好\n如鹏网"。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/>
              <a:t>如何表示“"”：“\"”："我叫\"杨中科\""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/>
              <a:t>如何表示\："a\\b"。表示文件路径的时候一定要注意。</a:t>
            </a:r>
            <a:endParaRPr lang="en-US" altLang="zh-CN" sz="1800" dirty="0" smtClean="0"/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@</a:t>
            </a:r>
            <a:r>
              <a:rPr lang="zh-CN" altLang="en-US" sz="1800" dirty="0" smtClean="0"/>
              <a:t>：表示后面的字符串中的</a:t>
            </a:r>
            <a:r>
              <a:rPr lang="en-US" altLang="zh-CN" sz="1800" dirty="0" smtClean="0"/>
              <a:t>\</a:t>
            </a:r>
            <a:r>
              <a:rPr lang="zh-CN" altLang="en-US" sz="1800" dirty="0" smtClean="0"/>
              <a:t>不代表转义。</a:t>
            </a:r>
            <a:r>
              <a:rPr lang="en-US" altLang="zh-CN" sz="1800" dirty="0" smtClean="0"/>
              <a:t>@</a:t>
            </a:r>
            <a:r>
              <a:rPr lang="zh-CN" altLang="en-US" sz="1800" dirty="0" smtClean="0"/>
              <a:t>不能和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一起用；</a:t>
            </a:r>
            <a:r>
              <a:rPr lang="en-US" altLang="zh-CN" sz="1800" dirty="0" smtClean="0"/>
              <a:t>@</a:t>
            </a:r>
            <a:r>
              <a:rPr lang="zh-CN" altLang="en-US" sz="1800" dirty="0" smtClean="0"/>
              <a:t>还可以表示多行文本（也不能和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一起用）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/>
              <a:t>int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int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String</a:t>
            </a:r>
            <a:r>
              <a:rPr lang="zh-CN" altLang="en-US" sz="1800" dirty="0" smtClean="0"/>
              <a:t>之间转换不能用显式转换；int转换为String：</a:t>
            </a:r>
            <a:r>
              <a:rPr lang="en-US" altLang="zh-CN" sz="1800" dirty="0" smtClean="0"/>
              <a:t>i</a:t>
            </a:r>
            <a:r>
              <a:rPr lang="zh-CN" altLang="en-US" sz="1800" dirty="0" smtClean="0"/>
              <a:t>.</a:t>
            </a:r>
            <a:r>
              <a:rPr lang="en-US" altLang="zh-CN" sz="1800" dirty="0" smtClean="0"/>
              <a:t>T</a:t>
            </a:r>
            <a:r>
              <a:rPr lang="zh-CN" altLang="en-US" sz="1800" dirty="0" smtClean="0"/>
              <a:t>oString()；String转换为int：</a:t>
            </a:r>
            <a:r>
              <a:rPr lang="en-US" altLang="zh-CN" sz="1800" dirty="0" smtClean="0"/>
              <a:t>int.P</a:t>
            </a:r>
            <a:r>
              <a:rPr lang="zh-CN" altLang="en-US" sz="1800" dirty="0" smtClean="0"/>
              <a:t>arse(“33”)。显式类型转换仅限整数、小数类型之内。也可以用更通用的</a:t>
            </a:r>
            <a:r>
              <a:rPr lang="en-US" altLang="zh-CN" sz="1800" dirty="0" smtClean="0"/>
              <a:t>Convert.ToString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Convert.ToInt32()</a:t>
            </a:r>
            <a:r>
              <a:rPr lang="zh-CN" altLang="en-US" sz="1800" dirty="0" smtClean="0"/>
              <a:t> ；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/>
              <a:t>其实并没有把这个东西从这种类型</a:t>
            </a:r>
            <a:r>
              <a:rPr lang="en-US" altLang="zh-CN" sz="1800" dirty="0" smtClean="0"/>
              <a:t>"</a:t>
            </a:r>
            <a:r>
              <a:rPr lang="zh-CN" altLang="en-US" sz="1800" dirty="0" smtClean="0"/>
              <a:t>转换</a:t>
            </a:r>
            <a:r>
              <a:rPr lang="en-US" altLang="zh-CN" sz="1800" dirty="0" smtClean="0"/>
              <a:t>"</a:t>
            </a:r>
            <a:r>
              <a:rPr lang="zh-CN" altLang="en-US" sz="1800" dirty="0" smtClean="0"/>
              <a:t>成另一种类型，它只是根据</a:t>
            </a:r>
            <a:br>
              <a:rPr lang="zh-CN" altLang="en-US" sz="1800" dirty="0" smtClean="0"/>
            </a:br>
            <a:r>
              <a:rPr lang="zh-CN" altLang="en-US" sz="1800" dirty="0" smtClean="0"/>
              <a:t>原来的内容创建一个新东西。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/>
              <a:t>char：'a'和"a"的区别；'2'和2的区别。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/>
              <a:t>枚举类型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基本运算符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638" y="1201738"/>
            <a:ext cx="8299450" cy="4387850"/>
          </a:xfrm>
        </p:spPr>
        <p:txBody>
          <a:bodyPr/>
          <a:lstStyle/>
          <a:p>
            <a:pPr eaLnBrk="1" hangingPunct="1"/>
            <a:r>
              <a:rPr lang="zh-CN" altLang="en-US" sz="1800" dirty="0" smtClean="0"/>
              <a:t>运算符就是加(+)减(-)乘(*)除(/)等符号，英文键盘输入×÷很麻烦，所以用* /表示乘除。</a:t>
            </a:r>
          </a:p>
          <a:p>
            <a:pPr eaLnBrk="1" hangingPunct="1"/>
            <a:r>
              <a:rPr lang="zh-CN" altLang="en-US" sz="1800" dirty="0" smtClean="0"/>
              <a:t>求余数运算符“%”：5%4为1、5%5为0、22%7为1。</a:t>
            </a:r>
          </a:p>
          <a:p>
            <a:pPr eaLnBrk="1" hangingPunct="1"/>
            <a:r>
              <a:rPr lang="zh-CN" altLang="en-US" sz="1800" dirty="0" smtClean="0"/>
              <a:t>自增：++是对一个变量进行自增运算</a:t>
            </a:r>
          </a:p>
          <a:p>
            <a:pPr lvl="1" eaLnBrk="1" hangingPunct="1"/>
            <a:r>
              <a:rPr lang="zh-CN" altLang="en-US" sz="1200" dirty="0" smtClean="0"/>
              <a:t>int x=3;</a:t>
            </a:r>
          </a:p>
          <a:p>
            <a:pPr lvl="1" eaLnBrk="1" hangingPunct="1"/>
            <a:r>
              <a:rPr lang="zh-CN" altLang="en-US" sz="1200" dirty="0" smtClean="0"/>
              <a:t>x++;</a:t>
            </a:r>
          </a:p>
          <a:p>
            <a:pPr eaLnBrk="1" hangingPunct="1"/>
            <a:r>
              <a:rPr lang="zh-CN" altLang="en-US" sz="1800" dirty="0" smtClean="0"/>
              <a:t>自减：--</a:t>
            </a:r>
          </a:p>
          <a:p>
            <a:pPr eaLnBrk="1" hangingPunct="1"/>
            <a:r>
              <a:rPr lang="zh-CN" altLang="en-US" sz="1800" dirty="0" smtClean="0"/>
              <a:t>+还可以用来对字符串进行拼接："abc"+"cde"</a:t>
            </a:r>
          </a:p>
          <a:p>
            <a:pPr eaLnBrk="1" hangingPunct="1"/>
            <a:r>
              <a:rPr lang="zh-CN" altLang="en-US" sz="1800" dirty="0" smtClean="0"/>
              <a:t>+还可以与其他类型拼接："hello"+5</a:t>
            </a:r>
          </a:p>
          <a:p>
            <a:pPr eaLnBrk="1" hangingPunct="1"/>
            <a:r>
              <a:rPr lang="zh-CN" altLang="en-US" sz="1800" dirty="0" smtClean="0"/>
              <a:t>"hello"+5+5、"hello"+(5+5)、5+5+"hello"的区别。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总结提问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dirty="0" smtClean="0"/>
              <a:t>C#</a:t>
            </a:r>
            <a:r>
              <a:rPr lang="zh-CN" altLang="en-US" dirty="0" smtClean="0"/>
              <a:t>中表达式从左向右扫描进行扫描运算，一旦遇上一个字符串，之后的运算就变成字符串了。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032000" y="3306763"/>
            <a:ext cx="50800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57188"/>
            <a:r>
              <a:rPr lang="zh-CN" altLang="en-US" sz="2400">
                <a:solidFill>
                  <a:srgbClr val="8E6C0B"/>
                </a:solidFill>
                <a:latin typeface="华文新魏" pitchFamily="2" charset="-122"/>
                <a:ea typeface="华文新魏" pitchFamily="2" charset="-122"/>
                <a:sym typeface="Arial" charset="0"/>
              </a:rPr>
              <a:t>提问：</a:t>
            </a:r>
          </a:p>
          <a:p>
            <a:pPr marL="357188" indent="-357188"/>
            <a:r>
              <a:rPr lang="zh-CN" altLang="en-US" sz="2400">
                <a:solidFill>
                  <a:srgbClr val="8E6C0B"/>
                </a:solidFill>
                <a:latin typeface="华文新魏" pitchFamily="2" charset="-122"/>
                <a:ea typeface="华文新魏" pitchFamily="2" charset="-122"/>
                <a:sym typeface="Arial" charset="0"/>
              </a:rPr>
              <a:t>3+5+"hello"+5+3 结果是什么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赋值运算符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int i=5;</a:t>
            </a:r>
          </a:p>
          <a:p>
            <a:pPr lvl="1" eaLnBrk="1" hangingPunct="1"/>
            <a:r>
              <a:rPr lang="zh-CN" altLang="en-US" dirty="0" smtClean="0"/>
              <a:t>应该读成“声明int类型变量i，并且把5赋值给i”。</a:t>
            </a:r>
          </a:p>
          <a:p>
            <a:pPr eaLnBrk="1" hangingPunct="1"/>
            <a:r>
              <a:rPr lang="zh-CN" altLang="en-US" dirty="0" smtClean="0"/>
              <a:t>int x=10;x=x+5;</a:t>
            </a:r>
          </a:p>
          <a:p>
            <a:pPr lvl="1" eaLnBrk="1" hangingPunct="1"/>
            <a:r>
              <a:rPr lang="zh-CN" altLang="en-US" dirty="0" smtClean="0"/>
              <a:t>看x=x+5从数学上来讲是一个错误，但是按照“赋值”的读法就可以理解了。</a:t>
            </a:r>
          </a:p>
          <a:p>
            <a:pPr eaLnBrk="1" hangingPunct="1"/>
            <a:r>
              <a:rPr lang="zh-CN" altLang="en-US" dirty="0" smtClean="0"/>
              <a:t>因此x++等价于x=x+1；</a:t>
            </a:r>
          </a:p>
          <a:p>
            <a:pPr eaLnBrk="1" hangingPunct="1"/>
            <a:r>
              <a:rPr lang="zh-CN" altLang="en-US" dirty="0" smtClean="0"/>
              <a:t>x+=5等价于x=x+5;</a:t>
            </a:r>
          </a:p>
          <a:p>
            <a:pPr lvl="1" eaLnBrk="1" hangingPunct="1"/>
            <a:r>
              <a:rPr lang="zh-CN" altLang="en-US" dirty="0" smtClean="0"/>
              <a:t>x++和x+=1一样</a:t>
            </a:r>
          </a:p>
          <a:p>
            <a:pPr lvl="1" eaLnBrk="1" hangingPunct="1"/>
            <a:r>
              <a:rPr lang="zh-CN" altLang="en-US" dirty="0" smtClean="0"/>
              <a:t>还可以-=、*=、%=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案例：屏幕上文字逐行缩进输出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基本数据类型的赋值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基本数据类型是复制传递</a:t>
            </a:r>
          </a:p>
          <a:p>
            <a:pPr lvl="1"/>
            <a:r>
              <a:rPr lang="zh-CN" altLang="en-US" dirty="0" smtClean="0"/>
              <a:t>int i=10;</a:t>
            </a:r>
          </a:p>
          <a:p>
            <a:pPr lvl="1"/>
            <a:r>
              <a:rPr lang="zh-CN" altLang="en-US" dirty="0" smtClean="0"/>
              <a:t>int j=i;</a:t>
            </a:r>
          </a:p>
          <a:p>
            <a:pPr lvl="1"/>
            <a:r>
              <a:rPr lang="zh-CN" altLang="en-US" dirty="0" smtClean="0"/>
              <a:t>i=20;</a:t>
            </a:r>
          </a:p>
          <a:p>
            <a:pPr lvl="1"/>
            <a:r>
              <a:rPr lang="en-US" altLang="zh-CN" dirty="0" smtClean="0"/>
              <a:t>Console.WriteLine</a:t>
            </a:r>
            <a:r>
              <a:rPr lang="zh-CN" altLang="en-US" dirty="0" smtClean="0"/>
              <a:t>(j);//结果是？</a:t>
            </a:r>
          </a:p>
          <a:p>
            <a:r>
              <a:rPr lang="zh-CN" altLang="en-US" dirty="0" smtClean="0"/>
              <a:t>如何交换两个int变量的值。</a:t>
            </a:r>
          </a:p>
          <a:p>
            <a:pPr lvl="1"/>
            <a:r>
              <a:rPr lang="zh-CN" altLang="en-US" dirty="0" smtClean="0"/>
              <a:t>int i=10;</a:t>
            </a:r>
          </a:p>
          <a:p>
            <a:pPr lvl="1"/>
            <a:r>
              <a:rPr lang="zh-CN" altLang="en-US" dirty="0" smtClean="0"/>
              <a:t>int j=20;</a:t>
            </a:r>
          </a:p>
          <a:p>
            <a:pPr lvl="1"/>
            <a:r>
              <a:rPr lang="zh-CN" altLang="en-US" dirty="0" smtClean="0"/>
              <a:t>//写代码，不能使i=20;j=10;</a:t>
            </a:r>
          </a:p>
          <a:p>
            <a:pPr lvl="1"/>
            <a:r>
              <a:rPr lang="en-US" altLang="zh-CN" dirty="0" smtClean="0"/>
              <a:t>Console.WriteLine</a:t>
            </a:r>
            <a:r>
              <a:rPr lang="zh-CN" altLang="en-US" dirty="0" smtClean="0"/>
              <a:t>("i="+i+";j="+j);//输出i=20;j=10;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组合 61"/>
          <p:cNvGrpSpPr>
            <a:grpSpLocks/>
          </p:cNvGrpSpPr>
          <p:nvPr/>
        </p:nvGrpSpPr>
        <p:grpSpPr bwMode="auto">
          <a:xfrm>
            <a:off x="468313" y="404813"/>
            <a:ext cx="5178425" cy="936625"/>
            <a:chOff x="467544" y="404664"/>
            <a:chExt cx="5178916" cy="936104"/>
          </a:xfrm>
        </p:grpSpPr>
        <p:grpSp>
          <p:nvGrpSpPr>
            <p:cNvPr id="86063" name="组合 4"/>
            <p:cNvGrpSpPr>
              <a:grpSpLocks/>
            </p:cNvGrpSpPr>
            <p:nvPr/>
          </p:nvGrpSpPr>
          <p:grpSpPr bwMode="auto">
            <a:xfrm>
              <a:off x="467544" y="404664"/>
              <a:ext cx="864096" cy="936104"/>
              <a:chOff x="755576" y="2420888"/>
              <a:chExt cx="2000250" cy="2324100"/>
            </a:xfrm>
          </p:grpSpPr>
          <p:pic>
            <p:nvPicPr>
              <p:cNvPr id="8606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5576" y="2420888"/>
                <a:ext cx="2000250" cy="2324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069" name="TextBox 3"/>
              <p:cNvSpPr txBox="1">
                <a:spLocks noChangeArrowheads="1"/>
              </p:cNvSpPr>
              <p:nvPr/>
            </p:nvSpPr>
            <p:spPr bwMode="auto">
              <a:xfrm>
                <a:off x="1387233" y="2974245"/>
                <a:ext cx="701843" cy="916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endParaRPr lang="zh-CN" altLang="en-US"/>
              </a:p>
            </p:txBody>
          </p:sp>
        </p:grpSp>
        <p:grpSp>
          <p:nvGrpSpPr>
            <p:cNvPr id="86064" name="组合 6"/>
            <p:cNvGrpSpPr>
              <a:grpSpLocks/>
            </p:cNvGrpSpPr>
            <p:nvPr/>
          </p:nvGrpSpPr>
          <p:grpSpPr bwMode="auto">
            <a:xfrm>
              <a:off x="2843808" y="404664"/>
              <a:ext cx="1008112" cy="936104"/>
              <a:chOff x="6300192" y="2564904"/>
              <a:chExt cx="2000250" cy="2324100"/>
            </a:xfrm>
          </p:grpSpPr>
          <p:pic>
            <p:nvPicPr>
              <p:cNvPr id="86066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00192" y="2564904"/>
                <a:ext cx="2000250" cy="2324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067" name="TextBox 5"/>
              <p:cNvSpPr txBox="1">
                <a:spLocks noChangeArrowheads="1"/>
              </p:cNvSpPr>
              <p:nvPr/>
            </p:nvSpPr>
            <p:spPr bwMode="auto">
              <a:xfrm>
                <a:off x="7021412" y="3101235"/>
                <a:ext cx="993280" cy="916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J</a:t>
                </a:r>
                <a:endParaRPr lang="zh-CN" altLang="en-US"/>
              </a:p>
            </p:txBody>
          </p:sp>
        </p:grpSp>
        <p:sp>
          <p:nvSpPr>
            <p:cNvPr id="86065" name="TextBox 56"/>
            <p:cNvSpPr txBox="1">
              <a:spLocks noChangeArrowheads="1"/>
            </p:cNvSpPr>
            <p:nvPr/>
          </p:nvSpPr>
          <p:spPr bwMode="auto">
            <a:xfrm>
              <a:off x="4499992" y="764704"/>
              <a:ext cx="11464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i=</a:t>
              </a:r>
              <a:r>
                <a:rPr lang="zh-CN" altLang="en-US"/>
                <a:t>紫</a:t>
              </a:r>
              <a:r>
                <a:rPr lang="en-US" altLang="zh-CN"/>
                <a:t>;j=</a:t>
              </a:r>
              <a:r>
                <a:rPr lang="zh-CN" altLang="en-US"/>
                <a:t>黄</a:t>
              </a:r>
              <a:r>
                <a:rPr lang="en-US" altLang="zh-CN"/>
                <a:t>;</a:t>
              </a:r>
              <a:endParaRPr lang="zh-CN" altLang="en-US"/>
            </a:p>
          </p:txBody>
        </p:sp>
      </p:grpSp>
      <p:grpSp>
        <p:nvGrpSpPr>
          <p:cNvPr id="5" name="组合 62"/>
          <p:cNvGrpSpPr>
            <a:grpSpLocks/>
          </p:cNvGrpSpPr>
          <p:nvPr/>
        </p:nvGrpSpPr>
        <p:grpSpPr bwMode="auto">
          <a:xfrm>
            <a:off x="468313" y="1700213"/>
            <a:ext cx="7669212" cy="936625"/>
            <a:chOff x="467544" y="1700808"/>
            <a:chExt cx="7669629" cy="936104"/>
          </a:xfrm>
        </p:grpSpPr>
        <p:grpSp>
          <p:nvGrpSpPr>
            <p:cNvPr id="86053" name="组合 7"/>
            <p:cNvGrpSpPr>
              <a:grpSpLocks/>
            </p:cNvGrpSpPr>
            <p:nvPr/>
          </p:nvGrpSpPr>
          <p:grpSpPr bwMode="auto">
            <a:xfrm>
              <a:off x="467544" y="1700808"/>
              <a:ext cx="864096" cy="936104"/>
              <a:chOff x="755576" y="2420888"/>
              <a:chExt cx="2000250" cy="2324100"/>
            </a:xfrm>
          </p:grpSpPr>
          <p:pic>
            <p:nvPicPr>
              <p:cNvPr id="8606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5576" y="2420888"/>
                <a:ext cx="2000250" cy="2324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062" name="TextBox 9"/>
              <p:cNvSpPr txBox="1">
                <a:spLocks noChangeArrowheads="1"/>
              </p:cNvSpPr>
              <p:nvPr/>
            </p:nvSpPr>
            <p:spPr bwMode="auto">
              <a:xfrm>
                <a:off x="1387233" y="2974245"/>
                <a:ext cx="701843" cy="916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endParaRPr lang="zh-CN" altLang="en-US"/>
              </a:p>
            </p:txBody>
          </p:sp>
        </p:grpSp>
        <p:grpSp>
          <p:nvGrpSpPr>
            <p:cNvPr id="86054" name="组合 10"/>
            <p:cNvGrpSpPr>
              <a:grpSpLocks/>
            </p:cNvGrpSpPr>
            <p:nvPr/>
          </p:nvGrpSpPr>
          <p:grpSpPr bwMode="auto">
            <a:xfrm>
              <a:off x="2843808" y="1700808"/>
              <a:ext cx="1008112" cy="936104"/>
              <a:chOff x="6300192" y="2564904"/>
              <a:chExt cx="2000250" cy="2324100"/>
            </a:xfrm>
          </p:grpSpPr>
          <p:pic>
            <p:nvPicPr>
              <p:cNvPr id="8605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00192" y="2564904"/>
                <a:ext cx="2000250" cy="2324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060" name="TextBox 12"/>
              <p:cNvSpPr txBox="1">
                <a:spLocks noChangeArrowheads="1"/>
              </p:cNvSpPr>
              <p:nvPr/>
            </p:nvSpPr>
            <p:spPr bwMode="auto">
              <a:xfrm>
                <a:off x="7021412" y="3101235"/>
                <a:ext cx="993280" cy="916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J</a:t>
                </a:r>
                <a:endParaRPr lang="zh-CN" altLang="en-US"/>
              </a:p>
            </p:txBody>
          </p:sp>
        </p:grpSp>
        <p:grpSp>
          <p:nvGrpSpPr>
            <p:cNvPr id="86055" name="组合 15"/>
            <p:cNvGrpSpPr>
              <a:grpSpLocks/>
            </p:cNvGrpSpPr>
            <p:nvPr/>
          </p:nvGrpSpPr>
          <p:grpSpPr bwMode="auto">
            <a:xfrm>
              <a:off x="5148064" y="1700808"/>
              <a:ext cx="841643" cy="920330"/>
              <a:chOff x="5364088" y="2060848"/>
              <a:chExt cx="841643" cy="920330"/>
            </a:xfrm>
          </p:grpSpPr>
          <p:pic>
            <p:nvPicPr>
              <p:cNvPr id="86057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364088" y="2060848"/>
                <a:ext cx="792088" cy="920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058" name="TextBox 14"/>
              <p:cNvSpPr txBox="1">
                <a:spLocks noChangeArrowheads="1"/>
              </p:cNvSpPr>
              <p:nvPr/>
            </p:nvSpPr>
            <p:spPr bwMode="auto">
              <a:xfrm>
                <a:off x="5508104" y="2276872"/>
                <a:ext cx="69762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temp</a:t>
                </a:r>
                <a:endParaRPr lang="zh-CN" altLang="en-US"/>
              </a:p>
            </p:txBody>
          </p:sp>
        </p:grpSp>
        <p:sp>
          <p:nvSpPr>
            <p:cNvPr id="86056" name="TextBox 57"/>
            <p:cNvSpPr txBox="1">
              <a:spLocks noChangeArrowheads="1"/>
            </p:cNvSpPr>
            <p:nvPr/>
          </p:nvSpPr>
          <p:spPr bwMode="auto">
            <a:xfrm>
              <a:off x="6516216" y="1844824"/>
              <a:ext cx="16209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声明变量</a:t>
              </a:r>
              <a:r>
                <a:rPr lang="en-US" altLang="zh-CN"/>
                <a:t>temp</a:t>
              </a:r>
              <a:endParaRPr lang="zh-CN" altLang="en-US"/>
            </a:p>
          </p:txBody>
        </p:sp>
      </p:grpSp>
      <p:grpSp>
        <p:nvGrpSpPr>
          <p:cNvPr id="9" name="组合 63"/>
          <p:cNvGrpSpPr>
            <a:grpSpLocks/>
          </p:cNvGrpSpPr>
          <p:nvPr/>
        </p:nvGrpSpPr>
        <p:grpSpPr bwMode="auto">
          <a:xfrm>
            <a:off x="468313" y="3068638"/>
            <a:ext cx="6851650" cy="936625"/>
            <a:chOff x="467544" y="3068960"/>
            <a:chExt cx="6852351" cy="936104"/>
          </a:xfrm>
        </p:grpSpPr>
        <p:grpSp>
          <p:nvGrpSpPr>
            <p:cNvPr id="86043" name="组合 16"/>
            <p:cNvGrpSpPr>
              <a:grpSpLocks/>
            </p:cNvGrpSpPr>
            <p:nvPr/>
          </p:nvGrpSpPr>
          <p:grpSpPr bwMode="auto">
            <a:xfrm>
              <a:off x="467544" y="3068960"/>
              <a:ext cx="864096" cy="936104"/>
              <a:chOff x="755576" y="2420888"/>
              <a:chExt cx="2000250" cy="2324100"/>
            </a:xfrm>
          </p:grpSpPr>
          <p:pic>
            <p:nvPicPr>
              <p:cNvPr id="8605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5576" y="2420888"/>
                <a:ext cx="2000250" cy="2324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052" name="TextBox 18"/>
              <p:cNvSpPr txBox="1">
                <a:spLocks noChangeArrowheads="1"/>
              </p:cNvSpPr>
              <p:nvPr/>
            </p:nvSpPr>
            <p:spPr bwMode="auto">
              <a:xfrm>
                <a:off x="1387233" y="2974245"/>
                <a:ext cx="701843" cy="916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endParaRPr lang="zh-CN" altLang="en-US"/>
              </a:p>
            </p:txBody>
          </p:sp>
        </p:grpSp>
        <p:grpSp>
          <p:nvGrpSpPr>
            <p:cNvPr id="86044" name="组合 19"/>
            <p:cNvGrpSpPr>
              <a:grpSpLocks/>
            </p:cNvGrpSpPr>
            <p:nvPr/>
          </p:nvGrpSpPr>
          <p:grpSpPr bwMode="auto">
            <a:xfrm>
              <a:off x="2843808" y="3068960"/>
              <a:ext cx="1008112" cy="936104"/>
              <a:chOff x="6300192" y="2564904"/>
              <a:chExt cx="2000250" cy="2324100"/>
            </a:xfrm>
          </p:grpSpPr>
          <p:pic>
            <p:nvPicPr>
              <p:cNvPr id="8604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00192" y="2564904"/>
                <a:ext cx="2000250" cy="2324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050" name="TextBox 21"/>
              <p:cNvSpPr txBox="1">
                <a:spLocks noChangeArrowheads="1"/>
              </p:cNvSpPr>
              <p:nvPr/>
            </p:nvSpPr>
            <p:spPr bwMode="auto">
              <a:xfrm>
                <a:off x="7021412" y="3101235"/>
                <a:ext cx="993280" cy="916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J</a:t>
                </a:r>
                <a:endParaRPr lang="zh-CN" altLang="en-US"/>
              </a:p>
            </p:txBody>
          </p:sp>
        </p:grpSp>
        <p:grpSp>
          <p:nvGrpSpPr>
            <p:cNvPr id="86045" name="组合 25"/>
            <p:cNvGrpSpPr>
              <a:grpSpLocks/>
            </p:cNvGrpSpPr>
            <p:nvPr/>
          </p:nvGrpSpPr>
          <p:grpSpPr bwMode="auto">
            <a:xfrm>
              <a:off x="5148064" y="3068960"/>
              <a:ext cx="864096" cy="936104"/>
              <a:chOff x="755576" y="2420888"/>
              <a:chExt cx="2000250" cy="2324100"/>
            </a:xfrm>
          </p:grpSpPr>
          <p:pic>
            <p:nvPicPr>
              <p:cNvPr id="8604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5576" y="2420888"/>
                <a:ext cx="2000250" cy="2324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048" name="TextBox 27"/>
              <p:cNvSpPr txBox="1">
                <a:spLocks noChangeArrowheads="1"/>
              </p:cNvSpPr>
              <p:nvPr/>
            </p:nvSpPr>
            <p:spPr bwMode="auto">
              <a:xfrm>
                <a:off x="1088951" y="2778442"/>
                <a:ext cx="1666875" cy="916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temp</a:t>
                </a:r>
                <a:endParaRPr lang="zh-CN" altLang="en-US"/>
              </a:p>
            </p:txBody>
          </p:sp>
        </p:grpSp>
        <p:sp>
          <p:nvSpPr>
            <p:cNvPr id="86046" name="TextBox 58"/>
            <p:cNvSpPr txBox="1">
              <a:spLocks noChangeArrowheads="1"/>
            </p:cNvSpPr>
            <p:nvPr/>
          </p:nvSpPr>
          <p:spPr bwMode="auto">
            <a:xfrm>
              <a:off x="6372200" y="3284984"/>
              <a:ext cx="9476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temp=i;</a:t>
              </a:r>
              <a:endParaRPr lang="zh-CN" altLang="en-US"/>
            </a:p>
          </p:txBody>
        </p:sp>
      </p:grpSp>
      <p:grpSp>
        <p:nvGrpSpPr>
          <p:cNvPr id="13" name="组合 64"/>
          <p:cNvGrpSpPr>
            <a:grpSpLocks/>
          </p:cNvGrpSpPr>
          <p:nvPr/>
        </p:nvGrpSpPr>
        <p:grpSpPr bwMode="auto">
          <a:xfrm>
            <a:off x="468313" y="4221163"/>
            <a:ext cx="6389687" cy="936625"/>
            <a:chOff x="467544" y="4221088"/>
            <a:chExt cx="6390686" cy="936104"/>
          </a:xfrm>
        </p:grpSpPr>
        <p:grpSp>
          <p:nvGrpSpPr>
            <p:cNvPr id="86033" name="组合 31"/>
            <p:cNvGrpSpPr>
              <a:grpSpLocks/>
            </p:cNvGrpSpPr>
            <p:nvPr/>
          </p:nvGrpSpPr>
          <p:grpSpPr bwMode="auto">
            <a:xfrm>
              <a:off x="2843808" y="4221088"/>
              <a:ext cx="1008112" cy="936104"/>
              <a:chOff x="6300192" y="2564904"/>
              <a:chExt cx="2000250" cy="2324100"/>
            </a:xfrm>
          </p:grpSpPr>
          <p:pic>
            <p:nvPicPr>
              <p:cNvPr id="8604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00192" y="2564904"/>
                <a:ext cx="2000250" cy="2324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042" name="TextBox 33"/>
              <p:cNvSpPr txBox="1">
                <a:spLocks noChangeArrowheads="1"/>
              </p:cNvSpPr>
              <p:nvPr/>
            </p:nvSpPr>
            <p:spPr bwMode="auto">
              <a:xfrm>
                <a:off x="7021412" y="3101235"/>
                <a:ext cx="993280" cy="916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J</a:t>
                </a:r>
                <a:endParaRPr lang="zh-CN" altLang="en-US"/>
              </a:p>
            </p:txBody>
          </p:sp>
        </p:grpSp>
        <p:grpSp>
          <p:nvGrpSpPr>
            <p:cNvPr id="86034" name="组合 34"/>
            <p:cNvGrpSpPr>
              <a:grpSpLocks/>
            </p:cNvGrpSpPr>
            <p:nvPr/>
          </p:nvGrpSpPr>
          <p:grpSpPr bwMode="auto">
            <a:xfrm>
              <a:off x="5148064" y="4221088"/>
              <a:ext cx="864096" cy="936104"/>
              <a:chOff x="755576" y="2420888"/>
              <a:chExt cx="2000250" cy="2324100"/>
            </a:xfrm>
          </p:grpSpPr>
          <p:pic>
            <p:nvPicPr>
              <p:cNvPr id="86039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5576" y="2420888"/>
                <a:ext cx="2000250" cy="2324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040" name="TextBox 36"/>
              <p:cNvSpPr txBox="1">
                <a:spLocks noChangeArrowheads="1"/>
              </p:cNvSpPr>
              <p:nvPr/>
            </p:nvSpPr>
            <p:spPr bwMode="auto">
              <a:xfrm>
                <a:off x="1088951" y="2778442"/>
                <a:ext cx="1666875" cy="916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temp</a:t>
                </a:r>
                <a:endParaRPr lang="zh-CN" altLang="en-US"/>
              </a:p>
            </p:txBody>
          </p:sp>
        </p:grpSp>
        <p:grpSp>
          <p:nvGrpSpPr>
            <p:cNvPr id="86035" name="组合 37"/>
            <p:cNvGrpSpPr>
              <a:grpSpLocks/>
            </p:cNvGrpSpPr>
            <p:nvPr/>
          </p:nvGrpSpPr>
          <p:grpSpPr bwMode="auto">
            <a:xfrm>
              <a:off x="467544" y="4221088"/>
              <a:ext cx="1008112" cy="936104"/>
              <a:chOff x="6300192" y="2564904"/>
              <a:chExt cx="2000250" cy="2324100"/>
            </a:xfrm>
          </p:grpSpPr>
          <p:pic>
            <p:nvPicPr>
              <p:cNvPr id="8603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00192" y="2564904"/>
                <a:ext cx="2000250" cy="2324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038" name="TextBox 39"/>
              <p:cNvSpPr txBox="1">
                <a:spLocks noChangeArrowheads="1"/>
              </p:cNvSpPr>
              <p:nvPr/>
            </p:nvSpPr>
            <p:spPr bwMode="auto">
              <a:xfrm>
                <a:off x="7021412" y="3101235"/>
                <a:ext cx="993280" cy="916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endParaRPr lang="zh-CN" altLang="en-US"/>
              </a:p>
            </p:txBody>
          </p:sp>
        </p:grpSp>
        <p:sp>
          <p:nvSpPr>
            <p:cNvPr id="86036" name="TextBox 59"/>
            <p:cNvSpPr txBox="1">
              <a:spLocks noChangeArrowheads="1"/>
            </p:cNvSpPr>
            <p:nvPr/>
          </p:nvSpPr>
          <p:spPr bwMode="auto">
            <a:xfrm>
              <a:off x="6372200" y="4509120"/>
              <a:ext cx="4860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i=j;</a:t>
              </a:r>
              <a:endParaRPr lang="zh-CN" altLang="en-US"/>
            </a:p>
          </p:txBody>
        </p:sp>
      </p:grpSp>
      <p:grpSp>
        <p:nvGrpSpPr>
          <p:cNvPr id="17" name="组合 65"/>
          <p:cNvGrpSpPr>
            <a:grpSpLocks/>
          </p:cNvGrpSpPr>
          <p:nvPr/>
        </p:nvGrpSpPr>
        <p:grpSpPr bwMode="auto">
          <a:xfrm>
            <a:off x="468313" y="5516563"/>
            <a:ext cx="7067550" cy="936625"/>
            <a:chOff x="467544" y="5517232"/>
            <a:chExt cx="7068375" cy="936104"/>
          </a:xfrm>
        </p:grpSpPr>
        <p:grpSp>
          <p:nvGrpSpPr>
            <p:cNvPr id="86023" name="组合 43"/>
            <p:cNvGrpSpPr>
              <a:grpSpLocks/>
            </p:cNvGrpSpPr>
            <p:nvPr/>
          </p:nvGrpSpPr>
          <p:grpSpPr bwMode="auto">
            <a:xfrm>
              <a:off x="5148064" y="5517232"/>
              <a:ext cx="864096" cy="936104"/>
              <a:chOff x="755576" y="2420888"/>
              <a:chExt cx="2000250" cy="2324100"/>
            </a:xfrm>
          </p:grpSpPr>
          <p:pic>
            <p:nvPicPr>
              <p:cNvPr id="8603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5576" y="2420888"/>
                <a:ext cx="2000250" cy="2324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032" name="TextBox 45"/>
              <p:cNvSpPr txBox="1">
                <a:spLocks noChangeArrowheads="1"/>
              </p:cNvSpPr>
              <p:nvPr/>
            </p:nvSpPr>
            <p:spPr bwMode="auto">
              <a:xfrm>
                <a:off x="1088951" y="2778442"/>
                <a:ext cx="1666875" cy="916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temp</a:t>
                </a:r>
                <a:endParaRPr lang="zh-CN" altLang="en-US"/>
              </a:p>
            </p:txBody>
          </p:sp>
        </p:grpSp>
        <p:grpSp>
          <p:nvGrpSpPr>
            <p:cNvPr id="86024" name="组合 49"/>
            <p:cNvGrpSpPr>
              <a:grpSpLocks/>
            </p:cNvGrpSpPr>
            <p:nvPr/>
          </p:nvGrpSpPr>
          <p:grpSpPr bwMode="auto">
            <a:xfrm>
              <a:off x="467544" y="5517232"/>
              <a:ext cx="1008112" cy="936104"/>
              <a:chOff x="6300192" y="2564904"/>
              <a:chExt cx="2000250" cy="2324100"/>
            </a:xfrm>
          </p:grpSpPr>
          <p:pic>
            <p:nvPicPr>
              <p:cNvPr id="8602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00192" y="2564904"/>
                <a:ext cx="2000250" cy="2324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030" name="TextBox 51"/>
              <p:cNvSpPr txBox="1">
                <a:spLocks noChangeArrowheads="1"/>
              </p:cNvSpPr>
              <p:nvPr/>
            </p:nvSpPr>
            <p:spPr bwMode="auto">
              <a:xfrm>
                <a:off x="7021412" y="3101235"/>
                <a:ext cx="993280" cy="916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I</a:t>
                </a:r>
                <a:endParaRPr lang="zh-CN" altLang="en-US"/>
              </a:p>
            </p:txBody>
          </p:sp>
        </p:grpSp>
        <p:grpSp>
          <p:nvGrpSpPr>
            <p:cNvPr id="86025" name="组合 52"/>
            <p:cNvGrpSpPr>
              <a:grpSpLocks/>
            </p:cNvGrpSpPr>
            <p:nvPr/>
          </p:nvGrpSpPr>
          <p:grpSpPr bwMode="auto">
            <a:xfrm>
              <a:off x="2843808" y="5517232"/>
              <a:ext cx="864096" cy="936104"/>
              <a:chOff x="755576" y="2420888"/>
              <a:chExt cx="2000250" cy="2324100"/>
            </a:xfrm>
          </p:grpSpPr>
          <p:pic>
            <p:nvPicPr>
              <p:cNvPr id="8602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55576" y="2420888"/>
                <a:ext cx="2000250" cy="2324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028" name="TextBox 54"/>
              <p:cNvSpPr txBox="1">
                <a:spLocks noChangeArrowheads="1"/>
              </p:cNvSpPr>
              <p:nvPr/>
            </p:nvSpPr>
            <p:spPr bwMode="auto">
              <a:xfrm>
                <a:off x="1088951" y="2778442"/>
                <a:ext cx="1666875" cy="916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/>
                  <a:t>J</a:t>
                </a:r>
                <a:endParaRPr lang="zh-CN" altLang="en-US"/>
              </a:p>
            </p:txBody>
          </p:sp>
        </p:grpSp>
        <p:sp>
          <p:nvSpPr>
            <p:cNvPr id="86026" name="TextBox 60"/>
            <p:cNvSpPr txBox="1">
              <a:spLocks noChangeArrowheads="1"/>
            </p:cNvSpPr>
            <p:nvPr/>
          </p:nvSpPr>
          <p:spPr bwMode="auto">
            <a:xfrm>
              <a:off x="6588224" y="5661248"/>
              <a:ext cx="9476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j=temp;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9725" y="280988"/>
            <a:ext cx="3800475" cy="676275"/>
          </a:xfrm>
        </p:spPr>
        <p:txBody>
          <a:bodyPr/>
          <a:lstStyle/>
          <a:p>
            <a:r>
              <a:rPr lang="zh-CN" altLang="en-US" smtClean="0"/>
              <a:t>分析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638" y="1201738"/>
            <a:ext cx="8299450" cy="5180012"/>
          </a:xfrm>
        </p:spPr>
        <p:txBody>
          <a:bodyPr/>
          <a:lstStyle/>
          <a:p>
            <a:pPr lvl="1"/>
            <a:r>
              <a:rPr lang="zh-CN" altLang="en-US" sz="2400" dirty="0" smtClean="0"/>
              <a:t>int i=10;</a:t>
            </a:r>
          </a:p>
          <a:p>
            <a:pPr lvl="1"/>
            <a:r>
              <a:rPr lang="zh-CN" altLang="en-US" sz="2400" dirty="0" smtClean="0"/>
              <a:t>int j=20;</a:t>
            </a:r>
          </a:p>
          <a:p>
            <a:pPr lvl="1"/>
            <a:r>
              <a:rPr lang="zh-CN" altLang="en-US" sz="2400" dirty="0" smtClean="0"/>
              <a:t>int temp = i;//temp:10;i=10;j=20;</a:t>
            </a:r>
          </a:p>
          <a:p>
            <a:pPr lvl="1"/>
            <a:r>
              <a:rPr lang="zh-CN" altLang="en-US" sz="2400" dirty="0" smtClean="0"/>
              <a:t>i=j;//temp:10;i=20;j=20;</a:t>
            </a:r>
          </a:p>
          <a:p>
            <a:pPr lvl="1"/>
            <a:r>
              <a:rPr lang="zh-CN" altLang="en-US" sz="2400" dirty="0" smtClean="0"/>
              <a:t>j=temp;//temp:10;i=20;j=10;</a:t>
            </a:r>
          </a:p>
          <a:p>
            <a:pPr lvl="1"/>
            <a:r>
              <a:rPr lang="en-US" altLang="zh-CN" sz="2400" dirty="0" smtClean="0"/>
              <a:t>Console.WriteLine</a:t>
            </a:r>
            <a:r>
              <a:rPr lang="zh-CN" altLang="en-US" sz="2400" dirty="0" smtClean="0"/>
              <a:t>("i="+i+";j="+j);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验证：每句话之后都打印一下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temp</a:t>
            </a:r>
            <a:r>
              <a:rPr lang="zh-CN" altLang="en-US" sz="2400" dirty="0" smtClean="0"/>
              <a:t>三个变量的值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比较运算符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比较运算符（又称关系运算符）用来进行值的真假性判断，结果是bool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==等于；!=不等于；&gt;大于；&gt;=大于或者等于；&lt;小于；&lt;=小于或者等于。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smtClean="0"/>
              <a:t>Console.WriteLine</a:t>
            </a:r>
            <a:r>
              <a:rPr lang="zh-CN" altLang="en-US" dirty="0" smtClean="0"/>
              <a:t>(3==5);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 smtClean="0"/>
              <a:t>int i=9;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smtClean="0"/>
              <a:t>Console.WriteLine </a:t>
            </a:r>
            <a:r>
              <a:rPr lang="zh-CN" altLang="en-US" dirty="0" smtClean="0"/>
              <a:t>(i&gt;=3);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 smtClean="0"/>
              <a:t>Console.WriteLine</a:t>
            </a:r>
            <a:r>
              <a:rPr lang="zh-CN" altLang="en-US" dirty="0" smtClean="0"/>
              <a:t>(i==3);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 smtClean="0"/>
              <a:t>也可以把比较的结果赋值给bool类型变量；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500" dirty="0" smtClean="0"/>
              <a:t>int a=4;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500" dirty="0" smtClean="0"/>
              <a:t>int b=5;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500" dirty="0" smtClean="0"/>
              <a:t>bool flag=a==b;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400" dirty="0" smtClean="0"/>
              <a:t>Console.WriteLine</a:t>
            </a:r>
            <a:r>
              <a:rPr lang="zh-CN" altLang="en-US" sz="1500" dirty="0" smtClean="0"/>
              <a:t>(flag);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 smtClean="0"/>
              <a:t>易错：除了int、boolean等这些基本类型之外，字符串等对象的相等判断要用equals方法，以后讲为什么。s1.equals("yzk")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开发工具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建项目：文件（File）→新建（New）→</a:t>
            </a:r>
            <a:r>
              <a:rPr lang="en-US" altLang="zh-CN" sz="1800" dirty="0" smtClean="0"/>
              <a:t>Visual C#</a:t>
            </a:r>
            <a:r>
              <a:rPr lang="zh-CN" altLang="en-US" sz="1800" dirty="0" smtClean="0"/>
              <a:t>→控制台应用程序。项目类别；控制台应用程序、</a:t>
            </a:r>
            <a:r>
              <a:rPr lang="en-US" altLang="zh-CN" sz="1800" dirty="0" smtClean="0"/>
              <a:t>WPF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Windows</a:t>
            </a:r>
            <a:r>
              <a:rPr lang="zh-CN" altLang="en-US" sz="1800" dirty="0" smtClean="0"/>
              <a:t>窗体应用程序（</a:t>
            </a:r>
            <a:r>
              <a:rPr lang="en-US" altLang="zh-CN" sz="1800" dirty="0" smtClean="0"/>
              <a:t> WinForm </a:t>
            </a:r>
            <a:r>
              <a:rPr lang="zh-CN" altLang="en-US" sz="1800" dirty="0" smtClean="0"/>
              <a:t>）及</a:t>
            </a:r>
            <a:r>
              <a:rPr lang="en-US" altLang="zh-CN" sz="1800" dirty="0" smtClean="0"/>
              <a:t>ASP.Net</a:t>
            </a:r>
            <a:r>
              <a:rPr lang="zh-CN" altLang="en-US" sz="1800" dirty="0" smtClean="0"/>
              <a:t>；在当前解决方案中建项目和建新项目的区别；</a:t>
            </a:r>
            <a:endParaRPr lang="en-US" altLang="zh-CN" sz="1800" dirty="0" smtClean="0"/>
          </a:p>
          <a:p>
            <a:pPr eaLnBrk="1" hangingPunct="1"/>
            <a:r>
              <a:rPr lang="en-US" altLang="zh-CN" sz="1800" dirty="0" smtClean="0"/>
              <a:t>VS</a:t>
            </a:r>
            <a:r>
              <a:rPr lang="zh-CN" altLang="en-US" sz="1800" dirty="0" smtClean="0"/>
              <a:t>中快捷键的探索方法：看菜单右边的提示；</a:t>
            </a:r>
          </a:p>
          <a:p>
            <a:pPr eaLnBrk="1" hangingPunct="1"/>
            <a:r>
              <a:rPr lang="zh-CN" altLang="en-US" sz="1800" dirty="0" smtClean="0"/>
              <a:t>运行项目：开始调试（</a:t>
            </a:r>
            <a:r>
              <a:rPr lang="en-US" altLang="zh-CN" sz="1800" dirty="0" smtClean="0"/>
              <a:t>F5</a:t>
            </a:r>
            <a:r>
              <a:rPr lang="zh-CN" altLang="en-US" sz="1800" dirty="0" smtClean="0"/>
              <a:t>）和开始执行不调试（</a:t>
            </a:r>
            <a:r>
              <a:rPr lang="en-US" altLang="zh-CN" sz="1800" dirty="0" smtClean="0"/>
              <a:t>Ctrl+F5</a:t>
            </a:r>
            <a:r>
              <a:rPr lang="zh-CN" altLang="en-US" sz="1800" dirty="0" smtClean="0"/>
              <a:t>）的区别；</a:t>
            </a:r>
            <a:endParaRPr lang="en-US" altLang="zh-CN" sz="1800" dirty="0" smtClean="0"/>
          </a:p>
          <a:p>
            <a:pPr eaLnBrk="1" hangingPunct="1"/>
            <a:r>
              <a:rPr lang="zh-CN" altLang="en-US" sz="1800" dirty="0" smtClean="0"/>
              <a:t>代码自动提示、自动完成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运算符优先级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bool flag=a==b;这句话怎么理解呢？</a:t>
            </a:r>
          </a:p>
          <a:p>
            <a:pPr eaLnBrk="1" hangingPunct="1"/>
            <a:r>
              <a:rPr lang="zh-CN" altLang="en-US" dirty="0" smtClean="0"/>
              <a:t>int i=3+5*3-6;int j=3+5*(3-6)；分别是什么？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运算符优先级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3225" y="1203325"/>
            <a:ext cx="5033963" cy="5248275"/>
          </a:xfrm>
        </p:spPr>
        <p:txBody>
          <a:bodyPr/>
          <a:lstStyle/>
          <a:p>
            <a:pPr eaLnBrk="1" hangingPunct="1"/>
            <a:r>
              <a:rPr lang="zh-CN" altLang="en-US" sz="2000" smtClean="0"/>
              <a:t>运算符有优先级，优先级高的优先“结合”。优先级表，神最右→→→</a:t>
            </a:r>
          </a:p>
          <a:p>
            <a:pPr eaLnBrk="1" hangingPunct="1"/>
            <a:r>
              <a:rPr lang="zh-CN" altLang="en-US" sz="2000" smtClean="0"/>
              <a:t>不用记这些，程序不仅是给编译器看的，更是给程序员看的(自己看不懂、别人看不懂。讲程序员最不愿意接手别人项目的段子)要让人能看懂。</a:t>
            </a:r>
          </a:p>
          <a:p>
            <a:pPr eaLnBrk="1" hangingPunct="1"/>
            <a:r>
              <a:rPr lang="zh-CN" altLang="en-US" sz="2000" smtClean="0"/>
              <a:t>记住伟大的“()”就ok了！</a:t>
            </a:r>
          </a:p>
          <a:p>
            <a:pPr eaLnBrk="1" hangingPunct="1"/>
            <a:r>
              <a:rPr lang="zh-CN" altLang="en-US" sz="2000" smtClean="0"/>
              <a:t>可读性高是重要的，写出别人看不懂的代码不是高手。</a:t>
            </a:r>
          </a:p>
        </p:txBody>
      </p:sp>
      <p:graphicFrame>
        <p:nvGraphicFramePr>
          <p:cNvPr id="4098" name="Object 4"/>
          <p:cNvGraphicFramePr>
            <a:graphicFrameLocks/>
          </p:cNvGraphicFramePr>
          <p:nvPr/>
        </p:nvGraphicFramePr>
        <p:xfrm>
          <a:off x="5580063" y="1270000"/>
          <a:ext cx="3259137" cy="3568700"/>
        </p:xfrm>
        <a:graphic>
          <a:graphicData uri="http://schemas.openxmlformats.org/presentationml/2006/ole">
            <p:oleObj spid="_x0000_s120834" r:id="rId3" imgW="3247920" imgH="3552840" progId="PBrush">
              <p:embed/>
            </p:oleObj>
          </a:graphicData>
        </a:graphic>
      </p:graphicFrame>
      <p:sp>
        <p:nvSpPr>
          <p:cNvPr id="71685" name="AutoShape 5"/>
          <p:cNvSpPr>
            <a:spLocks/>
          </p:cNvSpPr>
          <p:nvPr/>
        </p:nvSpPr>
        <p:spPr bwMode="auto">
          <a:xfrm>
            <a:off x="5724525" y="1341438"/>
            <a:ext cx="3240088" cy="309562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3163 w 21600"/>
              <a:gd name="T40" fmla="*/ 3163 h 21600"/>
              <a:gd name="T41" fmla="*/ 18437 w 21600"/>
              <a:gd name="T42" fmla="*/ 18437 h 216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 cmpd="sng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矩形 1"/>
          <p:cNvSpPr>
            <a:spLocks noChangeArrowheads="1"/>
          </p:cNvSpPr>
          <p:nvPr/>
        </p:nvSpPr>
        <p:spPr bwMode="auto">
          <a:xfrm>
            <a:off x="684213" y="1628775"/>
            <a:ext cx="6840537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赋值运算本身也是一个值，这个值就是赋值之后左边的值。</a:t>
            </a:r>
            <a:endParaRPr lang="en-US" altLang="zh-CN" dirty="0"/>
          </a:p>
          <a:p>
            <a:r>
              <a:rPr lang="en-US" altLang="zh-CN" dirty="0"/>
              <a:t>int a;</a:t>
            </a:r>
          </a:p>
          <a:p>
            <a:r>
              <a:rPr lang="en-US" altLang="zh-CN" dirty="0"/>
              <a:t>int b=(a=6);</a:t>
            </a:r>
          </a:p>
          <a:p>
            <a:r>
              <a:rPr lang="en-US" altLang="zh-CN" dirty="0" smtClean="0"/>
              <a:t>Console.WriteLine(b</a:t>
            </a:r>
            <a:r>
              <a:rPr lang="en-US" altLang="zh-CN" dirty="0"/>
              <a:t>);</a:t>
            </a:r>
          </a:p>
          <a:p>
            <a:r>
              <a:rPr lang="en-US" altLang="zh-CN" dirty="0" smtClean="0"/>
              <a:t>Console.WriteLine(b=b+9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i++</a:t>
            </a:r>
            <a:r>
              <a:rPr lang="zh-CN" altLang="en-US" dirty="0"/>
              <a:t>和</a:t>
            </a:r>
            <a:r>
              <a:rPr lang="en-US" altLang="zh-CN" dirty="0"/>
              <a:t>++i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en-US" altLang="zh-CN" dirty="0"/>
              <a:t>int i=1;</a:t>
            </a:r>
          </a:p>
          <a:p>
            <a:r>
              <a:rPr lang="en-US" altLang="zh-CN" dirty="0" smtClean="0"/>
              <a:t>Console.WriteLine(i</a:t>
            </a:r>
            <a:r>
              <a:rPr lang="en-US" altLang="zh-CN" dirty="0"/>
              <a:t>++);</a:t>
            </a:r>
          </a:p>
          <a:p>
            <a:r>
              <a:rPr lang="en-US" altLang="zh-CN" dirty="0"/>
              <a:t>int a=1;</a:t>
            </a:r>
          </a:p>
          <a:p>
            <a:r>
              <a:rPr lang="en-US" altLang="zh-CN" dirty="0" smtClean="0"/>
              <a:t>Console.WriteLine(++</a:t>
            </a:r>
            <a:r>
              <a:rPr lang="en-US" altLang="zh-CN" dirty="0"/>
              <a:t>a);</a:t>
            </a:r>
          </a:p>
          <a:p>
            <a:endParaRPr lang="en-US" altLang="zh-CN" dirty="0"/>
          </a:p>
          <a:p>
            <a:r>
              <a:rPr lang="zh-CN" altLang="en-US" dirty="0"/>
              <a:t>同理：</a:t>
            </a:r>
            <a:r>
              <a:rPr lang="en-US" altLang="zh-CN" dirty="0"/>
              <a:t>i--</a:t>
            </a:r>
            <a:r>
              <a:rPr lang="zh-CN" altLang="en-US" dirty="0"/>
              <a:t>和</a:t>
            </a:r>
            <a:r>
              <a:rPr lang="en-US" altLang="zh-CN" dirty="0"/>
              <a:t>--i</a:t>
            </a:r>
            <a:r>
              <a:rPr lang="zh-CN" altLang="en-US" dirty="0"/>
              <a:t>的区别。</a:t>
            </a:r>
            <a:endParaRPr lang="en-US" altLang="zh-CN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39725" y="280988"/>
            <a:ext cx="3800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  <a:buFontTx/>
              <a:buNone/>
              <a:defRPr/>
            </a:pPr>
            <a:r>
              <a:rPr lang="zh-CN" altLang="en-US" sz="3200" b="1" kern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赋值表达式也是值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矩形 1"/>
          <p:cNvSpPr>
            <a:spLocks noChangeArrowheads="1"/>
          </p:cNvSpPr>
          <p:nvPr/>
        </p:nvSpPr>
        <p:spPr bwMode="auto">
          <a:xfrm>
            <a:off x="2286000" y="2828925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int i=1;</a:t>
            </a:r>
          </a:p>
          <a:p>
            <a:r>
              <a:rPr lang="en-US" altLang="zh-CN" dirty="0" smtClean="0"/>
              <a:t>Console.WriteLine(i</a:t>
            </a:r>
            <a:r>
              <a:rPr lang="en-US" altLang="zh-CN" dirty="0"/>
              <a:t>++);</a:t>
            </a:r>
          </a:p>
          <a:p>
            <a:r>
              <a:rPr lang="en-US" altLang="zh-CN" dirty="0" smtClean="0"/>
              <a:t>Console.WriteLine(++</a:t>
            </a:r>
            <a:r>
              <a:rPr lang="en-US" altLang="zh-CN" dirty="0"/>
              <a:t>i);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39725" y="280988"/>
            <a:ext cx="38004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90000"/>
              </a:lnSpc>
              <a:buFontTx/>
              <a:buNone/>
              <a:defRPr/>
            </a:pPr>
            <a:r>
              <a:rPr lang="zh-CN" altLang="en-US" sz="3200" b="1" kern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问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不要把==写成=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下面程序的执行结果是什么？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1500" dirty="0" smtClean="0"/>
              <a:t>int a=3;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1500" dirty="0" smtClean="0"/>
              <a:t>int b=4;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500" dirty="0" smtClean="0"/>
              <a:t>Console.WriteLine</a:t>
            </a:r>
            <a:r>
              <a:rPr lang="zh-CN" altLang="en-US" sz="1500" dirty="0" smtClean="0"/>
              <a:t>(a==b);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500" dirty="0" smtClean="0"/>
              <a:t>Console.WriteLine</a:t>
            </a:r>
            <a:r>
              <a:rPr lang="zh-CN" altLang="en-US" sz="1500" dirty="0" smtClean="0"/>
              <a:t>(a=b);</a:t>
            </a:r>
          </a:p>
          <a:p>
            <a:pPr eaLnBrk="1" hangingPunct="1"/>
            <a:r>
              <a:rPr lang="zh-CN" altLang="en-US" dirty="0" smtClean="0"/>
              <a:t>赋值运算本身也是一个值，这个值就是赋值之后左边的值。</a:t>
            </a:r>
          </a:p>
          <a:p>
            <a:pPr lvl="1" eaLnBrk="1" hangingPunct="1"/>
            <a:r>
              <a:rPr lang="zh-CN" altLang="en-US" dirty="0" smtClean="0"/>
              <a:t>int i=(a=b)+3;</a:t>
            </a:r>
          </a:p>
          <a:p>
            <a:pPr lvl="1" eaLnBrk="1" hangingPunct="1"/>
            <a:r>
              <a:rPr lang="en-US" altLang="zh-CN" dirty="0" smtClean="0"/>
              <a:t>Console.WriteLine</a:t>
            </a:r>
            <a:r>
              <a:rPr lang="zh-CN" altLang="en-US" dirty="0" smtClean="0"/>
              <a:t>(i);</a:t>
            </a:r>
          </a:p>
          <a:p>
            <a:pPr eaLnBrk="1" hangingPunct="1"/>
            <a:r>
              <a:rPr lang="zh-CN" altLang="en-US" dirty="0" smtClean="0"/>
              <a:t>这个b1呢？bool b1 = (a=b);</a:t>
            </a:r>
          </a:p>
          <a:p>
            <a:pPr eaLnBrk="1" hangingPunct="1"/>
            <a:r>
              <a:rPr lang="zh-CN" altLang="en-US" dirty="0" smtClean="0"/>
              <a:t>这个b3呢？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400" dirty="0" smtClean="0"/>
              <a:t>bool</a:t>
            </a:r>
            <a:r>
              <a:rPr lang="zh-CN" altLang="en-US" sz="1500" dirty="0" smtClean="0"/>
              <a:t> b1 = false;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400" dirty="0" smtClean="0"/>
              <a:t>bool</a:t>
            </a:r>
            <a:r>
              <a:rPr lang="zh-CN" altLang="en-US" sz="1500" dirty="0" smtClean="0"/>
              <a:t> b2 = true;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400" dirty="0" smtClean="0"/>
              <a:t>bool</a:t>
            </a:r>
            <a:r>
              <a:rPr lang="zh-CN" altLang="en-US" sz="1500" dirty="0" smtClean="0"/>
              <a:t> b3=(b1=b2);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逻辑运算符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逻辑运算符用来对布尔类型的值进行运算的，主要有：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(与/并且)；</a:t>
            </a:r>
            <a:r>
              <a:rPr lang="en-US" altLang="zh-CN" dirty="0" smtClean="0"/>
              <a:t>||</a:t>
            </a:r>
            <a:r>
              <a:rPr lang="zh-CN" altLang="en-US" dirty="0" smtClean="0"/>
              <a:t>(或)；</a:t>
            </a:r>
            <a:r>
              <a:rPr lang="en-US" altLang="zh-CN" dirty="0" smtClean="0"/>
              <a:t>!</a:t>
            </a:r>
            <a:r>
              <a:rPr lang="zh-CN" altLang="en-US" dirty="0" smtClean="0"/>
              <a:t>(非)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二元运算符(+、-、&gt;等)、一元运算符(++等)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&amp;&amp;：二元运算符，两边都是true结果才是true。“我是中国人”“我是男人”只要有一个为假，那么“我是中国人 并且 我是男人”就是假。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||：二元运算符，只要有一个是true结果就是true。“我是中国人”“我是男人”只要有一个为真，那么“我是中国人 或者 我是男人”这个判断就是真。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!：一元运算符，取反，真的变假，假的变真。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提前写好程序测试：备注。</a:t>
            </a:r>
            <a:endParaRPr lang="en-US" altLang="zh-CN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布尔运算：</a:t>
            </a:r>
            <a:r>
              <a:rPr lang="en-US" altLang="zh-CN" dirty="0" smtClean="0"/>
              <a:t>!(||)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(!&amp;&amp;!)</a:t>
            </a:r>
            <a:r>
              <a:rPr lang="zh-CN" altLang="en-US" dirty="0" smtClean="0"/>
              <a:t>的等效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短路运算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下面程序执行结果是什么？</a:t>
            </a:r>
          </a:p>
          <a:p>
            <a:pPr eaLnBrk="1" hangingPunct="1"/>
            <a:r>
              <a:rPr lang="zh-CN" altLang="en-US" dirty="0" smtClean="0"/>
              <a:t>   int i=8;</a:t>
            </a:r>
          </a:p>
          <a:p>
            <a:pPr eaLnBrk="1" hangingPunct="1"/>
            <a:r>
              <a:rPr lang="zh-CN" altLang="en-US" dirty="0" smtClean="0"/>
              <a:t>   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 b = (i&gt;5)&amp;&amp;((i=i+5)&gt;10);</a:t>
            </a:r>
          </a:p>
          <a:p>
            <a:pPr eaLnBrk="1" hangingPunct="1"/>
            <a:r>
              <a:rPr lang="zh-CN" altLang="en-US" dirty="0" smtClean="0"/>
              <a:t>   </a:t>
            </a:r>
            <a:r>
              <a:rPr lang="en-US" altLang="zh-CN" dirty="0" smtClean="0"/>
              <a:t>Console.WriteLine</a:t>
            </a:r>
            <a:r>
              <a:rPr lang="zh-CN" altLang="en-US" dirty="0" smtClean="0"/>
              <a:t>(b);</a:t>
            </a:r>
          </a:p>
          <a:p>
            <a:pPr eaLnBrk="1" hangingPunct="1"/>
            <a:r>
              <a:rPr lang="zh-CN" altLang="en-US" dirty="0" smtClean="0"/>
              <a:t>   </a:t>
            </a:r>
            <a:r>
              <a:rPr lang="en-US" altLang="zh-CN" dirty="0" smtClean="0"/>
              <a:t>Console.WriteLine</a:t>
            </a:r>
            <a:r>
              <a:rPr lang="zh-CN" altLang="en-US" dirty="0" smtClean="0"/>
              <a:t>(i);</a:t>
            </a:r>
          </a:p>
          <a:p>
            <a:pPr eaLnBrk="1" hangingPunct="1"/>
            <a:r>
              <a:rPr lang="zh-CN" altLang="en-US" dirty="0" smtClean="0"/>
              <a:t>把第二句改成：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 b = (i&gt;10)&amp;&amp;((i=i+5)&gt;10);呢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短路运算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结论：&amp;&amp;当第一个为false的时候，整个运算结果一定是false，就没必要算第二个了。</a:t>
            </a:r>
          </a:p>
          <a:p>
            <a:pPr eaLnBrk="1" hangingPunct="1"/>
            <a:r>
              <a:rPr lang="zh-CN" altLang="en-US" dirty="0" smtClean="0"/>
              <a:t>干什么用？</a:t>
            </a:r>
          </a:p>
          <a:p>
            <a:pPr eaLnBrk="1" hangingPunct="1"/>
            <a:r>
              <a:rPr lang="zh-CN" altLang="en-US" dirty="0" smtClean="0"/>
              <a:t>int i=8;</a:t>
            </a:r>
          </a:p>
          <a:p>
            <a:pPr eaLnBrk="1" hangingPunct="1"/>
            <a:r>
              <a:rPr lang="zh-CN" altLang="en-US" dirty="0" smtClean="0"/>
              <a:t>int j=3;</a:t>
            </a:r>
          </a:p>
          <a:p>
            <a:pPr eaLnBrk="1" hangingPunct="1"/>
            <a:r>
              <a:rPr lang="en-US" altLang="zh-CN" dirty="0" smtClean="0"/>
              <a:t>bool</a:t>
            </a:r>
            <a:r>
              <a:rPr lang="zh-CN" altLang="en-US" dirty="0" smtClean="0"/>
              <a:t> b= (j!=0&amp;&amp;(i%j==0));</a:t>
            </a:r>
          </a:p>
          <a:p>
            <a:pPr eaLnBrk="1" hangingPunct="1"/>
            <a:r>
              <a:rPr lang="en-US" altLang="zh-CN" dirty="0" smtClean="0"/>
              <a:t>Console.WriteLine</a:t>
            </a:r>
            <a:r>
              <a:rPr lang="zh-CN" altLang="en-US" dirty="0" smtClean="0"/>
              <a:t>(b);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mtClean="0"/>
              <a:t>短路运算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||：短路或。直接猜结论：||当第一个为true的时候，整个运算结果一定是true，就没必要算第二个了。</a:t>
            </a:r>
          </a:p>
          <a:p>
            <a:pPr eaLnBrk="1" hangingPunct="1"/>
            <a:r>
              <a:rPr lang="zh-CN" altLang="en-US" dirty="0" smtClean="0"/>
              <a:t>测试一下：</a:t>
            </a:r>
          </a:p>
          <a:p>
            <a:pPr lvl="1" eaLnBrk="1" hangingPunct="1"/>
            <a:r>
              <a:rPr lang="zh-CN" altLang="en-US" dirty="0" smtClean="0"/>
              <a:t>   int i=8;</a:t>
            </a:r>
          </a:p>
          <a:p>
            <a:pPr lvl="1" eaLnBrk="1" hangingPunct="1"/>
            <a:r>
              <a:rPr lang="zh-CN" altLang="en-US" dirty="0" smtClean="0"/>
              <a:t>   //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 b = (i&lt;10)||((i=i+5)&gt;10);</a:t>
            </a:r>
          </a:p>
          <a:p>
            <a:pPr lvl="1" eaLnBrk="1" hangingPunct="1"/>
            <a:r>
              <a:rPr lang="zh-CN" altLang="en-US" dirty="0" smtClean="0"/>
              <a:t>   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 b = (i&gt;10)||((i=i+5)&gt;10);</a:t>
            </a:r>
          </a:p>
          <a:p>
            <a:pPr lvl="1" eaLnBrk="1" hangingPunct="1"/>
            <a:r>
              <a:rPr lang="zh-CN" altLang="en-US" dirty="0" smtClean="0"/>
              <a:t>   </a:t>
            </a:r>
            <a:r>
              <a:rPr lang="en-US" altLang="zh-CN" dirty="0" smtClean="0"/>
              <a:t>Console.WriteLine</a:t>
            </a:r>
            <a:r>
              <a:rPr lang="zh-CN" altLang="en-US" dirty="0" smtClean="0"/>
              <a:t>(b);</a:t>
            </a:r>
          </a:p>
          <a:p>
            <a:pPr lvl="1" eaLnBrk="1" hangingPunct="1"/>
            <a:r>
              <a:rPr lang="zh-CN" altLang="en-US" dirty="0" smtClean="0"/>
              <a:t>   </a:t>
            </a:r>
            <a:r>
              <a:rPr lang="en-US" altLang="zh-CN" dirty="0" smtClean="0"/>
              <a:t>Console.WriteLine</a:t>
            </a:r>
            <a:r>
              <a:rPr lang="zh-CN" altLang="en-US" dirty="0" smtClean="0"/>
              <a:t>(i);</a:t>
            </a:r>
          </a:p>
          <a:p>
            <a:pPr eaLnBrk="1" hangingPunct="1"/>
            <a:r>
              <a:rPr lang="zh-CN" altLang="en-US" dirty="0" smtClean="0"/>
              <a:t>非运算(!)就一个参与运算，没有短路的问题。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三元运算符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条件表达式?表达式1:表达式2</a:t>
            </a:r>
          </a:p>
          <a:p>
            <a:pPr eaLnBrk="1" hangingPunct="1"/>
            <a:r>
              <a:rPr lang="zh-CN" altLang="en-US" dirty="0" smtClean="0"/>
              <a:t>如果“条件表达式”为true，则表达式的值为“表达式1”，否则为“表达式2”</a:t>
            </a:r>
          </a:p>
          <a:p>
            <a:pPr lvl="1" eaLnBrk="1" hangingPunct="1"/>
            <a:r>
              <a:rPr lang="zh-CN" altLang="en-US" dirty="0" smtClean="0"/>
              <a:t>int i=9;</a:t>
            </a:r>
          </a:p>
          <a:p>
            <a:pPr lvl="1" eaLnBrk="1" hangingPunct="1"/>
            <a:r>
              <a:rPr lang="zh-CN" altLang="en-US" dirty="0" smtClean="0"/>
              <a:t>int j= (i&gt;15?888:666);</a:t>
            </a:r>
          </a:p>
          <a:p>
            <a:pPr lvl="1" eaLnBrk="1" hangingPunct="1"/>
            <a:r>
              <a:rPr lang="en-US" altLang="zh-CN" dirty="0" smtClean="0"/>
              <a:t>Console.WriteLine</a:t>
            </a:r>
            <a:r>
              <a:rPr lang="zh-CN" altLang="en-US" dirty="0" smtClean="0"/>
              <a:t>(j);</a:t>
            </a:r>
          </a:p>
          <a:p>
            <a:pPr eaLnBrk="1" hangingPunct="1"/>
            <a:r>
              <a:rPr lang="zh-CN" altLang="en-US" dirty="0" smtClean="0"/>
              <a:t>案例：</a:t>
            </a:r>
            <a:r>
              <a:rPr lang="en-US" altLang="zh-CN" dirty="0" smtClean="0"/>
              <a:t>Console.WriteLine</a:t>
            </a:r>
            <a:r>
              <a:rPr lang="zh-CN" altLang="en-US" dirty="0" smtClean="0"/>
              <a:t>((i%3==0)?"i能被3整除":"i不能被3整除");</a:t>
            </a:r>
          </a:p>
          <a:p>
            <a:pPr eaLnBrk="1" hangingPunct="1"/>
            <a:r>
              <a:rPr lang="zh-CN" altLang="en-US" dirty="0" smtClean="0"/>
              <a:t>练习：输出i是否是偶数。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VS</a:t>
            </a:r>
            <a:r>
              <a:rPr lang="zh-CN" altLang="en-US" smtClean="0"/>
              <a:t>中开发简单的控制台程序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 smtClean="0"/>
              <a:t>Main</a:t>
            </a:r>
            <a:r>
              <a:rPr lang="zh-CN" altLang="en-US" sz="2000" dirty="0" smtClean="0"/>
              <a:t>是程序入口，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执行完成后程序就运行结束；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 smtClean="0"/>
              <a:t>Console.WriteLine(“Hello world!”);</a:t>
            </a:r>
            <a:r>
              <a:rPr lang="zh-CN" altLang="en-US" sz="2000" dirty="0" smtClean="0"/>
              <a:t>是在控制台输出字符。不要忘了写括号。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 smtClean="0"/>
              <a:t>中文“；”，中文引号、括号；全角。从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word</a:t>
            </a:r>
            <a:r>
              <a:rPr lang="zh-CN" altLang="en-US" sz="2000" dirty="0" smtClean="0"/>
              <a:t>中拷贝代码的时候经常出现编程中文引号的问题。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 smtClean="0"/>
              <a:t>拼写错误（mian）； </a:t>
            </a:r>
            <a:r>
              <a:rPr lang="en-US" altLang="zh-CN" sz="2000" dirty="0" smtClean="0"/>
              <a:t>C#</a:t>
            </a:r>
            <a:r>
              <a:rPr lang="zh-CN" altLang="en-US" sz="2000" dirty="0" smtClean="0"/>
              <a:t>是大小写敏感：</a:t>
            </a:r>
            <a:r>
              <a:rPr lang="en-US" altLang="zh-CN" sz="2000" dirty="0" smtClean="0"/>
              <a:t>Console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console</a:t>
            </a:r>
            <a:r>
              <a:rPr lang="zh-CN" altLang="en-US" sz="2000" dirty="0" smtClean="0"/>
              <a:t>不一样。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 smtClean="0"/>
              <a:t>逗号后不要空格；空格不能多、不能少；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 smtClean="0"/>
              <a:t>可以有多个空行；也可以多行代码写到一行；代码元素间（不是任意内容比如</a:t>
            </a:r>
            <a:r>
              <a:rPr lang="en-US" altLang="zh-CN" sz="2000" dirty="0" smtClean="0"/>
              <a:t>11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”a   a”</a:t>
            </a:r>
            <a:r>
              <a:rPr lang="zh-CN" altLang="en-US" sz="2000" dirty="0" smtClean="0"/>
              <a:t>）的空格可多可少；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 smtClean="0"/>
              <a:t>如果编译失败，看编辑器提示或者“错误列表”视图中的错误信息。出了错误别着急。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 smtClean="0"/>
              <a:t>易错：代码一定要写到方法中，方法外部只能声明成员变量和方法等，不能写普通的代码；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switch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zh-CN" altLang="en-US" sz="1300" smtClean="0"/>
              <a:t>switch(表达式)</a:t>
            </a:r>
          </a:p>
          <a:p>
            <a:pPr lvl="1">
              <a:lnSpc>
                <a:spcPct val="100000"/>
              </a:lnSpc>
            </a:pPr>
            <a:r>
              <a:rPr lang="zh-CN" altLang="en-US" sz="1300" smtClean="0"/>
              <a:t>{</a:t>
            </a:r>
          </a:p>
          <a:p>
            <a:pPr lvl="1">
              <a:lnSpc>
                <a:spcPct val="100000"/>
              </a:lnSpc>
            </a:pPr>
            <a:r>
              <a:rPr lang="zh-CN" altLang="en-US" sz="1300" smtClean="0"/>
              <a:t>  case 取值1:</a:t>
            </a:r>
          </a:p>
          <a:p>
            <a:pPr lvl="1">
              <a:lnSpc>
                <a:spcPct val="100000"/>
              </a:lnSpc>
            </a:pPr>
            <a:r>
              <a:rPr lang="zh-CN" altLang="en-US" sz="1300" smtClean="0"/>
              <a:t>     //语句;</a:t>
            </a:r>
          </a:p>
          <a:p>
            <a:pPr lvl="1">
              <a:lnSpc>
                <a:spcPct val="100000"/>
              </a:lnSpc>
            </a:pPr>
            <a:r>
              <a:rPr lang="zh-CN" altLang="en-US" sz="1300" smtClean="0"/>
              <a:t>     break;</a:t>
            </a:r>
          </a:p>
          <a:p>
            <a:pPr lvl="1">
              <a:lnSpc>
                <a:spcPct val="100000"/>
              </a:lnSpc>
            </a:pPr>
            <a:r>
              <a:rPr lang="zh-CN" altLang="en-US" sz="1300" smtClean="0"/>
              <a:t>  case 取值2:</a:t>
            </a:r>
          </a:p>
          <a:p>
            <a:pPr lvl="1">
              <a:lnSpc>
                <a:spcPct val="100000"/>
              </a:lnSpc>
            </a:pPr>
            <a:r>
              <a:rPr lang="zh-CN" altLang="en-US" sz="1300" smtClean="0"/>
              <a:t>     //语句;</a:t>
            </a:r>
          </a:p>
          <a:p>
            <a:pPr lvl="1">
              <a:lnSpc>
                <a:spcPct val="100000"/>
              </a:lnSpc>
            </a:pPr>
            <a:r>
              <a:rPr lang="zh-CN" altLang="en-US" sz="1300" smtClean="0"/>
              <a:t>     break;</a:t>
            </a:r>
          </a:p>
          <a:p>
            <a:pPr lvl="1">
              <a:lnSpc>
                <a:spcPct val="100000"/>
              </a:lnSpc>
            </a:pPr>
            <a:r>
              <a:rPr lang="zh-CN" altLang="en-US" sz="1300" smtClean="0"/>
              <a:t>...</a:t>
            </a:r>
          </a:p>
          <a:p>
            <a:pPr lvl="1">
              <a:lnSpc>
                <a:spcPct val="100000"/>
              </a:lnSpc>
            </a:pPr>
            <a:r>
              <a:rPr lang="zh-CN" altLang="en-US" sz="1300" smtClean="0"/>
              <a:t>   default:</a:t>
            </a:r>
          </a:p>
          <a:p>
            <a:pPr lvl="1">
              <a:lnSpc>
                <a:spcPct val="100000"/>
              </a:lnSpc>
            </a:pPr>
            <a:r>
              <a:rPr lang="zh-CN" altLang="en-US" sz="1300" smtClean="0"/>
              <a:t>     //语句;</a:t>
            </a:r>
          </a:p>
          <a:p>
            <a:pPr lvl="1">
              <a:lnSpc>
                <a:spcPct val="100000"/>
              </a:lnSpc>
            </a:pPr>
            <a:r>
              <a:rPr lang="zh-CN" altLang="en-US" sz="1300" smtClean="0"/>
              <a:t>     break;</a:t>
            </a:r>
          </a:p>
          <a:p>
            <a:pPr lvl="1">
              <a:lnSpc>
                <a:spcPct val="100000"/>
              </a:lnSpc>
            </a:pPr>
            <a:r>
              <a:rPr lang="zh-CN" altLang="en-US" sz="1300" smtClean="0"/>
              <a:t>}</a:t>
            </a:r>
          </a:p>
          <a:p>
            <a:pPr lvl="1">
              <a:lnSpc>
                <a:spcPct val="100000"/>
              </a:lnSpc>
            </a:pPr>
            <a:r>
              <a:rPr lang="zh-CN" altLang="en-US" sz="1500" smtClean="0"/>
              <a:t>使用switch  case实现“月份季节判断”</a:t>
            </a:r>
          </a:p>
          <a:p>
            <a:pPr>
              <a:lnSpc>
                <a:spcPct val="100000"/>
              </a:lnSpc>
            </a:pPr>
            <a:r>
              <a:rPr lang="zh-CN" altLang="en-US" sz="1500" smtClean="0"/>
              <a:t>表达式可以是byte、short、int、char、</a:t>
            </a:r>
            <a:r>
              <a:rPr lang="en-US" altLang="zh-CN" sz="1500" smtClean="0"/>
              <a:t>string</a:t>
            </a:r>
            <a:r>
              <a:rPr lang="zh-CN" altLang="en-US" sz="1500" smtClean="0"/>
              <a:t>、枚举类型。</a:t>
            </a:r>
          </a:p>
          <a:p>
            <a:pPr>
              <a:lnSpc>
                <a:spcPct val="100000"/>
              </a:lnSpc>
            </a:pPr>
            <a:r>
              <a:rPr lang="zh-CN" altLang="en-US" sz="1500" smtClean="0"/>
              <a:t>break意味着switch的结束。default相当于if的else，当所有case都不匹配的时候，执行default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switch其他问题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多个switch条件合并的问题：当多个case条件的代码一样的情况下，可以合并，最后加一个break；</a:t>
            </a:r>
          </a:p>
          <a:p>
            <a:r>
              <a:rPr lang="zh-CN" altLang="en-US" smtClean="0"/>
              <a:t>当进行单个离散值判断的时候，switch可以用来替代if。switch能做的if都能做，反之不一定。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关于项目（Project）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/>
              <a:t>什么时候新建一个项目：相关功能放到一个项目中，QQ：文件传输、聊天、视频聊天、QQ群。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/>
              <a:t>解决方案：相关的项目放在一个解决方案中，避免一个解决方案中项目太多，也不便于管理。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/>
              <a:t>创建解决方案（</a:t>
            </a:r>
            <a:r>
              <a:rPr lang="en-US" altLang="zh-CN" sz="1800" dirty="0" smtClean="0"/>
              <a:t>Solution</a:t>
            </a:r>
            <a:r>
              <a:rPr lang="zh-CN" altLang="en-US" sz="1800" dirty="0" smtClean="0"/>
              <a:t>）：一个解决方案下建多个项目（</a:t>
            </a:r>
            <a:r>
              <a:rPr lang="en-US" altLang="zh-CN" sz="1800" dirty="0" smtClean="0"/>
              <a:t>Project</a:t>
            </a:r>
            <a:r>
              <a:rPr lang="zh-CN" altLang="en-US" sz="1800" dirty="0" smtClean="0"/>
              <a:t>），多个相关的项目放到同一个解决方案中；还有一种快速建立解决方案和第一个项目的方法；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smtClean="0"/>
              <a:t>VS</a:t>
            </a:r>
            <a:r>
              <a:rPr lang="zh-CN" altLang="en-US" sz="1800" dirty="0" smtClean="0"/>
              <a:t>如何查看项目保存到了哪里？右键→在文件资源管理器中打开；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/>
              <a:t>打开其他解决方案的方法：</a:t>
            </a:r>
            <a:r>
              <a:rPr lang="en-US" altLang="zh-CN" sz="1800" dirty="0" smtClean="0"/>
              <a:t>.sln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/>
              <a:t>打开其他项目的方法：</a:t>
            </a:r>
            <a:r>
              <a:rPr lang="en-US" altLang="zh-CN" sz="1800" dirty="0" smtClean="0"/>
              <a:t>.csproj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/>
              <a:t>窗口视图看不到怎么办？主菜单→“视图”；主菜单→“窗口”→“重置窗口布局”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smtClean="0"/>
              <a:t>sln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csproj</a:t>
            </a:r>
            <a:r>
              <a:rPr lang="zh-CN" altLang="en-US" sz="1800" dirty="0" smtClean="0"/>
              <a:t>只是文件的结构，还要</a:t>
            </a:r>
            <a:r>
              <a:rPr lang="en-US" altLang="zh-CN" sz="1800" dirty="0" smtClean="0"/>
              <a:t>cs</a:t>
            </a:r>
            <a:r>
              <a:rPr lang="zh-CN" altLang="en-US" sz="1800" dirty="0" smtClean="0"/>
              <a:t>等文件；</a:t>
            </a:r>
            <a:endParaRPr lang="en-US" altLang="zh-CN" sz="1800" dirty="0" smtClean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/>
              <a:t>当有多个项目，点击</a:t>
            </a:r>
            <a:r>
              <a:rPr lang="en-US" altLang="zh-CN" sz="1800" dirty="0" smtClean="0"/>
              <a:t>【</a:t>
            </a:r>
            <a:r>
              <a:rPr lang="zh-CN" altLang="en-US" sz="1800" dirty="0" smtClean="0"/>
              <a:t>启动</a:t>
            </a:r>
            <a:r>
              <a:rPr lang="en-US" altLang="zh-CN" sz="1800" dirty="0" smtClean="0"/>
              <a:t>】</a:t>
            </a:r>
            <a:r>
              <a:rPr lang="zh-CN" altLang="en-US" sz="1800" dirty="0" smtClean="0"/>
              <a:t>时启动哪个项目”设为启动项目“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项目的生成</a:t>
            </a:r>
            <a:r>
              <a:rPr lang="en-US" altLang="zh-CN" dirty="0" smtClean="0"/>
              <a:t>(Build)</a:t>
            </a:r>
            <a:endParaRPr lang="zh-CN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000" dirty="0" smtClean="0"/>
              <a:t>项目</a:t>
            </a:r>
            <a:r>
              <a:rPr lang="zh-CN" altLang="en-US" sz="2000" b="1" dirty="0" smtClean="0"/>
              <a:t>“生成”</a:t>
            </a:r>
            <a:r>
              <a:rPr lang="zh-CN" altLang="en-US" sz="2000" dirty="0" smtClean="0"/>
              <a:t>就是把项目中的代码编译</a:t>
            </a:r>
            <a:r>
              <a:rPr lang="en-US" altLang="zh-CN" sz="2000" dirty="0" smtClean="0"/>
              <a:t>(Compile)</a:t>
            </a:r>
            <a:r>
              <a:rPr lang="zh-CN" altLang="en-US" sz="2000" dirty="0" smtClean="0"/>
              <a:t>成二进制可执行程序（</a:t>
            </a:r>
            <a:r>
              <a:rPr lang="en-US" altLang="zh-CN" sz="2000" dirty="0" smtClean="0"/>
              <a:t>exe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dll</a:t>
            </a:r>
            <a:r>
              <a:rPr lang="zh-CN" altLang="en-US" sz="2000" dirty="0" smtClean="0"/>
              <a:t>等），</a:t>
            </a:r>
            <a:r>
              <a:rPr lang="en-US" altLang="zh-CN" sz="2000" dirty="0" smtClean="0"/>
              <a:t>dll</a:t>
            </a:r>
            <a:r>
              <a:rPr lang="zh-CN" altLang="en-US" sz="2000" dirty="0" smtClean="0"/>
              <a:t>无法独立运行；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 smtClean="0"/>
              <a:t>修改代码后，如果不“生成”，那么</a:t>
            </a:r>
            <a:r>
              <a:rPr lang="en-US" altLang="zh-CN" sz="2000" dirty="0" smtClean="0"/>
              <a:t>exe</a:t>
            </a:r>
            <a:r>
              <a:rPr lang="zh-CN" altLang="en-US" sz="2000" dirty="0" smtClean="0"/>
              <a:t>中还是旧的运行效果；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 smtClean="0"/>
              <a:t>修改代码后直接运行</a:t>
            </a:r>
            <a:r>
              <a:rPr lang="en-US" altLang="zh-CN" sz="2000" dirty="0" smtClean="0"/>
              <a:t>exe</a:t>
            </a:r>
            <a:r>
              <a:rPr lang="zh-CN" altLang="en-US" sz="2000" dirty="0" smtClean="0"/>
              <a:t>还是之前的代码，“开始执行”或者“开始调试”后会自动保存并且“生成”；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 smtClean="0"/>
              <a:t>“生成解决方案”和“重新生成解决方案”有什么区别？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 smtClean="0"/>
              <a:t>Debug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Release</a:t>
            </a:r>
            <a:r>
              <a:rPr lang="zh-CN" altLang="en-US" sz="2000" dirty="0" smtClean="0"/>
              <a:t>有什么区别？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2000" dirty="0" smtClean="0"/>
              <a:t>生成的</a:t>
            </a:r>
            <a:r>
              <a:rPr lang="en-US" altLang="zh-CN" sz="2000" dirty="0" smtClean="0"/>
              <a:t>exe</a:t>
            </a:r>
            <a:r>
              <a:rPr lang="zh-CN" altLang="en-US" sz="2000" dirty="0" smtClean="0"/>
              <a:t>怎么在别人的电脑上运行？对方如果没装</a:t>
            </a:r>
            <a:r>
              <a:rPr lang="en-US" altLang="zh-CN" sz="2000" dirty="0" smtClean="0"/>
              <a:t>.Net Framework</a:t>
            </a:r>
            <a:r>
              <a:rPr lang="zh-CN" altLang="en-US" sz="2000" dirty="0" smtClean="0"/>
              <a:t>怎么办？不需要考虑这个，因为都是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开发。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注释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被注释的代码编译器忽略。作用：说明代码的作用：程序中适当加注释；屏蔽无用的代码。</a:t>
            </a:r>
          </a:p>
          <a:p>
            <a:pPr eaLnBrk="1" hangingPunct="1"/>
            <a:r>
              <a:rPr lang="zh-CN" altLang="en-US" dirty="0" smtClean="0"/>
              <a:t>使用“//”注释一行代码，//之后的代码编译器会忽略（给例子代码加注释）。</a:t>
            </a:r>
          </a:p>
          <a:p>
            <a:pPr eaLnBrk="1" hangingPunct="1"/>
            <a:r>
              <a:rPr lang="zh-CN" altLang="en-US" dirty="0" smtClean="0"/>
              <a:t>/**/注释多行代码。(*)还有“</a:t>
            </a:r>
            <a:r>
              <a:rPr lang="en-US" altLang="zh-CN" dirty="0" smtClean="0"/>
              <a:t>///</a:t>
            </a:r>
            <a:r>
              <a:rPr lang="zh-CN" altLang="en-US" dirty="0" smtClean="0"/>
              <a:t>”文档注释。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3ee3bf5">
  <a:themeElements>
    <a:clrScheme name="53cd863ee3bf5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F1C341"/>
      </a:accent1>
      <a:accent2>
        <a:srgbClr val="C9C457"/>
      </a:accent2>
      <a:accent3>
        <a:srgbClr val="FFFFFF"/>
      </a:accent3>
      <a:accent4>
        <a:srgbClr val="383A3B"/>
      </a:accent4>
      <a:accent5>
        <a:srgbClr val="F7DEB0"/>
      </a:accent5>
      <a:accent6>
        <a:srgbClr val="B6B14E"/>
      </a:accent6>
      <a:hlink>
        <a:srgbClr val="00B0F0"/>
      </a:hlink>
      <a:folHlink>
        <a:srgbClr val="AFB2B4"/>
      </a:folHlink>
    </a:clrScheme>
    <a:fontScheme name="53cd863ee3bf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53cd863ee3bf5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F1C341"/>
        </a:accent1>
        <a:accent2>
          <a:srgbClr val="C9C457"/>
        </a:accent2>
        <a:accent3>
          <a:srgbClr val="FFFFFF"/>
        </a:accent3>
        <a:accent4>
          <a:srgbClr val="383A3B"/>
        </a:accent4>
        <a:accent5>
          <a:srgbClr val="F7DEB0"/>
        </a:accent5>
        <a:accent6>
          <a:srgbClr val="B6B14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53cd863ee3bf5">
  <a:themeElements>
    <a:clrScheme name="1_53cd863ee3bf5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F1C341"/>
      </a:accent1>
      <a:accent2>
        <a:srgbClr val="C9C457"/>
      </a:accent2>
      <a:accent3>
        <a:srgbClr val="FFFFFF"/>
      </a:accent3>
      <a:accent4>
        <a:srgbClr val="383A3B"/>
      </a:accent4>
      <a:accent5>
        <a:srgbClr val="F7DEB0"/>
      </a:accent5>
      <a:accent6>
        <a:srgbClr val="B6B14E"/>
      </a:accent6>
      <a:hlink>
        <a:srgbClr val="00B0F0"/>
      </a:hlink>
      <a:folHlink>
        <a:srgbClr val="AFB2B4"/>
      </a:folHlink>
    </a:clrScheme>
    <a:fontScheme name="1_53cd863ee3bf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53cd863ee3bf5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F1C341"/>
        </a:accent1>
        <a:accent2>
          <a:srgbClr val="C9C457"/>
        </a:accent2>
        <a:accent3>
          <a:srgbClr val="FFFFFF"/>
        </a:accent3>
        <a:accent4>
          <a:srgbClr val="383A3B"/>
        </a:accent4>
        <a:accent5>
          <a:srgbClr val="F7DEB0"/>
        </a:accent5>
        <a:accent6>
          <a:srgbClr val="B6B14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F1C341"/>
      </a:accent1>
      <a:accent2>
        <a:srgbClr val="C9C457"/>
      </a:accent2>
      <a:accent3>
        <a:srgbClr val="FFFFFF"/>
      </a:accent3>
      <a:accent4>
        <a:srgbClr val="383A3B"/>
      </a:accent4>
      <a:accent5>
        <a:srgbClr val="F7DEB0"/>
      </a:accent5>
      <a:accent6>
        <a:srgbClr val="B6B14E"/>
      </a:accent6>
      <a:hlink>
        <a:srgbClr val="00B0F0"/>
      </a:hlink>
      <a:folHlink>
        <a:srgbClr val="AFB2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434547"/>
    </a:dk1>
    <a:lt1>
      <a:srgbClr val="FFFFFF"/>
    </a:lt1>
    <a:dk2>
      <a:srgbClr val="414345"/>
    </a:dk2>
    <a:lt2>
      <a:srgbClr val="F4F5F7"/>
    </a:lt2>
    <a:accent1>
      <a:srgbClr val="F1C341"/>
    </a:accent1>
    <a:accent2>
      <a:srgbClr val="C9C457"/>
    </a:accent2>
    <a:accent3>
      <a:srgbClr val="FFFFFF"/>
    </a:accent3>
    <a:accent4>
      <a:srgbClr val="383A3B"/>
    </a:accent4>
    <a:accent5>
      <a:srgbClr val="F7DEB0"/>
    </a:accent5>
    <a:accent6>
      <a:srgbClr val="B6B14E"/>
    </a:accent6>
    <a:hlink>
      <a:srgbClr val="00B0F0"/>
    </a:hlink>
    <a:folHlink>
      <a:srgbClr val="AFB2B4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434547"/>
    </a:dk1>
    <a:lt1>
      <a:srgbClr val="FFFFFF"/>
    </a:lt1>
    <a:dk2>
      <a:srgbClr val="414345"/>
    </a:dk2>
    <a:lt2>
      <a:srgbClr val="F4F5F7"/>
    </a:lt2>
    <a:accent1>
      <a:srgbClr val="F1C341"/>
    </a:accent1>
    <a:accent2>
      <a:srgbClr val="C9C457"/>
    </a:accent2>
    <a:accent3>
      <a:srgbClr val="FFFFFF"/>
    </a:accent3>
    <a:accent4>
      <a:srgbClr val="383A3B"/>
    </a:accent4>
    <a:accent5>
      <a:srgbClr val="F7DEB0"/>
    </a:accent5>
    <a:accent6>
      <a:srgbClr val="B6B14E"/>
    </a:accent6>
    <a:hlink>
      <a:srgbClr val="00B0F0"/>
    </a:hlink>
    <a:folHlink>
      <a:srgbClr val="AFB2B4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434547"/>
    </a:dk1>
    <a:lt1>
      <a:srgbClr val="FFFFFF"/>
    </a:lt1>
    <a:dk2>
      <a:srgbClr val="414345"/>
    </a:dk2>
    <a:lt2>
      <a:srgbClr val="F4F5F7"/>
    </a:lt2>
    <a:accent1>
      <a:srgbClr val="F1C341"/>
    </a:accent1>
    <a:accent2>
      <a:srgbClr val="C9C457"/>
    </a:accent2>
    <a:accent3>
      <a:srgbClr val="FFFFFF"/>
    </a:accent3>
    <a:accent4>
      <a:srgbClr val="383A3B"/>
    </a:accent4>
    <a:accent5>
      <a:srgbClr val="F7DEB0"/>
    </a:accent5>
    <a:accent6>
      <a:srgbClr val="B6B14E"/>
    </a:accent6>
    <a:hlink>
      <a:srgbClr val="00B0F0"/>
    </a:hlink>
    <a:folHlink>
      <a:srgbClr val="AFB2B4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434547"/>
    </a:dk1>
    <a:lt1>
      <a:srgbClr val="FFFFFF"/>
    </a:lt1>
    <a:dk2>
      <a:srgbClr val="414345"/>
    </a:dk2>
    <a:lt2>
      <a:srgbClr val="F4F5F7"/>
    </a:lt2>
    <a:accent1>
      <a:srgbClr val="F1C341"/>
    </a:accent1>
    <a:accent2>
      <a:srgbClr val="C9C457"/>
    </a:accent2>
    <a:accent3>
      <a:srgbClr val="FFFFFF"/>
    </a:accent3>
    <a:accent4>
      <a:srgbClr val="383A3B"/>
    </a:accent4>
    <a:accent5>
      <a:srgbClr val="F7DEB0"/>
    </a:accent5>
    <a:accent6>
      <a:srgbClr val="B6B14E"/>
    </a:accent6>
    <a:hlink>
      <a:srgbClr val="00B0F0"/>
    </a:hlink>
    <a:folHlink>
      <a:srgbClr val="AFB2B4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434547"/>
    </a:dk1>
    <a:lt1>
      <a:srgbClr val="FFFFFF"/>
    </a:lt1>
    <a:dk2>
      <a:srgbClr val="414345"/>
    </a:dk2>
    <a:lt2>
      <a:srgbClr val="F4F5F7"/>
    </a:lt2>
    <a:accent1>
      <a:srgbClr val="F1C341"/>
    </a:accent1>
    <a:accent2>
      <a:srgbClr val="C9C457"/>
    </a:accent2>
    <a:accent3>
      <a:srgbClr val="FFFFFF"/>
    </a:accent3>
    <a:accent4>
      <a:srgbClr val="383A3B"/>
    </a:accent4>
    <a:accent5>
      <a:srgbClr val="F7DEB0"/>
    </a:accent5>
    <a:accent6>
      <a:srgbClr val="B6B14E"/>
    </a:accent6>
    <a:hlink>
      <a:srgbClr val="00B0F0"/>
    </a:hlink>
    <a:folHlink>
      <a:srgbClr val="AFB2B4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434547"/>
    </a:dk1>
    <a:lt1>
      <a:srgbClr val="FFFFFF"/>
    </a:lt1>
    <a:dk2>
      <a:srgbClr val="414345"/>
    </a:dk2>
    <a:lt2>
      <a:srgbClr val="F4F5F7"/>
    </a:lt2>
    <a:accent1>
      <a:srgbClr val="F1C341"/>
    </a:accent1>
    <a:accent2>
      <a:srgbClr val="C9C457"/>
    </a:accent2>
    <a:accent3>
      <a:srgbClr val="FFFFFF"/>
    </a:accent3>
    <a:accent4>
      <a:srgbClr val="383A3B"/>
    </a:accent4>
    <a:accent5>
      <a:srgbClr val="F7DEB0"/>
    </a:accent5>
    <a:accent6>
      <a:srgbClr val="B6B14E"/>
    </a:accent6>
    <a:hlink>
      <a:srgbClr val="00B0F0"/>
    </a:hlink>
    <a:folHlink>
      <a:srgbClr val="AFB2B4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434547"/>
    </a:dk1>
    <a:lt1>
      <a:srgbClr val="FFFFFF"/>
    </a:lt1>
    <a:dk2>
      <a:srgbClr val="414345"/>
    </a:dk2>
    <a:lt2>
      <a:srgbClr val="F4F5F7"/>
    </a:lt2>
    <a:accent1>
      <a:srgbClr val="F1C341"/>
    </a:accent1>
    <a:accent2>
      <a:srgbClr val="C9C457"/>
    </a:accent2>
    <a:accent3>
      <a:srgbClr val="FFFFFF"/>
    </a:accent3>
    <a:accent4>
      <a:srgbClr val="383A3B"/>
    </a:accent4>
    <a:accent5>
      <a:srgbClr val="F7DEB0"/>
    </a:accent5>
    <a:accent6>
      <a:srgbClr val="B6B14E"/>
    </a:accent6>
    <a:hlink>
      <a:srgbClr val="00B0F0"/>
    </a:hlink>
    <a:folHlink>
      <a:srgbClr val="AFB2B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24850</TotalTime>
  <Pages>0</Pages>
  <Words>5164</Words>
  <Characters>0</Characters>
  <Application>Microsoft Office PowerPoint</Application>
  <DocSecurity>0</DocSecurity>
  <PresentationFormat>全屏显示(4:3)</PresentationFormat>
  <Lines>0</Lines>
  <Paragraphs>547</Paragraphs>
  <Slides>61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61</vt:i4>
      </vt:variant>
    </vt:vector>
  </HeadingPairs>
  <TitlesOfParts>
    <vt:vector size="63" baseType="lpstr">
      <vt:lpstr>53cd863ee3bf5</vt:lpstr>
      <vt:lpstr>1_53cd863ee3bf5</vt:lpstr>
      <vt:lpstr>C#基础</vt:lpstr>
      <vt:lpstr>幻灯片 2</vt:lpstr>
      <vt:lpstr>C#、.Net和ASP.Net</vt:lpstr>
      <vt:lpstr>关于界面</vt:lpstr>
      <vt:lpstr>开发工具</vt:lpstr>
      <vt:lpstr>VS中开发简单的控制台程序</vt:lpstr>
      <vt:lpstr>关于项目（Project）</vt:lpstr>
      <vt:lpstr>项目的生成(Build)</vt:lpstr>
      <vt:lpstr>注释</vt:lpstr>
      <vt:lpstr>方法、参数、返回值</vt:lpstr>
      <vt:lpstr>(*)控制台编程</vt:lpstr>
      <vt:lpstr>(*)控制台编程</vt:lpstr>
      <vt:lpstr>顺序执行</vt:lpstr>
      <vt:lpstr>神器：反编译</vt:lpstr>
      <vt:lpstr>幻灯片 15</vt:lpstr>
      <vt:lpstr>幻灯片 16</vt:lpstr>
      <vt:lpstr>初识“变量”</vt:lpstr>
      <vt:lpstr>幻灯片 18</vt:lpstr>
      <vt:lpstr>变量声明多个</vt:lpstr>
      <vt:lpstr>到处贴的“标签”</vt:lpstr>
      <vt:lpstr>到处贴的“标签”</vt:lpstr>
      <vt:lpstr>到处贴的“标签”</vt:lpstr>
      <vt:lpstr>到处贴的“标签”</vt:lpstr>
      <vt:lpstr>关键字（Keyword）</vt:lpstr>
      <vt:lpstr>标识符规范</vt:lpstr>
      <vt:lpstr>变量的类型</vt:lpstr>
      <vt:lpstr>幻灯片 27</vt:lpstr>
      <vt:lpstr>变量作用域初步</vt:lpstr>
      <vt:lpstr>幻灯片 29</vt:lpstr>
      <vt:lpstr>变量的初始化</vt:lpstr>
      <vt:lpstr>幻灯片 31</vt:lpstr>
      <vt:lpstr>变量的初始化</vt:lpstr>
      <vt:lpstr>易错</vt:lpstr>
      <vt:lpstr>数值类型</vt:lpstr>
      <vt:lpstr>整数类型</vt:lpstr>
      <vt:lpstr>整数类型转换(Type cast)</vt:lpstr>
      <vt:lpstr>为什么呢？</vt:lpstr>
      <vt:lpstr>小数数据类型</vt:lpstr>
      <vt:lpstr>小数类型转换</vt:lpstr>
      <vt:lpstr>小数类型计算问题</vt:lpstr>
      <vt:lpstr>结论</vt:lpstr>
      <vt:lpstr>常用数据类型</vt:lpstr>
      <vt:lpstr>基本运算符</vt:lpstr>
      <vt:lpstr>总结提问</vt:lpstr>
      <vt:lpstr>赋值运算符</vt:lpstr>
      <vt:lpstr>基本数据类型的赋值</vt:lpstr>
      <vt:lpstr>幻灯片 47</vt:lpstr>
      <vt:lpstr>分析</vt:lpstr>
      <vt:lpstr>比较运算符</vt:lpstr>
      <vt:lpstr>运算符优先级</vt:lpstr>
      <vt:lpstr>运算符优先级</vt:lpstr>
      <vt:lpstr>幻灯片 52</vt:lpstr>
      <vt:lpstr>幻灯片 53</vt:lpstr>
      <vt:lpstr>不要把==写成=</vt:lpstr>
      <vt:lpstr>逻辑运算符</vt:lpstr>
      <vt:lpstr>短路运算</vt:lpstr>
      <vt:lpstr>短路运算</vt:lpstr>
      <vt:lpstr>短路运算</vt:lpstr>
      <vt:lpstr>三元运算符</vt:lpstr>
      <vt:lpstr>switch</vt:lpstr>
      <vt:lpstr>switch其他问题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Java这么学不枯燥 基础篇 Java语言基础1</dc:title>
  <dc:subject/>
  <dc:creator>yzk</dc:creator>
  <cp:keywords/>
  <dc:description/>
  <cp:lastModifiedBy>zhongke yang</cp:lastModifiedBy>
  <cp:revision>1786</cp:revision>
  <dcterms:created xsi:type="dcterms:W3CDTF">2012-06-06T01:30:27Z</dcterms:created>
  <dcterms:modified xsi:type="dcterms:W3CDTF">2017-07-28T08:26:55Z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