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31CA6-35F5-4D67-B395-58D53D767BB9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BBE87-124D-4E6A-AD2A-F1A71BFF3CFE}">
      <dgm:prSet phldrT="[Text]"/>
      <dgm:spPr/>
      <dgm:t>
        <a:bodyPr/>
        <a:lstStyle/>
        <a:p>
          <a:r>
            <a:rPr lang="en-US" dirty="0" smtClean="0"/>
            <a:t>Digital video</a:t>
          </a:r>
          <a:endParaRPr lang="en-US" dirty="0"/>
        </a:p>
      </dgm:t>
    </dgm:pt>
    <dgm:pt modelId="{FC64E1EB-AB45-4FD7-BCA1-389B445E4D9C}" type="parTrans" cxnId="{8EB96502-18B0-4229-A09D-CC59CA4D5320}">
      <dgm:prSet/>
      <dgm:spPr/>
      <dgm:t>
        <a:bodyPr/>
        <a:lstStyle/>
        <a:p>
          <a:endParaRPr lang="en-US"/>
        </a:p>
      </dgm:t>
    </dgm:pt>
    <dgm:pt modelId="{3D18F8BE-9C55-408A-9F7D-AE69F07C9AEE}" type="sibTrans" cxnId="{8EB96502-18B0-4229-A09D-CC59CA4D5320}">
      <dgm:prSet/>
      <dgm:spPr/>
      <dgm:t>
        <a:bodyPr/>
        <a:lstStyle/>
        <a:p>
          <a:endParaRPr lang="en-US"/>
        </a:p>
      </dgm:t>
    </dgm:pt>
    <dgm:pt modelId="{DE212F59-E2C4-4004-87EB-5EFB13C2D5BF}">
      <dgm:prSet phldrT="[Text]" custT="1"/>
      <dgm:spPr/>
      <dgm:t>
        <a:bodyPr/>
        <a:lstStyle/>
        <a:p>
          <a:r>
            <a:rPr lang="en-US" sz="1600" dirty="0" smtClean="0"/>
            <a:t>Desktop Computing</a:t>
          </a:r>
          <a:endParaRPr lang="en-US" sz="1600" dirty="0"/>
        </a:p>
      </dgm:t>
    </dgm:pt>
    <dgm:pt modelId="{16804D76-5918-42B2-A89C-520718E92CDC}" type="parTrans" cxnId="{856EB386-F960-41D7-AAC4-28832B78ACA0}">
      <dgm:prSet/>
      <dgm:spPr/>
      <dgm:t>
        <a:bodyPr/>
        <a:lstStyle/>
        <a:p>
          <a:endParaRPr lang="en-US"/>
        </a:p>
      </dgm:t>
    </dgm:pt>
    <dgm:pt modelId="{5E6D1260-BDFD-40D9-B97D-B1B74582827D}" type="sibTrans" cxnId="{856EB386-F960-41D7-AAC4-28832B78ACA0}">
      <dgm:prSet/>
      <dgm:spPr/>
      <dgm:t>
        <a:bodyPr/>
        <a:lstStyle/>
        <a:p>
          <a:endParaRPr lang="en-US"/>
        </a:p>
      </dgm:t>
    </dgm:pt>
    <dgm:pt modelId="{83B7DC07-5DD4-46BD-9967-F1BCEE13DCFF}">
      <dgm:prSet phldrT="[Text]" custT="1"/>
      <dgm:spPr/>
      <dgm:t>
        <a:bodyPr/>
        <a:lstStyle/>
        <a:p>
          <a:r>
            <a:rPr lang="en-US" sz="1600" dirty="0" smtClean="0"/>
            <a:t>Electronic publishing</a:t>
          </a:r>
          <a:endParaRPr lang="en-US" sz="1600" dirty="0"/>
        </a:p>
      </dgm:t>
    </dgm:pt>
    <dgm:pt modelId="{AEC4EC32-D327-4D04-8EFD-CD40571775F0}" type="parTrans" cxnId="{83DCF9F5-983A-410F-AB29-426C19B943A6}">
      <dgm:prSet/>
      <dgm:spPr/>
      <dgm:t>
        <a:bodyPr/>
        <a:lstStyle/>
        <a:p>
          <a:endParaRPr lang="en-US"/>
        </a:p>
      </dgm:t>
    </dgm:pt>
    <dgm:pt modelId="{5D8EC52C-0133-4055-A5D0-8B21C6B965F6}" type="sibTrans" cxnId="{83DCF9F5-983A-410F-AB29-426C19B943A6}">
      <dgm:prSet/>
      <dgm:spPr/>
      <dgm:t>
        <a:bodyPr/>
        <a:lstStyle/>
        <a:p>
          <a:endParaRPr lang="en-US"/>
        </a:p>
      </dgm:t>
    </dgm:pt>
    <dgm:pt modelId="{08370543-EF1D-4B33-BB6E-957AEB49C305}">
      <dgm:prSet phldrT="[Text]" custT="1"/>
      <dgm:spPr/>
      <dgm:t>
        <a:bodyPr/>
        <a:lstStyle/>
        <a:p>
          <a:r>
            <a:rPr lang="en-US" sz="1600" dirty="0" smtClean="0"/>
            <a:t>Content creation</a:t>
          </a:r>
          <a:endParaRPr lang="en-US" sz="1600" dirty="0"/>
        </a:p>
      </dgm:t>
    </dgm:pt>
    <dgm:pt modelId="{38703766-47D9-4255-8B1C-043CD32A8826}" type="parTrans" cxnId="{B9C8F637-22ED-4719-A60F-0F433D9C9753}">
      <dgm:prSet/>
      <dgm:spPr/>
      <dgm:t>
        <a:bodyPr/>
        <a:lstStyle/>
        <a:p>
          <a:endParaRPr lang="en-US"/>
        </a:p>
      </dgm:t>
    </dgm:pt>
    <dgm:pt modelId="{9F0B1F18-644D-4FDA-8BED-E31C0688D66B}" type="sibTrans" cxnId="{B9C8F637-22ED-4719-A60F-0F433D9C9753}">
      <dgm:prSet/>
      <dgm:spPr/>
      <dgm:t>
        <a:bodyPr/>
        <a:lstStyle/>
        <a:p>
          <a:endParaRPr lang="en-US"/>
        </a:p>
      </dgm:t>
    </dgm:pt>
    <dgm:pt modelId="{4A9015E9-1A6D-4C62-A535-400D49E1F021}">
      <dgm:prSet phldrT="[Text]" custT="1"/>
      <dgm:spPr/>
      <dgm:t>
        <a:bodyPr/>
        <a:lstStyle/>
        <a:p>
          <a:r>
            <a:rPr lang="en-US" sz="1800" dirty="0" smtClean="0"/>
            <a:t>Online Services</a:t>
          </a:r>
          <a:endParaRPr lang="en-US" sz="1800" dirty="0"/>
        </a:p>
      </dgm:t>
    </dgm:pt>
    <dgm:pt modelId="{2E80177B-1E84-43F2-B28D-FB98723FB09E}" type="parTrans" cxnId="{A02C8EF4-8AE0-4EEA-8931-D984B32CC71C}">
      <dgm:prSet/>
      <dgm:spPr/>
      <dgm:t>
        <a:bodyPr/>
        <a:lstStyle/>
        <a:p>
          <a:endParaRPr lang="en-US"/>
        </a:p>
      </dgm:t>
    </dgm:pt>
    <dgm:pt modelId="{E98C453E-5DA4-4AA5-B4A8-0F37EEB6E090}" type="sibTrans" cxnId="{A02C8EF4-8AE0-4EEA-8931-D984B32CC71C}">
      <dgm:prSet/>
      <dgm:spPr/>
      <dgm:t>
        <a:bodyPr/>
        <a:lstStyle/>
        <a:p>
          <a:endParaRPr lang="en-US"/>
        </a:p>
      </dgm:t>
    </dgm:pt>
    <dgm:pt modelId="{DC3C8F95-5528-4FD8-A656-DFA3DF6D7D58}">
      <dgm:prSet phldrT="[Text]" custT="1"/>
      <dgm:spPr/>
      <dgm:t>
        <a:bodyPr/>
        <a:lstStyle/>
        <a:p>
          <a:r>
            <a:rPr lang="en-US" sz="1600" dirty="0" smtClean="0"/>
            <a:t>Broad cast and Cable services&amp; Telecom Services</a:t>
          </a:r>
          <a:endParaRPr lang="en-US" sz="1600" dirty="0"/>
        </a:p>
      </dgm:t>
    </dgm:pt>
    <dgm:pt modelId="{E2A4CE86-BD29-46BF-8F3D-0B2D33356E13}" type="parTrans" cxnId="{686C5DF2-8338-4C4B-BA58-19D5BEA09226}">
      <dgm:prSet/>
      <dgm:spPr/>
      <dgm:t>
        <a:bodyPr/>
        <a:lstStyle/>
        <a:p>
          <a:endParaRPr lang="en-US"/>
        </a:p>
      </dgm:t>
    </dgm:pt>
    <dgm:pt modelId="{517988AA-B118-4ED6-87AF-80D1CF55F8E8}" type="sibTrans" cxnId="{686C5DF2-8338-4C4B-BA58-19D5BEA09226}">
      <dgm:prSet/>
      <dgm:spPr/>
      <dgm:t>
        <a:bodyPr/>
        <a:lstStyle/>
        <a:p>
          <a:endParaRPr lang="en-US"/>
        </a:p>
      </dgm:t>
    </dgm:pt>
    <dgm:pt modelId="{77220641-7BC0-4B03-851D-25213B9E2206}">
      <dgm:prSet phldrT="[Text]" custT="1"/>
      <dgm:spPr/>
      <dgm:t>
        <a:bodyPr/>
        <a:lstStyle/>
        <a:p>
          <a:r>
            <a:rPr lang="en-US" sz="1600" dirty="0" smtClean="0"/>
            <a:t>Consumer electronics</a:t>
          </a:r>
          <a:endParaRPr lang="en-US" sz="1600" dirty="0"/>
        </a:p>
      </dgm:t>
    </dgm:pt>
    <dgm:pt modelId="{615F3E6A-646A-43CD-A5E8-8FF9B234C686}" type="sibTrans" cxnId="{847E34C4-1695-4E07-9010-B37AA74D15E4}">
      <dgm:prSet/>
      <dgm:spPr/>
      <dgm:t>
        <a:bodyPr/>
        <a:lstStyle/>
        <a:p>
          <a:endParaRPr lang="en-US"/>
        </a:p>
      </dgm:t>
    </dgm:pt>
    <dgm:pt modelId="{D0756911-AB17-4C77-9C24-5D43277EA674}" type="parTrans" cxnId="{847E34C4-1695-4E07-9010-B37AA74D15E4}">
      <dgm:prSet/>
      <dgm:spPr/>
      <dgm:t>
        <a:bodyPr/>
        <a:lstStyle/>
        <a:p>
          <a:endParaRPr lang="en-US"/>
        </a:p>
      </dgm:t>
    </dgm:pt>
    <dgm:pt modelId="{B343B05E-BB5E-4215-B177-C779F922C9E2}">
      <dgm:prSet phldrT="[Text]"/>
      <dgm:spPr/>
      <dgm:t>
        <a:bodyPr/>
        <a:lstStyle/>
        <a:p>
          <a:endParaRPr lang="en-US"/>
        </a:p>
      </dgm:t>
    </dgm:pt>
    <dgm:pt modelId="{6A88DDF1-9555-4B63-A351-E69A7E6F95D1}" type="parTrans" cxnId="{23C5217B-F421-4EE0-A34B-52EB8CCA19FA}">
      <dgm:prSet/>
      <dgm:spPr/>
      <dgm:t>
        <a:bodyPr/>
        <a:lstStyle/>
        <a:p>
          <a:endParaRPr lang="en-US"/>
        </a:p>
      </dgm:t>
    </dgm:pt>
    <dgm:pt modelId="{6DF19E57-DA4B-4C7A-956F-C5F9E30CAAB6}" type="sibTrans" cxnId="{23C5217B-F421-4EE0-A34B-52EB8CCA19FA}">
      <dgm:prSet/>
      <dgm:spPr/>
      <dgm:t>
        <a:bodyPr/>
        <a:lstStyle/>
        <a:p>
          <a:endParaRPr lang="en-US"/>
        </a:p>
      </dgm:t>
    </dgm:pt>
    <dgm:pt modelId="{F1EF0BE1-F716-46E2-91A7-B55F2FF89B81}" type="pres">
      <dgm:prSet presAssocID="{36431CA6-35F5-4D67-B395-58D53D767BB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F0F63D-C719-44F7-8CAA-95A88F757FE5}" type="pres">
      <dgm:prSet presAssocID="{36431CA6-35F5-4D67-B395-58D53D767BB9}" presName="radial" presStyleCnt="0">
        <dgm:presLayoutVars>
          <dgm:animLvl val="ctr"/>
        </dgm:presLayoutVars>
      </dgm:prSet>
      <dgm:spPr/>
    </dgm:pt>
    <dgm:pt modelId="{F27C652F-805C-44FB-92BB-4528BA5E0056}" type="pres">
      <dgm:prSet presAssocID="{694BBE87-124D-4E6A-AD2A-F1A71BFF3CFE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6E92E72F-3E84-45B2-BD2C-1E40E4AB6C2D}" type="pres">
      <dgm:prSet presAssocID="{DE212F59-E2C4-4004-87EB-5EFB13C2D5BF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54C7D-68B7-4F71-B4F4-9BC29039CD72}" type="pres">
      <dgm:prSet presAssocID="{77220641-7BC0-4B03-851D-25213B9E2206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5BB1B-CAE9-46CB-9F0D-4FB479134F87}" type="pres">
      <dgm:prSet presAssocID="{83B7DC07-5DD4-46BD-9967-F1BCEE13DCFF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E7BDF-EC63-4C42-A8AF-2E830BB5A53D}" type="pres">
      <dgm:prSet presAssocID="{08370543-EF1D-4B33-BB6E-957AEB49C305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95D77-E4AF-411D-BED5-106B986A087E}" type="pres">
      <dgm:prSet presAssocID="{4A9015E9-1A6D-4C62-A535-400D49E1F021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B304A-71A7-4792-82F0-B8FA609DB304}" type="pres">
      <dgm:prSet presAssocID="{DC3C8F95-5528-4FD8-A656-DFA3DF6D7D58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48A48-C4C4-4EA0-B482-220519D85DED}" type="presOf" srcId="{77220641-7BC0-4B03-851D-25213B9E2206}" destId="{41654C7D-68B7-4F71-B4F4-9BC29039CD72}" srcOrd="0" destOrd="0" presId="urn:microsoft.com/office/officeart/2005/8/layout/radial3"/>
    <dgm:cxn modelId="{B9C8F637-22ED-4719-A60F-0F433D9C9753}" srcId="{694BBE87-124D-4E6A-AD2A-F1A71BFF3CFE}" destId="{08370543-EF1D-4B33-BB6E-957AEB49C305}" srcOrd="3" destOrd="0" parTransId="{38703766-47D9-4255-8B1C-043CD32A8826}" sibTransId="{9F0B1F18-644D-4FDA-8BED-E31C0688D66B}"/>
    <dgm:cxn modelId="{2DC20F47-CDCD-4895-BE8C-74A826FA217F}" type="presOf" srcId="{83B7DC07-5DD4-46BD-9967-F1BCEE13DCFF}" destId="{EC75BB1B-CAE9-46CB-9F0D-4FB479134F87}" srcOrd="0" destOrd="0" presId="urn:microsoft.com/office/officeart/2005/8/layout/radial3"/>
    <dgm:cxn modelId="{686C5DF2-8338-4C4B-BA58-19D5BEA09226}" srcId="{694BBE87-124D-4E6A-AD2A-F1A71BFF3CFE}" destId="{DC3C8F95-5528-4FD8-A656-DFA3DF6D7D58}" srcOrd="5" destOrd="0" parTransId="{E2A4CE86-BD29-46BF-8F3D-0B2D33356E13}" sibTransId="{517988AA-B118-4ED6-87AF-80D1CF55F8E8}"/>
    <dgm:cxn modelId="{23C5217B-F421-4EE0-A34B-52EB8CCA19FA}" srcId="{36431CA6-35F5-4D67-B395-58D53D767BB9}" destId="{B343B05E-BB5E-4215-B177-C779F922C9E2}" srcOrd="1" destOrd="0" parTransId="{6A88DDF1-9555-4B63-A351-E69A7E6F95D1}" sibTransId="{6DF19E57-DA4B-4C7A-956F-C5F9E30CAAB6}"/>
    <dgm:cxn modelId="{414A7152-7EB6-4556-8565-845BD7F408B8}" type="presOf" srcId="{08370543-EF1D-4B33-BB6E-957AEB49C305}" destId="{DB4E7BDF-EC63-4C42-A8AF-2E830BB5A53D}" srcOrd="0" destOrd="0" presId="urn:microsoft.com/office/officeart/2005/8/layout/radial3"/>
    <dgm:cxn modelId="{8EB96502-18B0-4229-A09D-CC59CA4D5320}" srcId="{36431CA6-35F5-4D67-B395-58D53D767BB9}" destId="{694BBE87-124D-4E6A-AD2A-F1A71BFF3CFE}" srcOrd="0" destOrd="0" parTransId="{FC64E1EB-AB45-4FD7-BCA1-389B445E4D9C}" sibTransId="{3D18F8BE-9C55-408A-9F7D-AE69F07C9AEE}"/>
    <dgm:cxn modelId="{4EB6BD7B-CCE4-4AC1-A6B3-A2E26A4E4731}" type="presOf" srcId="{694BBE87-124D-4E6A-AD2A-F1A71BFF3CFE}" destId="{F27C652F-805C-44FB-92BB-4528BA5E0056}" srcOrd="0" destOrd="0" presId="urn:microsoft.com/office/officeart/2005/8/layout/radial3"/>
    <dgm:cxn modelId="{FF1E53AC-A043-4381-AAAB-35C01A0B12AE}" type="presOf" srcId="{36431CA6-35F5-4D67-B395-58D53D767BB9}" destId="{F1EF0BE1-F716-46E2-91A7-B55F2FF89B81}" srcOrd="0" destOrd="0" presId="urn:microsoft.com/office/officeart/2005/8/layout/radial3"/>
    <dgm:cxn modelId="{97D8DF49-6004-437E-BBEC-675E53E98126}" type="presOf" srcId="{4A9015E9-1A6D-4C62-A535-400D49E1F021}" destId="{8AC95D77-E4AF-411D-BED5-106B986A087E}" srcOrd="0" destOrd="0" presId="urn:microsoft.com/office/officeart/2005/8/layout/radial3"/>
    <dgm:cxn modelId="{83DCF9F5-983A-410F-AB29-426C19B943A6}" srcId="{694BBE87-124D-4E6A-AD2A-F1A71BFF3CFE}" destId="{83B7DC07-5DD4-46BD-9967-F1BCEE13DCFF}" srcOrd="2" destOrd="0" parTransId="{AEC4EC32-D327-4D04-8EFD-CD40571775F0}" sibTransId="{5D8EC52C-0133-4055-A5D0-8B21C6B965F6}"/>
    <dgm:cxn modelId="{4EFCE3A1-47E1-46F5-9D28-713C6FF01DED}" type="presOf" srcId="{DC3C8F95-5528-4FD8-A656-DFA3DF6D7D58}" destId="{DFFB304A-71A7-4792-82F0-B8FA609DB304}" srcOrd="0" destOrd="0" presId="urn:microsoft.com/office/officeart/2005/8/layout/radial3"/>
    <dgm:cxn modelId="{54944EAD-10E3-4250-882A-10F0E96114F1}" type="presOf" srcId="{DE212F59-E2C4-4004-87EB-5EFB13C2D5BF}" destId="{6E92E72F-3E84-45B2-BD2C-1E40E4AB6C2D}" srcOrd="0" destOrd="0" presId="urn:microsoft.com/office/officeart/2005/8/layout/radial3"/>
    <dgm:cxn modelId="{847E34C4-1695-4E07-9010-B37AA74D15E4}" srcId="{694BBE87-124D-4E6A-AD2A-F1A71BFF3CFE}" destId="{77220641-7BC0-4B03-851D-25213B9E2206}" srcOrd="1" destOrd="0" parTransId="{D0756911-AB17-4C77-9C24-5D43277EA674}" sibTransId="{615F3E6A-646A-43CD-A5E8-8FF9B234C686}"/>
    <dgm:cxn modelId="{856EB386-F960-41D7-AAC4-28832B78ACA0}" srcId="{694BBE87-124D-4E6A-AD2A-F1A71BFF3CFE}" destId="{DE212F59-E2C4-4004-87EB-5EFB13C2D5BF}" srcOrd="0" destOrd="0" parTransId="{16804D76-5918-42B2-A89C-520718E92CDC}" sibTransId="{5E6D1260-BDFD-40D9-B97D-B1B74582827D}"/>
    <dgm:cxn modelId="{A02C8EF4-8AE0-4EEA-8931-D984B32CC71C}" srcId="{694BBE87-124D-4E6A-AD2A-F1A71BFF3CFE}" destId="{4A9015E9-1A6D-4C62-A535-400D49E1F021}" srcOrd="4" destOrd="0" parTransId="{2E80177B-1E84-43F2-B28D-FB98723FB09E}" sibTransId="{E98C453E-5DA4-4AA5-B4A8-0F37EEB6E090}"/>
    <dgm:cxn modelId="{6F3902B6-DF63-4487-8ED5-6B2AEF15936F}" type="presParOf" srcId="{F1EF0BE1-F716-46E2-91A7-B55F2FF89B81}" destId="{FBF0F63D-C719-44F7-8CAA-95A88F757FE5}" srcOrd="0" destOrd="0" presId="urn:microsoft.com/office/officeart/2005/8/layout/radial3"/>
    <dgm:cxn modelId="{7AA9559A-7C5A-4A8B-BA8E-7757DA6F1D31}" type="presParOf" srcId="{FBF0F63D-C719-44F7-8CAA-95A88F757FE5}" destId="{F27C652F-805C-44FB-92BB-4528BA5E0056}" srcOrd="0" destOrd="0" presId="urn:microsoft.com/office/officeart/2005/8/layout/radial3"/>
    <dgm:cxn modelId="{7967D30E-0A0A-4F1A-B511-E66FD5BC1000}" type="presParOf" srcId="{FBF0F63D-C719-44F7-8CAA-95A88F757FE5}" destId="{6E92E72F-3E84-45B2-BD2C-1E40E4AB6C2D}" srcOrd="1" destOrd="0" presId="urn:microsoft.com/office/officeart/2005/8/layout/radial3"/>
    <dgm:cxn modelId="{87156164-2058-4BBF-96AB-5AF44C3E26E6}" type="presParOf" srcId="{FBF0F63D-C719-44F7-8CAA-95A88F757FE5}" destId="{41654C7D-68B7-4F71-B4F4-9BC29039CD72}" srcOrd="2" destOrd="0" presId="urn:microsoft.com/office/officeart/2005/8/layout/radial3"/>
    <dgm:cxn modelId="{F73B3233-A914-4F11-BE0B-F595DDE74C89}" type="presParOf" srcId="{FBF0F63D-C719-44F7-8CAA-95A88F757FE5}" destId="{EC75BB1B-CAE9-46CB-9F0D-4FB479134F87}" srcOrd="3" destOrd="0" presId="urn:microsoft.com/office/officeart/2005/8/layout/radial3"/>
    <dgm:cxn modelId="{C2BF2DC7-1437-490F-A1AD-3564468FE1E8}" type="presParOf" srcId="{FBF0F63D-C719-44F7-8CAA-95A88F757FE5}" destId="{DB4E7BDF-EC63-4C42-A8AF-2E830BB5A53D}" srcOrd="4" destOrd="0" presId="urn:microsoft.com/office/officeart/2005/8/layout/radial3"/>
    <dgm:cxn modelId="{C5545030-F832-40C2-AF1D-7AC72AB59282}" type="presParOf" srcId="{FBF0F63D-C719-44F7-8CAA-95A88F757FE5}" destId="{8AC95D77-E4AF-411D-BED5-106B986A087E}" srcOrd="5" destOrd="0" presId="urn:microsoft.com/office/officeart/2005/8/layout/radial3"/>
    <dgm:cxn modelId="{BE781B93-B005-44E4-8991-A3B66A7533C6}" type="presParOf" srcId="{FBF0F63D-C719-44F7-8CAA-95A88F757FE5}" destId="{DFFB304A-71A7-4792-82F0-B8FA609DB304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C652F-805C-44FB-92BB-4528BA5E0056}">
      <dsp:nvSpPr>
        <dsp:cNvPr id="0" name=""/>
        <dsp:cNvSpPr/>
      </dsp:nvSpPr>
      <dsp:spPr>
        <a:xfrm>
          <a:off x="3880746" y="1195310"/>
          <a:ext cx="2977791" cy="297779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Digital video</a:t>
          </a:r>
          <a:endParaRPr lang="en-US" sz="5900" kern="1200" dirty="0"/>
        </a:p>
      </dsp:txBody>
      <dsp:txXfrm>
        <a:off x="4316833" y="1631397"/>
        <a:ext cx="2105617" cy="2105617"/>
      </dsp:txXfrm>
    </dsp:sp>
    <dsp:sp modelId="{6E92E72F-3E84-45B2-BD2C-1E40E4AB6C2D}">
      <dsp:nvSpPr>
        <dsp:cNvPr id="0" name=""/>
        <dsp:cNvSpPr/>
      </dsp:nvSpPr>
      <dsp:spPr>
        <a:xfrm>
          <a:off x="4625194" y="531"/>
          <a:ext cx="1488895" cy="148889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Desktop Computing</a:t>
          </a:r>
          <a:endParaRPr lang="en-US" sz="1600" kern="1200" dirty="0"/>
        </a:p>
      </dsp:txBody>
      <dsp:txXfrm>
        <a:off x="4843238" y="218575"/>
        <a:ext cx="1052807" cy="1052807"/>
      </dsp:txXfrm>
    </dsp:sp>
    <dsp:sp modelId="{41654C7D-68B7-4F71-B4F4-9BC29039CD72}">
      <dsp:nvSpPr>
        <dsp:cNvPr id="0" name=""/>
        <dsp:cNvSpPr/>
      </dsp:nvSpPr>
      <dsp:spPr>
        <a:xfrm>
          <a:off x="6304614" y="970145"/>
          <a:ext cx="1488895" cy="148889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Consumer electronics</a:t>
          </a:r>
          <a:endParaRPr lang="en-US" sz="1600" kern="1200" dirty="0"/>
        </a:p>
      </dsp:txBody>
      <dsp:txXfrm>
        <a:off x="6522658" y="1188189"/>
        <a:ext cx="1052807" cy="1052807"/>
      </dsp:txXfrm>
    </dsp:sp>
    <dsp:sp modelId="{EC75BB1B-CAE9-46CB-9F0D-4FB479134F87}">
      <dsp:nvSpPr>
        <dsp:cNvPr id="0" name=""/>
        <dsp:cNvSpPr/>
      </dsp:nvSpPr>
      <dsp:spPr>
        <a:xfrm>
          <a:off x="6304614" y="2909372"/>
          <a:ext cx="1488895" cy="148889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Electronic publishing</a:t>
          </a:r>
          <a:endParaRPr lang="en-US" sz="1600" kern="1200" dirty="0"/>
        </a:p>
      </dsp:txBody>
      <dsp:txXfrm>
        <a:off x="6522658" y="3127416"/>
        <a:ext cx="1052807" cy="1052807"/>
      </dsp:txXfrm>
    </dsp:sp>
    <dsp:sp modelId="{DB4E7BDF-EC63-4C42-A8AF-2E830BB5A53D}">
      <dsp:nvSpPr>
        <dsp:cNvPr id="0" name=""/>
        <dsp:cNvSpPr/>
      </dsp:nvSpPr>
      <dsp:spPr>
        <a:xfrm>
          <a:off x="4625194" y="3878985"/>
          <a:ext cx="1488895" cy="148889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Content creation</a:t>
          </a:r>
          <a:endParaRPr lang="en-US" sz="1600" kern="1200" dirty="0"/>
        </a:p>
      </dsp:txBody>
      <dsp:txXfrm>
        <a:off x="4843238" y="4097029"/>
        <a:ext cx="1052807" cy="1052807"/>
      </dsp:txXfrm>
    </dsp:sp>
    <dsp:sp modelId="{8AC95D77-E4AF-411D-BED5-106B986A087E}">
      <dsp:nvSpPr>
        <dsp:cNvPr id="0" name=""/>
        <dsp:cNvSpPr/>
      </dsp:nvSpPr>
      <dsp:spPr>
        <a:xfrm>
          <a:off x="2945774" y="2909372"/>
          <a:ext cx="1488895" cy="148889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Online Services</a:t>
          </a:r>
          <a:endParaRPr lang="en-US" sz="1800" kern="1200" dirty="0"/>
        </a:p>
      </dsp:txBody>
      <dsp:txXfrm>
        <a:off x="3163818" y="3127416"/>
        <a:ext cx="1052807" cy="1052807"/>
      </dsp:txXfrm>
    </dsp:sp>
    <dsp:sp modelId="{DFFB304A-71A7-4792-82F0-B8FA609DB304}">
      <dsp:nvSpPr>
        <dsp:cNvPr id="0" name=""/>
        <dsp:cNvSpPr/>
      </dsp:nvSpPr>
      <dsp:spPr>
        <a:xfrm>
          <a:off x="2945774" y="970145"/>
          <a:ext cx="1488895" cy="148889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Broad cast and Cable services&amp; Telecom Services</a:t>
          </a:r>
          <a:endParaRPr lang="en-US" sz="1600" kern="1200" dirty="0"/>
        </a:p>
      </dsp:txBody>
      <dsp:txXfrm>
        <a:off x="3163818" y="1188189"/>
        <a:ext cx="1052807" cy="105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28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75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52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B9E1-4E47-42BB-A8C3-88719DCA10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9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3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87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86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404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51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48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65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CB6E-889D-4D00-85F1-7FA44570AA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6FA5-12A1-44F5-87BA-6CF593FD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4923"/>
          </a:xfrm>
        </p:spPr>
        <p:txBody>
          <a:bodyPr/>
          <a:lstStyle/>
          <a:p>
            <a:pPr algn="ctr"/>
            <a:r>
              <a:rPr lang="en-US" b="1" dirty="0" smtClean="0"/>
              <a:t>DIGITAL VIDEO AND ELECTRONIC COMMERCE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Presented by:</a:t>
            </a:r>
          </a:p>
          <a:p>
            <a:pPr marL="0" indent="0">
              <a:buNone/>
            </a:pPr>
            <a:r>
              <a:rPr lang="en-US" dirty="0" smtClean="0"/>
              <a:t>B.SOUJANYA</a:t>
            </a:r>
            <a:br>
              <a:rPr lang="en-US" dirty="0" smtClean="0"/>
            </a:br>
            <a:r>
              <a:rPr lang="en-US" dirty="0" err="1" smtClean="0"/>
              <a:t>Dept</a:t>
            </a:r>
            <a:r>
              <a:rPr lang="en-US" dirty="0" smtClean="0"/>
              <a:t> of CSE</a:t>
            </a:r>
          </a:p>
          <a:p>
            <a:pPr marL="0" indent="0">
              <a:buNone/>
            </a:pPr>
            <a:r>
              <a:rPr lang="en-US" dirty="0" smtClean="0"/>
              <a:t>GIT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MPEG I (Moving Picture Expert Group I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MPEG I defines a bit steam for compressed video and audio optimized to a bandwidth of 1.5 Mbps, it is the data rate of audio CDs &amp; DATs</a:t>
            </a:r>
            <a:r>
              <a:rPr lang="en-US" dirty="0" smtClean="0"/>
              <a:t>.</a:t>
            </a:r>
          </a:p>
          <a:p>
            <a:r>
              <a:rPr lang="en-US" dirty="0"/>
              <a:t>The standard consists of three parts audio, video, and systems</a:t>
            </a:r>
            <a:r>
              <a:rPr lang="en-US" dirty="0" smtClean="0"/>
              <a:t>.</a:t>
            </a:r>
          </a:p>
          <a:p>
            <a:r>
              <a:rPr lang="en-US" dirty="0"/>
              <a:t>A system allows the synchronization of video &amp; audio. MPEG I implemented in commercial chips</a:t>
            </a:r>
            <a:r>
              <a:rPr lang="en-US" dirty="0" smtClean="0"/>
              <a:t>.</a:t>
            </a:r>
          </a:p>
          <a:p>
            <a:r>
              <a:rPr lang="en-US" dirty="0"/>
              <a:t>The resolution of the frames in MPEG I is 352X240 pixels at 30 frames per second</a:t>
            </a:r>
            <a:r>
              <a:rPr lang="en-US" dirty="0" smtClean="0"/>
              <a:t>.</a:t>
            </a:r>
            <a:r>
              <a:rPr lang="en-US" b="0" i="0" dirty="0" smtClean="0">
                <a:solidFill>
                  <a:srgbClr val="313131"/>
                </a:solidFill>
                <a:effectLst/>
                <a:latin typeface="Roboto-Regular"/>
              </a:rPr>
              <a:t> </a:t>
            </a:r>
          </a:p>
          <a:p>
            <a:r>
              <a:rPr lang="en-US" b="0" i="0" dirty="0" smtClean="0">
                <a:solidFill>
                  <a:srgbClr val="313131"/>
                </a:solidFill>
                <a:effectLst/>
              </a:rPr>
              <a:t>The video compression ratio for this is 26:1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MPEG </a:t>
            </a:r>
            <a:r>
              <a:rPr lang="en-US" b="1" dirty="0" smtClean="0"/>
              <a:t>II </a:t>
            </a:r>
            <a:r>
              <a:rPr lang="en-US" b="1" dirty="0"/>
              <a:t>(Moving Picture Expert Group </a:t>
            </a:r>
            <a:r>
              <a:rPr lang="en-US" b="1" dirty="0" smtClean="0"/>
              <a:t>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MPEG II specifies compression signals for broadcast-quality video. It defines a bit steam for high-quality “entertainment-level” digital video. </a:t>
            </a:r>
            <a:endParaRPr lang="en-US" dirty="0" smtClean="0"/>
          </a:p>
          <a:p>
            <a:r>
              <a:rPr lang="en-US" dirty="0"/>
              <a:t>MPEG-2 supports transmission range of about 2-15 Mbps over cable, satellite and other transmission channels. </a:t>
            </a:r>
            <a:endParaRPr lang="en-US" dirty="0" smtClean="0"/>
          </a:p>
          <a:p>
            <a:r>
              <a:rPr lang="en-US" dirty="0"/>
              <a:t> The standard consists of three parts audio, video, and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system allows the synchronization of video &amp; audio. </a:t>
            </a:r>
            <a:endParaRPr lang="en-US" dirty="0" smtClean="0"/>
          </a:p>
          <a:p>
            <a:r>
              <a:rPr lang="en-US" dirty="0" smtClean="0"/>
              <a:t>MPEG </a:t>
            </a:r>
            <a:r>
              <a:rPr lang="en-US" dirty="0"/>
              <a:t>II implemented in commercial chips.</a:t>
            </a:r>
          </a:p>
        </p:txBody>
      </p:sp>
    </p:spTree>
    <p:extLst>
      <p:ext uri="{BB962C8B-B14F-4D97-AF65-F5344CB8AC3E}">
        <p14:creationId xmlns:p14="http://schemas.microsoft.com/office/powerpoint/2010/main" val="3970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MPEG II (Moving Picture Expert Group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resolution of the frames in MPEG I is 720X480 pixels at 60 frames per second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data rate of the MPEG-2 is 4 to 8 Mbps.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other MPEG standards </a:t>
            </a:r>
            <a:r>
              <a:rPr lang="en-US" dirty="0" smtClean="0"/>
              <a:t>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MPEG-3(1920X1080 </a:t>
            </a:r>
            <a:r>
              <a:rPr lang="en-US" dirty="0"/>
              <a:t>and data rates are 20 to 40)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MPEG-4(consisting of speech and video synthesis)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Digital Video and Electronic 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Digital video is binary data that represents a sequence of frames, each representing one image.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frames must be shown at about 30 frames per </a:t>
            </a:r>
            <a:r>
              <a:rPr lang="en-US" dirty="0" smtClean="0"/>
              <a:t>sec</a:t>
            </a:r>
          </a:p>
          <a:p>
            <a:r>
              <a:rPr lang="en-US" dirty="0"/>
              <a:t>The frames being ran at a speed of 30 frames per second leaves an impression that it is a video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Digital video may contain a synchronized sound track.</a:t>
            </a:r>
          </a:p>
          <a:p>
            <a:r>
              <a:rPr lang="en-US" dirty="0" smtClean="0"/>
              <a:t>Digital video data types can be generalized to audio and still images, as an audio file can be a digital movie with just a sound track and no video track and a still image can be a digital movie of just a single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Digital video as a core element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014282"/>
              </p:ext>
            </p:extLst>
          </p:nvPr>
        </p:nvGraphicFramePr>
        <p:xfrm>
          <a:off x="838198" y="1312606"/>
          <a:ext cx="10739285" cy="536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Characteristics of Digital </a:t>
            </a:r>
            <a:r>
              <a:rPr lang="en-US" b="1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Characteristics of digital video differentiate it from traditional analog video.</a:t>
            </a:r>
          </a:p>
          <a:p>
            <a:r>
              <a:rPr lang="en-US" dirty="0"/>
              <a:t>It can be manipulated, transmitted and reproduced with no discernible image generation. It allows more flexible routing packet switching technology.</a:t>
            </a:r>
          </a:p>
          <a:p>
            <a:r>
              <a:rPr lang="en-US" dirty="0"/>
              <a:t>Development of digital video compression technology has enabled the new applications in consumer electronics, multimedia computers and communications market.</a:t>
            </a:r>
          </a:p>
          <a:p>
            <a:r>
              <a:rPr lang="en-US" dirty="0"/>
              <a:t>It poses interesting technical </a:t>
            </a:r>
            <a:r>
              <a:rPr lang="en-US" dirty="0" smtClean="0"/>
              <a:t>challenges which  are having a  </a:t>
            </a:r>
            <a:r>
              <a:rPr lang="en-US" dirty="0"/>
              <a:t>constant rate and continuous time media instead of text, image, audio and video.</a:t>
            </a:r>
          </a:p>
          <a:p>
            <a:r>
              <a:rPr lang="en-US" dirty="0"/>
              <a:t>Compression rate </a:t>
            </a:r>
            <a:r>
              <a:rPr lang="en-US" dirty="0" smtClean="0"/>
              <a:t>is </a:t>
            </a:r>
            <a:r>
              <a:rPr lang="en-US" dirty="0" smtClean="0"/>
              <a:t>10 </a:t>
            </a:r>
            <a:r>
              <a:rPr lang="en-US" dirty="0" err="1"/>
              <a:t>mb</a:t>
            </a:r>
            <a:r>
              <a:rPr lang="en-US" dirty="0"/>
              <a:t> /min of video.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Digital video </a:t>
            </a:r>
            <a:r>
              <a:rPr lang="en-US" b="1" dirty="0" smtClean="0"/>
              <a:t>compression/decompression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Digital video compression takes the advantage of the fact that a substantial amount of redundancies exist in video. </a:t>
            </a:r>
            <a:endParaRPr lang="en-US" dirty="0" smtClean="0"/>
          </a:p>
          <a:p>
            <a:r>
              <a:rPr lang="en-US" dirty="0"/>
              <a:t>The hour-longer video that would require 100 CDs would only require one CD, if video is compressed</a:t>
            </a:r>
            <a:r>
              <a:rPr lang="en-US" dirty="0" smtClean="0"/>
              <a:t>.</a:t>
            </a:r>
          </a:p>
          <a:p>
            <a:r>
              <a:rPr lang="en-US" dirty="0"/>
              <a:t>The process of compression &amp; decompression is commonly referred to as just compression, but it involves both the processes. </a:t>
            </a:r>
            <a:endParaRPr lang="en-US" dirty="0" smtClean="0"/>
          </a:p>
          <a:p>
            <a:r>
              <a:rPr lang="en-US" dirty="0" smtClean="0"/>
              <a:t>Compression was done with  expensive hardware that was impractical for many applications. </a:t>
            </a:r>
          </a:p>
          <a:p>
            <a:r>
              <a:rPr lang="en-US" dirty="0" smtClean="0"/>
              <a:t>The process typically takes a long time usually 10 to 19 times length of the video itself. </a:t>
            </a:r>
          </a:p>
        </p:txBody>
      </p:sp>
    </p:spTree>
    <p:extLst>
      <p:ext uri="{BB962C8B-B14F-4D97-AF65-F5344CB8AC3E}">
        <p14:creationId xmlns:p14="http://schemas.microsoft.com/office/powerpoint/2010/main" val="36578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video compression/decompression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Decompression is inextensible because once compressed a digital video can be stored and decompressed many times.</a:t>
            </a:r>
          </a:p>
          <a:p>
            <a:r>
              <a:rPr lang="en-US" dirty="0" smtClean="0"/>
              <a:t>Once encoded a ,digital video can be stored and decoded many times. </a:t>
            </a:r>
          </a:p>
          <a:p>
            <a:r>
              <a:rPr lang="en-US" dirty="0" smtClean="0"/>
              <a:t>The adaptations of international standards of compression standards are called CODECS. </a:t>
            </a:r>
          </a:p>
          <a:p>
            <a:r>
              <a:rPr lang="en-US" dirty="0" smtClean="0"/>
              <a:t>Codecs  have a wider selection of data shrinking techniques and can achieve much higher compression ratios than any other technology. They also attempt to solve the storage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</a:t>
            </a:r>
            <a:r>
              <a:rPr lang="en-US" b="1" dirty="0" smtClean="0"/>
              <a:t>Codec's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codec schemes can be categorized into two types</a:t>
            </a:r>
            <a:r>
              <a:rPr lang="en-US" b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Hybrid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Software-based.</a:t>
            </a:r>
          </a:p>
          <a:p>
            <a:r>
              <a:rPr lang="en-US" b="1" dirty="0"/>
              <a:t>Hybrid:</a:t>
            </a:r>
            <a:r>
              <a:rPr lang="en-US" dirty="0"/>
              <a:t> Hybrid codec use combination of dedicated processors and software. It requires specialized add-on hardware</a:t>
            </a:r>
            <a:r>
              <a:rPr lang="en-US" dirty="0" smtClean="0"/>
              <a:t>.</a:t>
            </a:r>
          </a:p>
          <a:p>
            <a:r>
              <a:rPr lang="en-US" dirty="0"/>
              <a:t>Best examples of hybrid codec are MPEG (moving picture expert group) JPEG (joint photographic expert group)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Codec's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Three Hybrid Standards are used 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JPEG for compression of still images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MPEG-I for compression of video to CD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MPEG-II for compression of video to real time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These standards specify the syntax in which the compressed data must be presented for multivendor equipment compatability,but they </a:t>
            </a:r>
            <a:r>
              <a:rPr lang="en-US" dirty="0" smtClean="0"/>
              <a:t>do </a:t>
            </a:r>
            <a:r>
              <a:rPr lang="en-US" dirty="0" smtClean="0"/>
              <a:t>not specify the compression methodology.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Moving Pictures Expert Group(MPEG)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Picture Expert </a:t>
            </a:r>
            <a:r>
              <a:rPr lang="en-US" dirty="0" smtClean="0"/>
              <a:t>Group(MPEG) </a:t>
            </a:r>
            <a:r>
              <a:rPr lang="en-US" dirty="0"/>
              <a:t>is an ISO </a:t>
            </a:r>
            <a:r>
              <a:rPr lang="en-US" dirty="0" smtClean="0"/>
              <a:t>group and  </a:t>
            </a:r>
            <a:r>
              <a:rPr lang="en-US" dirty="0"/>
              <a:t>the purpose of this is to generate high quality compression of digital </a:t>
            </a:r>
            <a:r>
              <a:rPr lang="en-US" dirty="0" smtClean="0"/>
              <a:t>videos</a:t>
            </a:r>
            <a:r>
              <a:rPr lang="en-US" dirty="0"/>
              <a:t> </a:t>
            </a:r>
            <a:r>
              <a:rPr lang="en-US" dirty="0" smtClean="0"/>
              <a:t>with sound.</a:t>
            </a:r>
          </a:p>
          <a:p>
            <a:r>
              <a:rPr lang="en-US" dirty="0" smtClean="0"/>
              <a:t>When MPEG began its work to develop an algorithm that could compress a video signal and then be able to play it back off a CD-ROM or over telephone lines at a low bit rate.</a:t>
            </a:r>
          </a:p>
          <a:p>
            <a:r>
              <a:rPr lang="en-US" dirty="0" smtClean="0"/>
              <a:t>The goal is to achieve a quality level that could match that of video tape.</a:t>
            </a:r>
          </a:p>
          <a:p>
            <a:r>
              <a:rPr lang="en-US" dirty="0" smtClean="0"/>
              <a:t>Two standards have been defined are: MPEG-I and MPEG-II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602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Roboto-Regular</vt:lpstr>
      <vt:lpstr>Office Theme</vt:lpstr>
      <vt:lpstr>DIGITAL VIDEO AND ELECTRONIC COMMERCE </vt:lpstr>
      <vt:lpstr>Digital Video and Electronic Commerce</vt:lpstr>
      <vt:lpstr>Digital video as a core element</vt:lpstr>
      <vt:lpstr>Characteristics of Digital Video</vt:lpstr>
      <vt:lpstr>Digital video compression/decompression</vt:lpstr>
      <vt:lpstr>Digital video compression/decompression</vt:lpstr>
      <vt:lpstr>Types of Codec's</vt:lpstr>
      <vt:lpstr>Types of Codec's</vt:lpstr>
      <vt:lpstr>Moving Pictures Expert Group(MPEG)</vt:lpstr>
      <vt:lpstr>MPEG I (Moving Picture Expert Group I)</vt:lpstr>
      <vt:lpstr>MPEG II (Moving Picture Expert Group II)</vt:lpstr>
      <vt:lpstr>MPEG II (Moving Picture Expert Group II)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Windows User</cp:lastModifiedBy>
  <cp:revision>25</cp:revision>
  <dcterms:modified xsi:type="dcterms:W3CDTF">2020-03-26T09:10:45Z</dcterms:modified>
  <cp:category/>
</cp:coreProperties>
</file>