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134804383" r:id="rId5"/>
    <p:sldId id="727" r:id="rId6"/>
    <p:sldId id="729" r:id="rId7"/>
    <p:sldId id="721" r:id="rId8"/>
    <p:sldId id="728" r:id="rId9"/>
    <p:sldId id="2134804501" r:id="rId10"/>
    <p:sldId id="717" r:id="rId11"/>
    <p:sldId id="287" r:id="rId12"/>
    <p:sldId id="2134804391" r:id="rId13"/>
    <p:sldId id="2134804500" r:id="rId14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261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crowther" initials="nc" lastIdx="6" clrIdx="0">
    <p:extLst>
      <p:ext uri="{19B8F6BF-5375-455C-9EA6-DF929625EA0E}">
        <p15:presenceInfo xmlns:p15="http://schemas.microsoft.com/office/powerpoint/2012/main" userId="049a6b440ef9c577" providerId="Windows Live"/>
      </p:ext>
    </p:extLst>
  </p:cmAuthor>
  <p:cmAuthor id="2" name="Jerry Overton" initials="JO" lastIdx="1" clrIdx="1">
    <p:extLst>
      <p:ext uri="{19B8F6BF-5375-455C-9EA6-DF929625EA0E}">
        <p15:presenceInfo xmlns:p15="http://schemas.microsoft.com/office/powerpoint/2012/main" userId="779cb000fa64fa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4C1E"/>
    <a:srgbClr val="FFFFFF"/>
    <a:srgbClr val="1F3C77"/>
    <a:srgbClr val="1870B9"/>
    <a:srgbClr val="D9D9D9"/>
    <a:srgbClr val="6F2C91"/>
    <a:srgbClr val="666666"/>
    <a:srgbClr val="97BE35"/>
    <a:srgbClr val="F38F20"/>
    <a:srgbClr val="F7C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76" autoAdjust="0"/>
    <p:restoredTop sz="96344" autoAdjust="0"/>
  </p:normalViewPr>
  <p:slideViewPr>
    <p:cSldViewPr snapToGrid="0" snapToObjects="1" showGuides="1">
      <p:cViewPr varScale="1">
        <p:scale>
          <a:sx n="72" d="100"/>
          <a:sy n="72" d="100"/>
        </p:scale>
        <p:origin x="307" y="14"/>
      </p:cViewPr>
      <p:guideLst>
        <p:guide orient="horz" pos="403"/>
        <p:guide orient="horz" pos="261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outlineViewPr>
    <p:cViewPr>
      <p:scale>
        <a:sx n="33" d="100"/>
        <a:sy n="33" d="100"/>
      </p:scale>
      <p:origin x="0" y="-5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04-Nov-20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04-Nov-20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80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2_Title Slide 0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budynek, miasto, port&#10;&#10;Opis wygenerowany automatycznie">
            <a:extLst>
              <a:ext uri="{FF2B5EF4-FFF2-40B4-BE49-F238E27FC236}">
                <a16:creationId xmlns:a16="http://schemas.microsoft.com/office/drawing/2014/main" id="{AD904737-BE27-4D16-8188-6148CE7EE0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0821" y="0"/>
            <a:ext cx="12345459" cy="82296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ADB6A7E-60AE-448E-9E4B-1085E5C43926}"/>
              </a:ext>
            </a:extLst>
          </p:cNvPr>
          <p:cNvSpPr/>
          <p:nvPr userDrawn="1"/>
        </p:nvSpPr>
        <p:spPr>
          <a:xfrm>
            <a:off x="0" y="933462"/>
            <a:ext cx="3371850" cy="72961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0" y="1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5" y="5902322"/>
            <a:ext cx="6763811" cy="2327278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1" y="1188296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1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731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2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8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1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6B647888-CF39-41AB-8553-0C42A3CCDC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8298" y="737810"/>
            <a:ext cx="2725284" cy="290696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1B53AC87-1F47-48AE-8A1F-ED2018739D00}"/>
              </a:ext>
            </a:extLst>
          </p:cNvPr>
          <p:cNvSpPr txBox="1">
            <a:spLocks/>
          </p:cNvSpPr>
          <p:nvPr userDrawn="1"/>
        </p:nvSpPr>
        <p:spPr>
          <a:xfrm>
            <a:off x="8943975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2020 DXC Technology Company. All rights reserved.</a:t>
            </a:r>
          </a:p>
        </p:txBody>
      </p:sp>
      <p:pic>
        <p:nvPicPr>
          <p:cNvPr id="51" name="Graphic 20">
            <a:extLst>
              <a:ext uri="{FF2B5EF4-FFF2-40B4-BE49-F238E27FC236}">
                <a16:creationId xmlns:a16="http://schemas.microsoft.com/office/drawing/2014/main" id="{B0E20B48-E4F0-4256-A11A-524E05AB41E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00808" y="579539"/>
            <a:ext cx="1163807" cy="58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2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November 4, 2020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2020 DXC Technology Company. All rights reserved.</a:t>
            </a:r>
          </a:p>
        </p:txBody>
      </p:sp>
      <p:pic>
        <p:nvPicPr>
          <p:cNvPr id="48" name="Graphic 45">
            <a:extLst>
              <a:ext uri="{FF2B5EF4-FFF2-40B4-BE49-F238E27FC236}">
                <a16:creationId xmlns:a16="http://schemas.microsoft.com/office/drawing/2014/main" id="{7CCD73C2-F67C-4F2E-845D-79A83DF337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299" y="7641776"/>
            <a:ext cx="1776913" cy="189537"/>
          </a:xfrm>
          <a:prstGeom prst="rect">
            <a:avLst/>
          </a:prstGeom>
        </p:spPr>
      </p:pic>
      <p:pic>
        <p:nvPicPr>
          <p:cNvPr id="45" name="Graphic 20">
            <a:extLst>
              <a:ext uri="{FF2B5EF4-FFF2-40B4-BE49-F238E27FC236}">
                <a16:creationId xmlns:a16="http://schemas.microsoft.com/office/drawing/2014/main" id="{48B9E167-1396-494B-9B49-0069B749975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38621" y="7544823"/>
            <a:ext cx="743517" cy="37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1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© 2020 DXC Technology Company. All rights reserved.</a:t>
            </a:r>
          </a:p>
        </p:txBody>
      </p:sp>
      <p:sp>
        <p:nvSpPr>
          <p:cNvPr id="41" name="Freeform 9">
            <a:extLst>
              <a:ext uri="{FF2B5EF4-FFF2-40B4-BE49-F238E27FC236}">
                <a16:creationId xmlns:a16="http://schemas.microsoft.com/office/drawing/2014/main" id="{6B861B40-28F2-4009-8306-AE5D4F00192F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grpSp>
        <p:nvGrpSpPr>
          <p:cNvPr id="44" name="Grupa 43">
            <a:extLst>
              <a:ext uri="{FF2B5EF4-FFF2-40B4-BE49-F238E27FC236}">
                <a16:creationId xmlns:a16="http://schemas.microsoft.com/office/drawing/2014/main" id="{FA1410F1-6C9D-4F84-BBEF-260FCE2EABA0}"/>
              </a:ext>
            </a:extLst>
          </p:cNvPr>
          <p:cNvGrpSpPr/>
          <p:nvPr userDrawn="1"/>
        </p:nvGrpSpPr>
        <p:grpSpPr>
          <a:xfrm>
            <a:off x="2011484" y="3383474"/>
            <a:ext cx="9696805" cy="1267200"/>
            <a:chOff x="2071118" y="3383474"/>
            <a:chExt cx="9696805" cy="1267200"/>
          </a:xfrm>
        </p:grpSpPr>
        <p:pic>
          <p:nvPicPr>
            <p:cNvPr id="45" name="Graphic 45">
              <a:extLst>
                <a:ext uri="{FF2B5EF4-FFF2-40B4-BE49-F238E27FC236}">
                  <a16:creationId xmlns:a16="http://schemas.microsoft.com/office/drawing/2014/main" id="{67B5578A-2854-4F8F-9F64-E516FF5130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1118" y="3722290"/>
              <a:ext cx="5920936" cy="631565"/>
            </a:xfrm>
            <a:prstGeom prst="rect">
              <a:avLst/>
            </a:prstGeom>
          </p:spPr>
        </p:pic>
        <p:pic>
          <p:nvPicPr>
            <p:cNvPr id="46" name="Graphic 20">
              <a:extLst>
                <a:ext uri="{FF2B5EF4-FFF2-40B4-BE49-F238E27FC236}">
                  <a16:creationId xmlns:a16="http://schemas.microsoft.com/office/drawing/2014/main" id="{959EDB28-C158-40D3-B95A-1D668A8DA8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42444" y="3383474"/>
              <a:ext cx="2525479" cy="126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28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3016196"/>
      </p:ext>
    </p:extLst>
  </p:cSld>
  <p:clrMapOvr>
    <a:masterClrMapping/>
  </p:clrMapOvr>
  <p:transition spd="slow">
    <p:check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8503905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8503905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November 4, 2020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2020 DXC Technology Company. All rights reserved.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C7A39A22-1768-4976-8630-D8F60D5B17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299" y="7641776"/>
            <a:ext cx="1776913" cy="189537"/>
          </a:xfrm>
          <a:prstGeom prst="rect">
            <a:avLst/>
          </a:prstGeom>
        </p:spPr>
      </p:pic>
      <p:sp>
        <p:nvSpPr>
          <p:cNvPr id="46" name="Freeform 9">
            <a:extLst>
              <a:ext uri="{FF2B5EF4-FFF2-40B4-BE49-F238E27FC236}">
                <a16:creationId xmlns:a16="http://schemas.microsoft.com/office/drawing/2014/main" id="{2E38F21A-182C-4F65-8757-B1F2CF4B9DDD}"/>
              </a:ext>
            </a:extLst>
          </p:cNvPr>
          <p:cNvSpPr>
            <a:spLocks noChangeAspect="1"/>
          </p:cNvSpPr>
          <p:nvPr userDrawn="1"/>
        </p:nvSpPr>
        <p:spPr bwMode="black">
          <a:xfrm rot="5400000">
            <a:off x="9067514" y="1615788"/>
            <a:ext cx="6207082" cy="4918690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D2B763AA-1E88-4099-8FAA-85873C38F72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54691" y="3852933"/>
            <a:ext cx="2455219" cy="34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6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Title Slide 0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computer&#10;&#10;Description automatically generated">
            <a:extLst>
              <a:ext uri="{FF2B5EF4-FFF2-40B4-BE49-F238E27FC236}">
                <a16:creationId xmlns:a16="http://schemas.microsoft.com/office/drawing/2014/main" id="{06CF5188-C83B-4DE0-BD8F-DB9BE3E50D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558758" cy="8229601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ADB6A7E-60AE-448E-9E4B-1085E5C43926}"/>
              </a:ext>
            </a:extLst>
          </p:cNvPr>
          <p:cNvSpPr/>
          <p:nvPr userDrawn="1"/>
        </p:nvSpPr>
        <p:spPr>
          <a:xfrm>
            <a:off x="11255374" y="925568"/>
            <a:ext cx="3371850" cy="72961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EAECDA-296E-4612-AB8E-02304DF04CB5}"/>
              </a:ext>
            </a:extLst>
          </p:cNvPr>
          <p:cNvGrpSpPr/>
          <p:nvPr userDrawn="1"/>
        </p:nvGrpSpPr>
        <p:grpSpPr>
          <a:xfrm flipH="1">
            <a:off x="1858569" y="0"/>
            <a:ext cx="12779451" cy="8229599"/>
            <a:chOff x="-9295" y="1"/>
            <a:chExt cx="12779451" cy="8229599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CF99E66-933C-4F36-AC84-02691BE4535B}"/>
                </a:ext>
              </a:extLst>
            </p:cNvPr>
            <p:cNvSpPr/>
            <p:nvPr userDrawn="1"/>
          </p:nvSpPr>
          <p:spPr>
            <a:xfrm rot="10800000" flipH="1">
              <a:off x="0" y="1"/>
              <a:ext cx="12770156" cy="5902321"/>
            </a:xfrm>
            <a:custGeom>
              <a:avLst/>
              <a:gdLst>
                <a:gd name="connsiteX0" fmla="*/ 0 w 12770156"/>
                <a:gd name="connsiteY0" fmla="*/ 5902321 h 5902321"/>
                <a:gd name="connsiteX1" fmla="*/ 12770156 w 12770156"/>
                <a:gd name="connsiteY1" fmla="*/ 5902321 h 5902321"/>
                <a:gd name="connsiteX2" fmla="*/ 3372610 w 12770156"/>
                <a:gd name="connsiteY2" fmla="*/ 0 h 5902321"/>
                <a:gd name="connsiteX3" fmla="*/ 0 w 12770156"/>
                <a:gd name="connsiteY3" fmla="*/ 2118236 h 5902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0156" h="5902321">
                  <a:moveTo>
                    <a:pt x="0" y="5902321"/>
                  </a:moveTo>
                  <a:lnTo>
                    <a:pt x="12770156" y="5902321"/>
                  </a:lnTo>
                  <a:lnTo>
                    <a:pt x="3372610" y="0"/>
                  </a:lnTo>
                  <a:lnTo>
                    <a:pt x="0" y="2118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4A276F4-6741-4331-A096-1D38D5D56942}"/>
                </a:ext>
              </a:extLst>
            </p:cNvPr>
            <p:cNvSpPr/>
            <p:nvPr userDrawn="1"/>
          </p:nvSpPr>
          <p:spPr>
            <a:xfrm flipH="1">
              <a:off x="-9295" y="5902322"/>
              <a:ext cx="6763811" cy="2327278"/>
            </a:xfrm>
            <a:custGeom>
              <a:avLst/>
              <a:gdLst>
                <a:gd name="connsiteX0" fmla="*/ 2610590 w 5221179"/>
                <a:gd name="connsiteY0" fmla="*/ 0 h 2124075"/>
                <a:gd name="connsiteX1" fmla="*/ 5221179 w 5221179"/>
                <a:gd name="connsiteY1" fmla="*/ 2124075 h 2124075"/>
                <a:gd name="connsiteX2" fmla="*/ 0 w 5221179"/>
                <a:gd name="connsiteY2" fmla="*/ 2124075 h 212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1179" h="2124075">
                  <a:moveTo>
                    <a:pt x="2610590" y="0"/>
                  </a:moveTo>
                  <a:lnTo>
                    <a:pt x="5221179" y="2124075"/>
                  </a:lnTo>
                  <a:lnTo>
                    <a:pt x="0" y="21240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 dirty="0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1B53AC87-1F47-48AE-8A1F-ED2018739D00}"/>
              </a:ext>
            </a:extLst>
          </p:cNvPr>
          <p:cNvSpPr txBox="1">
            <a:spLocks/>
          </p:cNvSpPr>
          <p:nvPr userDrawn="1"/>
        </p:nvSpPr>
        <p:spPr>
          <a:xfrm>
            <a:off x="699135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2020 DXC Technology Company. All rights reserved.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03C3026B-6B5C-4541-A7ED-1F8564AB9E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29099" y="5746023"/>
            <a:ext cx="2126119" cy="301897"/>
          </a:xfrm>
          <a:prstGeom prst="rect">
            <a:avLst/>
          </a:prstGeom>
        </p:spPr>
      </p:pic>
      <p:sp>
        <p:nvSpPr>
          <p:cNvPr id="53" name="Title 1">
            <a:extLst>
              <a:ext uri="{FF2B5EF4-FFF2-40B4-BE49-F238E27FC236}">
                <a16:creationId xmlns:a16="http://schemas.microsoft.com/office/drawing/2014/main" id="{1BE520BA-735E-4E74-9C71-C7DBEE176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709" y="1213696"/>
            <a:ext cx="6021521" cy="1830675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CC4B75A6-41F0-4385-804F-1F79DFB89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6769" y="3268436"/>
            <a:ext cx="4874461" cy="91440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731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2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8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1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5A7C86C5-913D-461A-8B1B-526AAD05E1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25946" y="652085"/>
            <a:ext cx="2725284" cy="290696"/>
          </a:xfrm>
          <a:prstGeom prst="rect">
            <a:avLst/>
          </a:prstGeom>
        </p:spPr>
      </p:pic>
      <p:pic>
        <p:nvPicPr>
          <p:cNvPr id="48" name="Graphic 20">
            <a:extLst>
              <a:ext uri="{FF2B5EF4-FFF2-40B4-BE49-F238E27FC236}">
                <a16:creationId xmlns:a16="http://schemas.microsoft.com/office/drawing/2014/main" id="{89A64CF1-ADB3-4CBC-A6D1-CB3D48583E2D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56538" y="579539"/>
            <a:ext cx="1163807" cy="58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1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4, 2020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2020 DXC Technology Company. All rights reserved.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1873BB5-3D3B-45D3-ACB7-B169E536D8DB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5299" y="7641776"/>
            <a:ext cx="1776913" cy="189537"/>
          </a:xfrm>
          <a:prstGeom prst="rect">
            <a:avLst/>
          </a:prstGeom>
        </p:spPr>
      </p:pic>
      <p:pic>
        <p:nvPicPr>
          <p:cNvPr id="49" name="Graphic 20">
            <a:extLst>
              <a:ext uri="{FF2B5EF4-FFF2-40B4-BE49-F238E27FC236}">
                <a16:creationId xmlns:a16="http://schemas.microsoft.com/office/drawing/2014/main" id="{441FF212-8869-4C3A-BF42-1F0D9FEFF38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38621" y="7544823"/>
            <a:ext cx="743517" cy="37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667" r:id="rId2"/>
    <p:sldLayoutId id="2147483652" r:id="rId3"/>
    <p:sldLayoutId id="2147483694" r:id="rId4"/>
    <p:sldLayoutId id="2147483692" r:id="rId5"/>
    <p:sldLayoutId id="2147483729" r:id="rId6"/>
    <p:sldLayoutId id="2147483732" r:id="rId7"/>
    <p:sldLayoutId id="2147483733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3.xml"/><Relationship Id="rId7" Type="http://schemas.openxmlformats.org/officeDocument/2006/relationships/image" Target="../media/image1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21.jpeg"/><Relationship Id="rId5" Type="http://schemas.openxmlformats.org/officeDocument/2006/relationships/tags" Target="../tags/tag5.xml"/><Relationship Id="rId10" Type="http://schemas.openxmlformats.org/officeDocument/2006/relationships/image" Target="../media/image20.png"/><Relationship Id="rId4" Type="http://schemas.openxmlformats.org/officeDocument/2006/relationships/tags" Target="../tags/tag4.xml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dxc.com/" TargetMode="External"/><Relationship Id="rId7" Type="http://schemas.openxmlformats.org/officeDocument/2006/relationships/image" Target="../media/image22.png"/><Relationship Id="rId2" Type="http://schemas.openxmlformats.org/officeDocument/2006/relationships/hyperlink" Target="https://www.dxc.technology/innovation/insights/121305-why_open_sourc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opensource.dxc.technology/" TargetMode="External"/><Relationship Id="rId5" Type="http://schemas.openxmlformats.org/officeDocument/2006/relationships/hyperlink" Target="https://github.com/dxc-technology" TargetMode="External"/><Relationship Id="rId4" Type="http://schemas.openxmlformats.org/officeDocument/2006/relationships/hyperlink" Target="https://partner-github.dxc.com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dxc.com/isrc/opensourcechallenge" TargetMode="External"/><Relationship Id="rId13" Type="http://schemas.openxmlformats.org/officeDocument/2006/relationships/image" Target="../media/image31.jpeg"/><Relationship Id="rId18" Type="http://schemas.openxmlformats.org/officeDocument/2006/relationships/hyperlink" Target="https://my.dxc.com/employee-resources/ip-and-open-source.html" TargetMode="External"/><Relationship Id="rId3" Type="http://schemas.openxmlformats.org/officeDocument/2006/relationships/image" Target="../media/image24.png"/><Relationship Id="rId21" Type="http://schemas.openxmlformats.org/officeDocument/2006/relationships/image" Target="../media/image36.png"/><Relationship Id="rId7" Type="http://schemas.openxmlformats.org/officeDocument/2006/relationships/image" Target="../media/image26.png"/><Relationship Id="rId12" Type="http://schemas.openxmlformats.org/officeDocument/2006/relationships/image" Target="../media/image30.jpeg"/><Relationship Id="rId17" Type="http://schemas.openxmlformats.org/officeDocument/2006/relationships/hyperlink" Target="https://my.dxc.com/employee-resources/ip-and-open-source/open_source.html" TargetMode="External"/><Relationship Id="rId2" Type="http://schemas.openxmlformats.org/officeDocument/2006/relationships/image" Target="../media/image23.png"/><Relationship Id="rId16" Type="http://schemas.openxmlformats.org/officeDocument/2006/relationships/hyperlink" Target="https://my.dxc.com/employee-resources/ip-and-open-source/intellectual_property.html" TargetMode="External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xc.policytech.com/dotNet/documents/?docid=1196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4.png"/><Relationship Id="rId4" Type="http://schemas.openxmlformats.org/officeDocument/2006/relationships/hyperlink" Target="https://dxc.sabacloud.com/Saba/Web_spf/NA2PRD0005/app/shared;spf-url=common%2Flearningeventdetail%2Fcurra000000000004321" TargetMode="External"/><Relationship Id="rId9" Type="http://schemas.openxmlformats.org/officeDocument/2006/relationships/image" Target="../media/image27.png"/><Relationship Id="rId14" Type="http://schemas.openxmlformats.org/officeDocument/2006/relationships/image" Target="../media/image32.jpeg"/><Relationship Id="rId22" Type="http://schemas.openxmlformats.org/officeDocument/2006/relationships/hyperlink" Target="https://dxc.sabacloud.com/Saba/Web_spf/NA2PRD0005/common/profile/plans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10" Type="http://schemas.openxmlformats.org/officeDocument/2006/relationships/image" Target="../media/image38.jpg"/><Relationship Id="rId4" Type="http://schemas.openxmlformats.org/officeDocument/2006/relationships/tags" Target="../tags/tag8.xml"/><Relationship Id="rId9" Type="http://schemas.openxmlformats.org/officeDocument/2006/relationships/image" Target="../media/image3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opensource@dxc.com" TargetMode="External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337509" y="1702794"/>
            <a:ext cx="6327416" cy="1830675"/>
          </a:xfrm>
        </p:spPr>
        <p:txBody>
          <a:bodyPr/>
          <a:lstStyle/>
          <a:p>
            <a:r>
              <a:rPr lang="en-US" altLang="en-US" sz="6000" dirty="0">
                <a:solidFill>
                  <a:schemeClr val="tx1"/>
                </a:solidFill>
              </a:rPr>
              <a:t>Contributor Days</a:t>
            </a:r>
            <a:br>
              <a:rPr lang="en-US" altLang="en-US" sz="2800" dirty="0"/>
            </a:b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790464" y="3182595"/>
            <a:ext cx="4874461" cy="914400"/>
          </a:xfrm>
        </p:spPr>
        <p:txBody>
          <a:bodyPr/>
          <a:lstStyle/>
          <a:p>
            <a:r>
              <a:rPr lang="en-US" sz="2000" dirty="0"/>
              <a:t>Nov 2020</a:t>
            </a:r>
          </a:p>
        </p:txBody>
      </p:sp>
    </p:spTree>
    <p:extLst>
      <p:ext uri="{BB962C8B-B14F-4D97-AF65-F5344CB8AC3E}">
        <p14:creationId xmlns:p14="http://schemas.microsoft.com/office/powerpoint/2010/main" val="24774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47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8D15F44C-4418-4C5B-8682-DB6E1DF19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890" y="1353474"/>
            <a:ext cx="12731116" cy="5928360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 sz="2760" dirty="0"/>
              <a:t>Open source:</a:t>
            </a:r>
          </a:p>
          <a:p>
            <a:pPr marL="1028672" lvl="4" indent="-342900">
              <a:buFont typeface="Wingdings" panose="05000000000000000000" pitchFamily="2" charset="2"/>
              <a:buChar char="q"/>
              <a:defRPr/>
            </a:pPr>
            <a:r>
              <a:rPr lang="en-US" dirty="0"/>
              <a:t>Source code publicly available - Usually for free</a:t>
            </a:r>
          </a:p>
          <a:p>
            <a:pPr marL="1028672" lvl="4" indent="-342900">
              <a:buFont typeface="Wingdings" panose="05000000000000000000" pitchFamily="2" charset="2"/>
              <a:buChar char="q"/>
              <a:defRPr/>
            </a:pPr>
            <a:r>
              <a:rPr lang="en-US" dirty="0"/>
              <a:t>Software may be developed collaboratively &amp; via knowledge sharing</a:t>
            </a:r>
          </a:p>
          <a:p>
            <a:pPr marL="1028672" lvl="4" indent="-342900">
              <a:buFont typeface="Wingdings" panose="05000000000000000000" pitchFamily="2" charset="2"/>
              <a:buChar char="q"/>
              <a:defRPr/>
            </a:pPr>
            <a:r>
              <a:rPr lang="en-US" dirty="0"/>
              <a:t>Copyrights granted - Study, changes &amp; distribute to anyone for any purpose</a:t>
            </a:r>
          </a:p>
          <a:p>
            <a:pPr marL="1028672" lvl="4" indent="-342900">
              <a:buFont typeface="Wingdings" panose="05000000000000000000" pitchFamily="2" charset="2"/>
              <a:buChar char="q"/>
              <a:defRPr/>
            </a:pPr>
            <a:r>
              <a:rPr lang="en-US" dirty="0"/>
              <a:t>Unlimited licensing - Used as Building block for a totally new project</a:t>
            </a:r>
          </a:p>
          <a:p>
            <a:pPr marL="1028672" lvl="4" indent="-342900">
              <a:buFont typeface="Wingdings" panose="05000000000000000000" pitchFamily="2" charset="2"/>
              <a:buChar char="q"/>
              <a:defRPr/>
            </a:pPr>
            <a:r>
              <a:rPr lang="en-US" dirty="0"/>
              <a:t>Outside developers make the software better, as they adapt it for their needs..</a:t>
            </a:r>
          </a:p>
          <a:p>
            <a:pPr lvl="4" indent="0">
              <a:buNone/>
              <a:defRPr/>
            </a:pPr>
            <a:endParaRPr lang="en-US" i="1" dirty="0"/>
          </a:p>
          <a:p>
            <a:pPr lvl="4" indent="0">
              <a:buNone/>
              <a:defRPr/>
            </a:pPr>
            <a:r>
              <a:rPr lang="en-US" i="1" dirty="0"/>
              <a:t>“ </a:t>
            </a:r>
            <a:r>
              <a:rPr lang="en-US" b="1" i="1" dirty="0"/>
              <a:t>99% of Fortune 500 companies use Open source..</a:t>
            </a:r>
            <a:r>
              <a:rPr lang="en-US" i="1" dirty="0"/>
              <a:t>” </a:t>
            </a:r>
          </a:p>
          <a:p>
            <a:pPr lvl="4" indent="0">
              <a:buNone/>
              <a:defRPr/>
            </a:pPr>
            <a:r>
              <a:rPr lang="en-US" sz="12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(Source: The Rise Of Open-Source Software, Documentary by CNBC, (11 DEC 2019): https://www.youtube.com/watch?v=SpeDK1TPbew&amp;ab_channel=CNBC)</a:t>
            </a:r>
          </a:p>
          <a:p>
            <a:pPr lvl="4" indent="0">
              <a:buNone/>
              <a:defRPr/>
            </a:pPr>
            <a:endParaRPr lang="en-US" i="1" dirty="0"/>
          </a:p>
          <a:p>
            <a:pPr>
              <a:defRPr/>
            </a:pPr>
            <a:r>
              <a:rPr lang="en-US" sz="2760" dirty="0"/>
              <a:t>Closed source:</a:t>
            </a:r>
          </a:p>
          <a:p>
            <a:pPr marL="1028672" lvl="4" indent="-342900">
              <a:buFont typeface="Wingdings" panose="05000000000000000000" pitchFamily="2" charset="2"/>
              <a:buChar char="q"/>
              <a:defRPr/>
            </a:pPr>
            <a:r>
              <a:rPr lang="en-US" dirty="0"/>
              <a:t>Source code is usually locked, can’t be altered</a:t>
            </a:r>
          </a:p>
          <a:p>
            <a:pPr marL="1028672" lvl="4" indent="-342900">
              <a:buFont typeface="Wingdings" panose="05000000000000000000" pitchFamily="2" charset="2"/>
              <a:buChar char="q"/>
              <a:defRPr/>
            </a:pPr>
            <a:r>
              <a:rPr lang="en-US" dirty="0"/>
              <a:t>IP rights reserved - needs procurement</a:t>
            </a:r>
          </a:p>
          <a:p>
            <a:pPr marL="1028672" lvl="4" indent="-342900">
              <a:buFont typeface="Wingdings" panose="05000000000000000000" pitchFamily="2" charset="2"/>
              <a:buChar char="q"/>
              <a:defRPr/>
            </a:pPr>
            <a:r>
              <a:rPr lang="en-US" dirty="0"/>
              <a:t>Source code is not published</a:t>
            </a:r>
          </a:p>
          <a:p>
            <a:pPr marL="1028672" lvl="4" indent="-342900">
              <a:buFont typeface="Wingdings" panose="05000000000000000000" pitchFamily="2" charset="2"/>
              <a:buChar char="q"/>
              <a:defRPr/>
            </a:pPr>
            <a:endParaRPr lang="en-US" dirty="0"/>
          </a:p>
          <a:p>
            <a:pPr marL="1028672" lvl="4" indent="-342900"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28DE55A-88A9-45F5-B87F-60ABD9A5A0F0}"/>
              </a:ext>
            </a:extLst>
          </p:cNvPr>
          <p:cNvSpPr txBox="1">
            <a:spLocks/>
          </p:cNvSpPr>
          <p:nvPr/>
        </p:nvSpPr>
        <p:spPr bwMode="auto">
          <a:xfrm>
            <a:off x="1024890" y="290819"/>
            <a:ext cx="13426440" cy="656947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lIns="0" tIns="0" rIns="0" bIns="0"/>
          <a:lstStyle>
            <a:lvl1pPr algn="l" defTabSz="1217613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1217613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1217613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1217613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1217613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defTabSz="1217613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defTabSz="1217613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defTabSz="1217613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defTabSz="1217613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3960" dirty="0"/>
              <a:t> DXC Open source - Contributor Days</a:t>
            </a:r>
          </a:p>
        </p:txBody>
      </p:sp>
      <p:pic>
        <p:nvPicPr>
          <p:cNvPr id="19464" name="Picture 6" descr="Unlock Vector SVG Icon (6) - SVG Repo">
            <a:extLst>
              <a:ext uri="{FF2B5EF4-FFF2-40B4-BE49-F238E27FC236}">
                <a16:creationId xmlns:a16="http://schemas.microsoft.com/office/drawing/2014/main" id="{1BD2CC1E-0AA7-491A-BE83-9D066F05F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3728" y="1906863"/>
            <a:ext cx="2262041" cy="207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ADE077-3D9F-40B3-8D17-20166BD28A4C}"/>
              </a:ext>
            </a:extLst>
          </p:cNvPr>
          <p:cNvCxnSpPr>
            <a:cxnSpLocks/>
          </p:cNvCxnSpPr>
          <p:nvPr/>
        </p:nvCxnSpPr>
        <p:spPr>
          <a:xfrm>
            <a:off x="1024890" y="4993261"/>
            <a:ext cx="127311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129">
            <a:extLst>
              <a:ext uri="{FF2B5EF4-FFF2-40B4-BE49-F238E27FC236}">
                <a16:creationId xmlns:a16="http://schemas.microsoft.com/office/drawing/2014/main" id="{3A71CD68-BA8E-471A-BA60-3F8F85166A6F}"/>
              </a:ext>
            </a:extLst>
          </p:cNvPr>
          <p:cNvSpPr>
            <a:spLocks noChangeAspect="1"/>
          </p:cNvSpPr>
          <p:nvPr/>
        </p:nvSpPr>
        <p:spPr bwMode="auto">
          <a:xfrm>
            <a:off x="10924244" y="1673413"/>
            <a:ext cx="873381" cy="837278"/>
          </a:xfrm>
          <a:custGeom>
            <a:avLst/>
            <a:gdLst>
              <a:gd name="T0" fmla="*/ 960 w 960"/>
              <a:gd name="T1" fmla="*/ 478 h 920"/>
              <a:gd name="T2" fmla="*/ 664 w 960"/>
              <a:gd name="T3" fmla="*/ 920 h 920"/>
              <a:gd name="T4" fmla="*/ 553 w 960"/>
              <a:gd name="T5" fmla="*/ 655 h 920"/>
              <a:gd name="T6" fmla="*/ 672 w 960"/>
              <a:gd name="T7" fmla="*/ 478 h 920"/>
              <a:gd name="T8" fmla="*/ 480 w 960"/>
              <a:gd name="T9" fmla="*/ 287 h 920"/>
              <a:gd name="T10" fmla="*/ 288 w 960"/>
              <a:gd name="T11" fmla="*/ 478 h 920"/>
              <a:gd name="T12" fmla="*/ 407 w 960"/>
              <a:gd name="T13" fmla="*/ 655 h 920"/>
              <a:gd name="T14" fmla="*/ 296 w 960"/>
              <a:gd name="T15" fmla="*/ 920 h 920"/>
              <a:gd name="T16" fmla="*/ 0 w 960"/>
              <a:gd name="T17" fmla="*/ 478 h 920"/>
              <a:gd name="T18" fmla="*/ 480 w 960"/>
              <a:gd name="T19" fmla="*/ 0 h 920"/>
              <a:gd name="T20" fmla="*/ 960 w 960"/>
              <a:gd name="T21" fmla="*/ 478 h 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0" h="920">
                <a:moveTo>
                  <a:pt x="960" y="478"/>
                </a:moveTo>
                <a:cubicBezTo>
                  <a:pt x="960" y="677"/>
                  <a:pt x="838" y="848"/>
                  <a:pt x="664" y="920"/>
                </a:cubicBezTo>
                <a:cubicBezTo>
                  <a:pt x="553" y="655"/>
                  <a:pt x="553" y="655"/>
                  <a:pt x="553" y="655"/>
                </a:cubicBezTo>
                <a:cubicBezTo>
                  <a:pt x="623" y="626"/>
                  <a:pt x="672" y="558"/>
                  <a:pt x="672" y="478"/>
                </a:cubicBezTo>
                <a:cubicBezTo>
                  <a:pt x="672" y="373"/>
                  <a:pt x="586" y="287"/>
                  <a:pt x="480" y="287"/>
                </a:cubicBezTo>
                <a:cubicBezTo>
                  <a:pt x="374" y="287"/>
                  <a:pt x="288" y="373"/>
                  <a:pt x="288" y="478"/>
                </a:cubicBezTo>
                <a:cubicBezTo>
                  <a:pt x="288" y="558"/>
                  <a:pt x="337" y="626"/>
                  <a:pt x="407" y="655"/>
                </a:cubicBezTo>
                <a:cubicBezTo>
                  <a:pt x="296" y="920"/>
                  <a:pt x="296" y="920"/>
                  <a:pt x="296" y="920"/>
                </a:cubicBezTo>
                <a:cubicBezTo>
                  <a:pt x="122" y="848"/>
                  <a:pt x="0" y="677"/>
                  <a:pt x="0" y="478"/>
                </a:cubicBezTo>
                <a:cubicBezTo>
                  <a:pt x="0" y="214"/>
                  <a:pt x="215" y="0"/>
                  <a:pt x="480" y="0"/>
                </a:cubicBezTo>
                <a:cubicBezTo>
                  <a:pt x="745" y="0"/>
                  <a:pt x="960" y="214"/>
                  <a:pt x="960" y="478"/>
                </a:cubicBezTo>
                <a:close/>
              </a:path>
            </a:pathLst>
          </a:custGeom>
          <a:solidFill>
            <a:srgbClr val="00B050"/>
          </a:solidFill>
          <a:ln w="1905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462981"/>
            <a:endParaRPr lang="en-GB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48A02C34-9F26-4DDA-B391-45D6465F7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932" y="5275099"/>
            <a:ext cx="2253178" cy="210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129">
            <a:extLst>
              <a:ext uri="{FF2B5EF4-FFF2-40B4-BE49-F238E27FC236}">
                <a16:creationId xmlns:a16="http://schemas.microsoft.com/office/drawing/2014/main" id="{EA7D717B-0D02-4800-A22C-E14BB4B6C677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10810409" y="5235642"/>
            <a:ext cx="873381" cy="837278"/>
          </a:xfrm>
          <a:custGeom>
            <a:avLst/>
            <a:gdLst>
              <a:gd name="T0" fmla="*/ 960 w 960"/>
              <a:gd name="T1" fmla="*/ 478 h 920"/>
              <a:gd name="T2" fmla="*/ 664 w 960"/>
              <a:gd name="T3" fmla="*/ 920 h 920"/>
              <a:gd name="T4" fmla="*/ 553 w 960"/>
              <a:gd name="T5" fmla="*/ 655 h 920"/>
              <a:gd name="T6" fmla="*/ 672 w 960"/>
              <a:gd name="T7" fmla="*/ 478 h 920"/>
              <a:gd name="T8" fmla="*/ 480 w 960"/>
              <a:gd name="T9" fmla="*/ 287 h 920"/>
              <a:gd name="T10" fmla="*/ 288 w 960"/>
              <a:gd name="T11" fmla="*/ 478 h 920"/>
              <a:gd name="T12" fmla="*/ 407 w 960"/>
              <a:gd name="T13" fmla="*/ 655 h 920"/>
              <a:gd name="T14" fmla="*/ 296 w 960"/>
              <a:gd name="T15" fmla="*/ 920 h 920"/>
              <a:gd name="T16" fmla="*/ 0 w 960"/>
              <a:gd name="T17" fmla="*/ 478 h 920"/>
              <a:gd name="T18" fmla="*/ 480 w 960"/>
              <a:gd name="T19" fmla="*/ 0 h 920"/>
              <a:gd name="T20" fmla="*/ 960 w 960"/>
              <a:gd name="T21" fmla="*/ 478 h 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0" h="920">
                <a:moveTo>
                  <a:pt x="960" y="478"/>
                </a:moveTo>
                <a:cubicBezTo>
                  <a:pt x="960" y="677"/>
                  <a:pt x="838" y="848"/>
                  <a:pt x="664" y="920"/>
                </a:cubicBezTo>
                <a:cubicBezTo>
                  <a:pt x="553" y="655"/>
                  <a:pt x="553" y="655"/>
                  <a:pt x="553" y="655"/>
                </a:cubicBezTo>
                <a:cubicBezTo>
                  <a:pt x="623" y="626"/>
                  <a:pt x="672" y="558"/>
                  <a:pt x="672" y="478"/>
                </a:cubicBezTo>
                <a:cubicBezTo>
                  <a:pt x="672" y="373"/>
                  <a:pt x="586" y="287"/>
                  <a:pt x="480" y="287"/>
                </a:cubicBezTo>
                <a:cubicBezTo>
                  <a:pt x="374" y="287"/>
                  <a:pt x="288" y="373"/>
                  <a:pt x="288" y="478"/>
                </a:cubicBezTo>
                <a:cubicBezTo>
                  <a:pt x="288" y="558"/>
                  <a:pt x="337" y="626"/>
                  <a:pt x="407" y="655"/>
                </a:cubicBezTo>
                <a:cubicBezTo>
                  <a:pt x="296" y="920"/>
                  <a:pt x="296" y="920"/>
                  <a:pt x="296" y="920"/>
                </a:cubicBezTo>
                <a:cubicBezTo>
                  <a:pt x="122" y="848"/>
                  <a:pt x="0" y="677"/>
                  <a:pt x="0" y="478"/>
                </a:cubicBezTo>
                <a:cubicBezTo>
                  <a:pt x="0" y="214"/>
                  <a:pt x="215" y="0"/>
                  <a:pt x="480" y="0"/>
                </a:cubicBezTo>
                <a:cubicBezTo>
                  <a:pt x="745" y="0"/>
                  <a:pt x="960" y="214"/>
                  <a:pt x="960" y="478"/>
                </a:cubicBezTo>
                <a:close/>
              </a:path>
            </a:pathLst>
          </a:custGeom>
          <a:solidFill>
            <a:srgbClr val="FF0000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462981"/>
            <a:endParaRPr lang="en-GB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Moon 6">
            <a:extLst>
              <a:ext uri="{FF2B5EF4-FFF2-40B4-BE49-F238E27FC236}">
                <a16:creationId xmlns:a16="http://schemas.microsoft.com/office/drawing/2014/main" id="{6C65A9D9-4E20-4CB0-BDF5-B77BF06E20BE}"/>
              </a:ext>
            </a:extLst>
          </p:cNvPr>
          <p:cNvSpPr/>
          <p:nvPr/>
        </p:nvSpPr>
        <p:spPr>
          <a:xfrm>
            <a:off x="13756746" y="955815"/>
            <a:ext cx="799013" cy="6881912"/>
          </a:xfrm>
          <a:prstGeom prst="moon">
            <a:avLst>
              <a:gd name="adj" fmla="val 87500"/>
            </a:avLst>
          </a:prstGeom>
          <a:solidFill>
            <a:schemeClr val="bg2">
              <a:lumMod val="95000"/>
            </a:schemeClr>
          </a:solidFill>
          <a:ln>
            <a:noFill/>
          </a:ln>
          <a:effectLst>
            <a:softEdge rad="139700"/>
          </a:effectLst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456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D2FBFA70-46DF-4AF4-8B27-D5BD50C91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890" y="1244919"/>
            <a:ext cx="12877800" cy="622784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760" dirty="0"/>
              <a:t>DXC Open source / Inner source:</a:t>
            </a:r>
          </a:p>
          <a:p>
            <a:pPr marL="571500" lvl="2" indent="-342900">
              <a:buFont typeface="Wingdings" panose="05000000000000000000" pitchFamily="2" charset="2"/>
              <a:buChar char="§"/>
              <a:defRPr/>
            </a:pPr>
            <a:r>
              <a:rPr lang="en-US" b="0" dirty="0"/>
              <a:t>A hybrid approach, source code is proprietary &amp; remains restricted for public</a:t>
            </a:r>
          </a:p>
          <a:p>
            <a:pPr marL="571500" lvl="2" indent="-342900">
              <a:buFont typeface="Wingdings" panose="05000000000000000000" pitchFamily="2" charset="2"/>
              <a:buChar char="§"/>
              <a:defRPr/>
            </a:pPr>
            <a:r>
              <a:rPr lang="en-US" b="0" dirty="0"/>
              <a:t>‘</a:t>
            </a:r>
            <a:r>
              <a:rPr lang="en-US" b="0" i="1" dirty="0"/>
              <a:t>Yin &amp; Yang</a:t>
            </a:r>
            <a:r>
              <a:rPr lang="en-US" b="0" dirty="0"/>
              <a:t>’ of software development (IP control &amp; Open collaboration)</a:t>
            </a:r>
          </a:p>
          <a:p>
            <a:pPr>
              <a:defRPr/>
            </a:pPr>
            <a:endParaRPr lang="en-US" sz="1080" b="0" dirty="0"/>
          </a:p>
          <a:p>
            <a:pPr>
              <a:defRPr/>
            </a:pPr>
            <a:r>
              <a:rPr lang="en-US" dirty="0"/>
              <a:t>Benefits: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b="0" dirty="0"/>
              <a:t>Design thinking, create new Business models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b="0" dirty="0"/>
              <a:t>Generalize project ideas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b="0" dirty="0"/>
              <a:t>Cover licensing within DXC part, its not needed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b="0" dirty="0"/>
              <a:t>Collaborate - Cultivating Cross-functional Team Collaboration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b="0" dirty="0"/>
              <a:t>DXC open source is our space to explore, commit, </a:t>
            </a:r>
            <a:r>
              <a:rPr lang="en-US" b="0" dirty="0" err="1"/>
              <a:t>Github</a:t>
            </a:r>
            <a:r>
              <a:rPr lang="en-US" b="0" dirty="0"/>
              <a:t> pages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b="0" dirty="0"/>
              <a:t>Ease of connecting to best developers across DXC &amp; even read their code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b="0" dirty="0"/>
              <a:t>One stop shop for the DXC Open source projects to discuss, showcase talents</a:t>
            </a:r>
          </a:p>
          <a:p>
            <a:pPr>
              <a:defRPr/>
            </a:pPr>
            <a:endParaRPr lang="en-US" sz="1080" b="0" dirty="0"/>
          </a:p>
          <a:p>
            <a:pPr marL="571500" lvl="2" indent="-342900">
              <a:buFont typeface="Wingdings" panose="05000000000000000000" pitchFamily="2" charset="2"/>
              <a:buChar char="ü"/>
              <a:defRPr/>
            </a:pPr>
            <a:r>
              <a:rPr lang="en-US" sz="2004" b="0" i="1" dirty="0">
                <a:cs typeface="Arial" panose="020B0604020202020204" pitchFamily="34" charset="0"/>
              </a:rPr>
              <a:t>Most </a:t>
            </a:r>
            <a:r>
              <a:rPr lang="en-US" sz="2004" b="0" i="1" spc="-6" dirty="0">
                <a:cs typeface="Arial" panose="020B0604020202020204" pitchFamily="34" charset="0"/>
              </a:rPr>
              <a:t>active </a:t>
            </a:r>
            <a:r>
              <a:rPr lang="en-US" sz="2004" b="0" i="1" u="sng" dirty="0">
                <a:cs typeface="Arial" panose="020B0604020202020204" pitchFamily="34" charset="0"/>
              </a:rPr>
              <a:t>Users</a:t>
            </a:r>
            <a:r>
              <a:rPr lang="en-US" sz="2004" b="0" i="1" dirty="0">
                <a:cs typeface="Arial" panose="020B0604020202020204" pitchFamily="34" charset="0"/>
              </a:rPr>
              <a:t> </a:t>
            </a:r>
            <a:r>
              <a:rPr lang="en-US" sz="2004" b="0" i="1" spc="-6" dirty="0">
                <a:cs typeface="Arial" panose="020B0604020202020204" pitchFamily="34" charset="0"/>
              </a:rPr>
              <a:t>of </a:t>
            </a:r>
            <a:r>
              <a:rPr lang="en-US" sz="2004" b="0" i="1" dirty="0">
                <a:cs typeface="Arial" panose="020B0604020202020204" pitchFamily="34" charset="0"/>
              </a:rPr>
              <a:t>an </a:t>
            </a:r>
            <a:r>
              <a:rPr lang="en-US" sz="2004" b="0" i="1" spc="-6" dirty="0">
                <a:cs typeface="Arial" panose="020B0604020202020204" pitchFamily="34" charset="0"/>
              </a:rPr>
              <a:t>Open </a:t>
            </a:r>
            <a:r>
              <a:rPr lang="en-US" sz="2004" b="0" i="1" dirty="0">
                <a:cs typeface="Arial" panose="020B0604020202020204" pitchFamily="34" charset="0"/>
              </a:rPr>
              <a:t>source </a:t>
            </a:r>
            <a:r>
              <a:rPr lang="en-US" sz="2004" b="0" i="1" spc="-6" dirty="0">
                <a:cs typeface="Arial" panose="020B0604020202020204" pitchFamily="34" charset="0"/>
              </a:rPr>
              <a:t>project </a:t>
            </a:r>
            <a:r>
              <a:rPr lang="en-US" sz="2004" b="0" i="1" dirty="0">
                <a:cs typeface="Arial" panose="020B0604020202020204" pitchFamily="34" charset="0"/>
              </a:rPr>
              <a:t>tend to </a:t>
            </a:r>
            <a:r>
              <a:rPr lang="en-US" sz="2004" b="0" i="1" spc="-6" dirty="0">
                <a:cs typeface="Arial" panose="020B0604020202020204" pitchFamily="34" charset="0"/>
              </a:rPr>
              <a:t>become </a:t>
            </a:r>
            <a:r>
              <a:rPr lang="en-US" sz="2004" i="1" spc="-6" dirty="0">
                <a:cs typeface="Arial" panose="020B0604020202020204" pitchFamily="34" charset="0"/>
              </a:rPr>
              <a:t>Contributors</a:t>
            </a:r>
            <a:r>
              <a:rPr lang="en-US" sz="2004" b="0" i="1" spc="-6" dirty="0">
                <a:cs typeface="Arial" panose="020B0604020202020204" pitchFamily="34" charset="0"/>
              </a:rPr>
              <a:t>.</a:t>
            </a:r>
          </a:p>
          <a:p>
            <a:pPr marL="571500" lvl="2" indent="-342900">
              <a:buFont typeface="Wingdings" panose="05000000000000000000" pitchFamily="2" charset="2"/>
              <a:buChar char="ü"/>
              <a:defRPr/>
            </a:pPr>
            <a:r>
              <a:rPr lang="en-US" sz="2004" b="0" i="1" dirty="0">
                <a:cs typeface="Arial" panose="020B0604020202020204" pitchFamily="34" charset="0"/>
              </a:rPr>
              <a:t>And </a:t>
            </a:r>
            <a:r>
              <a:rPr lang="en-US" sz="2004" b="0" i="1" spc="-6" dirty="0">
                <a:cs typeface="Arial" panose="020B0604020202020204" pitchFamily="34" charset="0"/>
              </a:rPr>
              <a:t>the most active </a:t>
            </a:r>
            <a:r>
              <a:rPr lang="en-US" sz="2004" b="0" i="1" u="sng" spc="-6" dirty="0">
                <a:cs typeface="Arial" panose="020B0604020202020204" pitchFamily="34" charset="0"/>
              </a:rPr>
              <a:t>Contributors</a:t>
            </a:r>
            <a:r>
              <a:rPr lang="en-US" sz="2004" b="0" i="1" spc="-6" dirty="0">
                <a:cs typeface="Arial" panose="020B0604020202020204" pitchFamily="34" charset="0"/>
              </a:rPr>
              <a:t> may be </a:t>
            </a:r>
            <a:r>
              <a:rPr lang="en-US" sz="2004" b="0" i="1" dirty="0">
                <a:cs typeface="Arial" panose="020B0604020202020204" pitchFamily="34" charset="0"/>
              </a:rPr>
              <a:t>invited to </a:t>
            </a:r>
            <a:r>
              <a:rPr lang="en-US" sz="2004" b="0" i="1" spc="-6" dirty="0">
                <a:cs typeface="Arial" panose="020B0604020202020204" pitchFamily="34" charset="0"/>
              </a:rPr>
              <a:t>join the team of</a:t>
            </a:r>
            <a:r>
              <a:rPr lang="en-US" sz="2004" b="0" i="1" spc="-18" dirty="0">
                <a:cs typeface="Arial" panose="020B0604020202020204" pitchFamily="34" charset="0"/>
              </a:rPr>
              <a:t> </a:t>
            </a:r>
            <a:r>
              <a:rPr lang="en-US" sz="2004" i="1" spc="-6" dirty="0">
                <a:cs typeface="Arial" panose="020B0604020202020204" pitchFamily="34" charset="0"/>
              </a:rPr>
              <a:t>Maintainers</a:t>
            </a:r>
            <a:r>
              <a:rPr lang="en-US" sz="2004" b="0" i="1" spc="-6" dirty="0">
                <a:cs typeface="Arial" panose="020B0604020202020204" pitchFamily="34" charset="0"/>
              </a:rPr>
              <a:t>.</a:t>
            </a:r>
          </a:p>
          <a:p>
            <a:pPr>
              <a:defRPr/>
            </a:pPr>
            <a:endParaRPr lang="en-US" b="0" dirty="0"/>
          </a:p>
        </p:txBody>
      </p:sp>
      <p:sp>
        <p:nvSpPr>
          <p:cNvPr id="3" name="Moon 2">
            <a:extLst>
              <a:ext uri="{FF2B5EF4-FFF2-40B4-BE49-F238E27FC236}">
                <a16:creationId xmlns:a16="http://schemas.microsoft.com/office/drawing/2014/main" id="{9B98CBC4-F156-4910-B01F-C78DAB35386E}"/>
              </a:ext>
            </a:extLst>
          </p:cNvPr>
          <p:cNvSpPr/>
          <p:nvPr/>
        </p:nvSpPr>
        <p:spPr>
          <a:xfrm>
            <a:off x="13756746" y="955815"/>
            <a:ext cx="799013" cy="6881912"/>
          </a:xfrm>
          <a:prstGeom prst="moon">
            <a:avLst>
              <a:gd name="adj" fmla="val 87500"/>
            </a:avLst>
          </a:prstGeom>
          <a:solidFill>
            <a:schemeClr val="bg2">
              <a:lumMod val="95000"/>
            </a:schemeClr>
          </a:solidFill>
          <a:ln>
            <a:noFill/>
          </a:ln>
          <a:effectLst>
            <a:softEdge rad="139700"/>
          </a:effectLst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456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86F9A24B-079C-4F9B-BEFF-2F06185CE4FF}"/>
              </a:ext>
            </a:extLst>
          </p:cNvPr>
          <p:cNvSpPr txBox="1">
            <a:spLocks/>
          </p:cNvSpPr>
          <p:nvPr/>
        </p:nvSpPr>
        <p:spPr bwMode="auto">
          <a:xfrm>
            <a:off x="1024890" y="290819"/>
            <a:ext cx="13426440" cy="656947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lIns="0" tIns="0" rIns="0" bIns="0"/>
          <a:lstStyle>
            <a:lvl1pPr algn="l" defTabSz="1217613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1217613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1217613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1217613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1217613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defTabSz="1217613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defTabSz="1217613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defTabSz="1217613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defTabSz="1217613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3960" dirty="0"/>
              <a:t> DXC Open source - Contributor Days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64A114-0EBA-4A25-B257-3E45BC53CAAC}"/>
              </a:ext>
            </a:extLst>
          </p:cNvPr>
          <p:cNvGrpSpPr/>
          <p:nvPr/>
        </p:nvGrpSpPr>
        <p:grpSpPr>
          <a:xfrm>
            <a:off x="9361897" y="2816032"/>
            <a:ext cx="3539762" cy="1298768"/>
            <a:chOff x="10140162" y="1388708"/>
            <a:chExt cx="3539762" cy="1298768"/>
          </a:xfrm>
        </p:grpSpPr>
        <p:sp>
          <p:nvSpPr>
            <p:cNvPr id="10" name="Freeform 129">
              <a:extLst>
                <a:ext uri="{FF2B5EF4-FFF2-40B4-BE49-F238E27FC236}">
                  <a16:creationId xmlns:a16="http://schemas.microsoft.com/office/drawing/2014/main" id="{FC7662BD-A66C-43A6-811C-7DA86ECC522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140162" y="1641326"/>
              <a:ext cx="873381" cy="837278"/>
            </a:xfrm>
            <a:custGeom>
              <a:avLst/>
              <a:gdLst>
                <a:gd name="T0" fmla="*/ 960 w 960"/>
                <a:gd name="T1" fmla="*/ 478 h 920"/>
                <a:gd name="T2" fmla="*/ 664 w 960"/>
                <a:gd name="T3" fmla="*/ 920 h 920"/>
                <a:gd name="T4" fmla="*/ 553 w 960"/>
                <a:gd name="T5" fmla="*/ 655 h 920"/>
                <a:gd name="T6" fmla="*/ 672 w 960"/>
                <a:gd name="T7" fmla="*/ 478 h 920"/>
                <a:gd name="T8" fmla="*/ 480 w 960"/>
                <a:gd name="T9" fmla="*/ 287 h 920"/>
                <a:gd name="T10" fmla="*/ 288 w 960"/>
                <a:gd name="T11" fmla="*/ 478 h 920"/>
                <a:gd name="T12" fmla="*/ 407 w 960"/>
                <a:gd name="T13" fmla="*/ 655 h 920"/>
                <a:gd name="T14" fmla="*/ 296 w 960"/>
                <a:gd name="T15" fmla="*/ 920 h 920"/>
                <a:gd name="T16" fmla="*/ 0 w 960"/>
                <a:gd name="T17" fmla="*/ 478 h 920"/>
                <a:gd name="T18" fmla="*/ 480 w 960"/>
                <a:gd name="T19" fmla="*/ 0 h 920"/>
                <a:gd name="T20" fmla="*/ 960 w 960"/>
                <a:gd name="T21" fmla="*/ 478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0" h="920">
                  <a:moveTo>
                    <a:pt x="960" y="478"/>
                  </a:moveTo>
                  <a:cubicBezTo>
                    <a:pt x="960" y="677"/>
                    <a:pt x="838" y="848"/>
                    <a:pt x="664" y="920"/>
                  </a:cubicBezTo>
                  <a:cubicBezTo>
                    <a:pt x="553" y="655"/>
                    <a:pt x="553" y="655"/>
                    <a:pt x="553" y="655"/>
                  </a:cubicBezTo>
                  <a:cubicBezTo>
                    <a:pt x="623" y="626"/>
                    <a:pt x="672" y="558"/>
                    <a:pt x="672" y="478"/>
                  </a:cubicBezTo>
                  <a:cubicBezTo>
                    <a:pt x="672" y="373"/>
                    <a:pt x="586" y="287"/>
                    <a:pt x="480" y="287"/>
                  </a:cubicBezTo>
                  <a:cubicBezTo>
                    <a:pt x="374" y="287"/>
                    <a:pt x="288" y="373"/>
                    <a:pt x="288" y="478"/>
                  </a:cubicBezTo>
                  <a:cubicBezTo>
                    <a:pt x="288" y="558"/>
                    <a:pt x="337" y="626"/>
                    <a:pt x="407" y="655"/>
                  </a:cubicBezTo>
                  <a:cubicBezTo>
                    <a:pt x="296" y="920"/>
                    <a:pt x="296" y="920"/>
                    <a:pt x="296" y="920"/>
                  </a:cubicBezTo>
                  <a:cubicBezTo>
                    <a:pt x="122" y="848"/>
                    <a:pt x="0" y="677"/>
                    <a:pt x="0" y="478"/>
                  </a:cubicBezTo>
                  <a:cubicBezTo>
                    <a:pt x="0" y="214"/>
                    <a:pt x="215" y="0"/>
                    <a:pt x="480" y="0"/>
                  </a:cubicBezTo>
                  <a:cubicBezTo>
                    <a:pt x="745" y="0"/>
                    <a:pt x="960" y="214"/>
                    <a:pt x="960" y="478"/>
                  </a:cubicBezTo>
                  <a:close/>
                </a:path>
              </a:pathLst>
            </a:custGeom>
            <a:solidFill>
              <a:srgbClr val="00B050"/>
            </a:solidFill>
            <a:ln w="19050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62981"/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" name="Freeform 129">
              <a:extLst>
                <a:ext uri="{FF2B5EF4-FFF2-40B4-BE49-F238E27FC236}">
                  <a16:creationId xmlns:a16="http://schemas.microsoft.com/office/drawing/2014/main" id="{E665534C-81CB-48BA-9D92-F6A9C94AA54F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>
              <a:off x="12806543" y="1641334"/>
              <a:ext cx="873381" cy="837278"/>
            </a:xfrm>
            <a:custGeom>
              <a:avLst/>
              <a:gdLst>
                <a:gd name="T0" fmla="*/ 960 w 960"/>
                <a:gd name="T1" fmla="*/ 478 h 920"/>
                <a:gd name="T2" fmla="*/ 664 w 960"/>
                <a:gd name="T3" fmla="*/ 920 h 920"/>
                <a:gd name="T4" fmla="*/ 553 w 960"/>
                <a:gd name="T5" fmla="*/ 655 h 920"/>
                <a:gd name="T6" fmla="*/ 672 w 960"/>
                <a:gd name="T7" fmla="*/ 478 h 920"/>
                <a:gd name="T8" fmla="*/ 480 w 960"/>
                <a:gd name="T9" fmla="*/ 287 h 920"/>
                <a:gd name="T10" fmla="*/ 288 w 960"/>
                <a:gd name="T11" fmla="*/ 478 h 920"/>
                <a:gd name="T12" fmla="*/ 407 w 960"/>
                <a:gd name="T13" fmla="*/ 655 h 920"/>
                <a:gd name="T14" fmla="*/ 296 w 960"/>
                <a:gd name="T15" fmla="*/ 920 h 920"/>
                <a:gd name="T16" fmla="*/ 0 w 960"/>
                <a:gd name="T17" fmla="*/ 478 h 920"/>
                <a:gd name="T18" fmla="*/ 480 w 960"/>
                <a:gd name="T19" fmla="*/ 0 h 920"/>
                <a:gd name="T20" fmla="*/ 960 w 960"/>
                <a:gd name="T21" fmla="*/ 478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0" h="920">
                  <a:moveTo>
                    <a:pt x="960" y="478"/>
                  </a:moveTo>
                  <a:cubicBezTo>
                    <a:pt x="960" y="677"/>
                    <a:pt x="838" y="848"/>
                    <a:pt x="664" y="920"/>
                  </a:cubicBezTo>
                  <a:cubicBezTo>
                    <a:pt x="553" y="655"/>
                    <a:pt x="553" y="655"/>
                    <a:pt x="553" y="655"/>
                  </a:cubicBezTo>
                  <a:cubicBezTo>
                    <a:pt x="623" y="626"/>
                    <a:pt x="672" y="558"/>
                    <a:pt x="672" y="478"/>
                  </a:cubicBezTo>
                  <a:cubicBezTo>
                    <a:pt x="672" y="373"/>
                    <a:pt x="586" y="287"/>
                    <a:pt x="480" y="287"/>
                  </a:cubicBezTo>
                  <a:cubicBezTo>
                    <a:pt x="374" y="287"/>
                    <a:pt x="288" y="373"/>
                    <a:pt x="288" y="478"/>
                  </a:cubicBezTo>
                  <a:cubicBezTo>
                    <a:pt x="288" y="558"/>
                    <a:pt x="337" y="626"/>
                    <a:pt x="407" y="655"/>
                  </a:cubicBezTo>
                  <a:cubicBezTo>
                    <a:pt x="296" y="920"/>
                    <a:pt x="296" y="920"/>
                    <a:pt x="296" y="920"/>
                  </a:cubicBezTo>
                  <a:cubicBezTo>
                    <a:pt x="122" y="848"/>
                    <a:pt x="0" y="677"/>
                    <a:pt x="0" y="478"/>
                  </a:cubicBezTo>
                  <a:cubicBezTo>
                    <a:pt x="0" y="214"/>
                    <a:pt x="215" y="0"/>
                    <a:pt x="480" y="0"/>
                  </a:cubicBezTo>
                  <a:cubicBezTo>
                    <a:pt x="745" y="0"/>
                    <a:pt x="960" y="214"/>
                    <a:pt x="960" y="478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62981"/>
              <a:endParaRPr lang="en-GB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89902393-74C9-4393-BE86-7903905C23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02164" y="1388708"/>
              <a:ext cx="1215758" cy="1298768"/>
              <a:chOff x="1066476" y="1425028"/>
              <a:chExt cx="2168005" cy="1668600"/>
            </a:xfrm>
            <a:effectLst>
              <a:glow rad="647700">
                <a:schemeClr val="accent1">
                  <a:lumMod val="40000"/>
                  <a:lumOff val="60000"/>
                  <a:alpha val="40000"/>
                </a:schemeClr>
              </a:glow>
            </a:effectLst>
          </p:grpSpPr>
          <p:pic>
            <p:nvPicPr>
              <p:cNvPr id="14" name="Picture 2" descr="Image result for dxc logo">
                <a:extLst>
                  <a:ext uri="{FF2B5EF4-FFF2-40B4-BE49-F238E27FC236}">
                    <a16:creationId xmlns:a16="http://schemas.microsoft.com/office/drawing/2014/main" id="{2A45B715-90F6-4B52-ABDD-C8971B96B0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clrChange>
                  <a:clrFrom>
                    <a:srgbClr val="F8F7F7"/>
                  </a:clrFrom>
                  <a:clrTo>
                    <a:srgbClr val="F8F7F7">
                      <a:alpha val="0"/>
                    </a:srgbClr>
                  </a:clrTo>
                </a:clrChange>
                <a:duotone>
                  <a:prstClr val="black"/>
                  <a:schemeClr val="bg1">
                    <a:tint val="45000"/>
                    <a:satMod val="400000"/>
                  </a:schemeClr>
                </a:duotone>
              </a:blip>
              <a:srcRect l="7565" t="1844" r="4269" b="10317"/>
              <a:stretch/>
            </p:blipFill>
            <p:spPr bwMode="auto">
              <a:xfrm>
                <a:off x="1066476" y="1425028"/>
                <a:ext cx="2168005" cy="1400251"/>
              </a:xfrm>
              <a:prstGeom prst="rect">
                <a:avLst/>
              </a:prstGeom>
              <a:noFill/>
            </p:spPr>
          </p:pic>
          <p:sp>
            <p:nvSpPr>
              <p:cNvPr id="15" name="TextBox 7">
                <a:extLst>
                  <a:ext uri="{FF2B5EF4-FFF2-40B4-BE49-F238E27FC236}">
                    <a16:creationId xmlns:a16="http://schemas.microsoft.com/office/drawing/2014/main" id="{C33751B6-8059-48EB-8071-5CA924DB17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3469" y="2757523"/>
                <a:ext cx="1894019" cy="33610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100" b="1" dirty="0">
                    <a:solidFill>
                      <a:srgbClr val="FFFFFF"/>
                    </a:solidFill>
                  </a:rPr>
                  <a:t>Open source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6">
            <a:extLst>
              <a:ext uri="{FF2B5EF4-FFF2-40B4-BE49-F238E27FC236}">
                <a16:creationId xmlns:a16="http://schemas.microsoft.com/office/drawing/2014/main" id="{95483E36-507E-4F41-B7D0-6703309DF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246" y="868680"/>
            <a:ext cx="6372224" cy="633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3" name="Group 8">
            <a:extLst>
              <a:ext uri="{FF2B5EF4-FFF2-40B4-BE49-F238E27FC236}">
                <a16:creationId xmlns:a16="http://schemas.microsoft.com/office/drawing/2014/main" id="{EA4F44EB-FFCD-4BBF-8338-971D8F7FE0D4}"/>
              </a:ext>
            </a:extLst>
          </p:cNvPr>
          <p:cNvGrpSpPr>
            <a:grpSpLocks/>
          </p:cNvGrpSpPr>
          <p:nvPr/>
        </p:nvGrpSpPr>
        <p:grpSpPr bwMode="auto">
          <a:xfrm>
            <a:off x="1390785" y="2497795"/>
            <a:ext cx="2606040" cy="2740457"/>
            <a:chOff x="1225542" y="1507955"/>
            <a:chExt cx="2168005" cy="2416234"/>
          </a:xfrm>
        </p:grpSpPr>
        <p:pic>
          <p:nvPicPr>
            <p:cNvPr id="48130" name="Picture 2" descr="Image result for dxc logo">
              <a:extLst>
                <a:ext uri="{FF2B5EF4-FFF2-40B4-BE49-F238E27FC236}">
                  <a16:creationId xmlns:a16="http://schemas.microsoft.com/office/drawing/2014/main" id="{5DA27D9D-3CC2-4AE9-8206-8300D4F149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clrChange>
                <a:clrFrom>
                  <a:srgbClr val="F8F7F7"/>
                </a:clrFrom>
                <a:clrTo>
                  <a:srgbClr val="F8F7F7">
                    <a:alpha val="0"/>
                  </a:srgbClr>
                </a:clrTo>
              </a:clrChange>
              <a:duotone>
                <a:prstClr val="black"/>
                <a:schemeClr val="bg1">
                  <a:tint val="45000"/>
                  <a:satMod val="400000"/>
                </a:schemeClr>
              </a:duotone>
            </a:blip>
            <a:srcRect l="7565" t="1844" r="4269" b="10317"/>
            <a:stretch/>
          </p:blipFill>
          <p:spPr bwMode="auto">
            <a:xfrm>
              <a:off x="1225542" y="1507955"/>
              <a:ext cx="2168005" cy="2159975"/>
            </a:xfrm>
            <a:prstGeom prst="rect">
              <a:avLst/>
            </a:prstGeom>
            <a:noFill/>
          </p:spPr>
        </p:pic>
        <p:sp>
          <p:nvSpPr>
            <p:cNvPr id="20531" name="TextBox 7">
              <a:extLst>
                <a:ext uri="{FF2B5EF4-FFF2-40B4-BE49-F238E27FC236}">
                  <a16:creationId xmlns:a16="http://schemas.microsoft.com/office/drawing/2014/main" id="{BE2088F5-AF65-4138-A1C8-E39206F6A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6620" y="3517144"/>
              <a:ext cx="1780778" cy="4070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 dirty="0">
                  <a:solidFill>
                    <a:srgbClr val="FFFFFF"/>
                  </a:solidFill>
                </a:rPr>
                <a:t>Open source</a:t>
              </a:r>
            </a:p>
          </p:txBody>
        </p:sp>
      </p:grpSp>
      <p:grpSp>
        <p:nvGrpSpPr>
          <p:cNvPr id="20484" name="Group 12">
            <a:extLst>
              <a:ext uri="{FF2B5EF4-FFF2-40B4-BE49-F238E27FC236}">
                <a16:creationId xmlns:a16="http://schemas.microsoft.com/office/drawing/2014/main" id="{5D7C78FA-C9FB-42F4-94FC-879C09A146C0}"/>
              </a:ext>
            </a:extLst>
          </p:cNvPr>
          <p:cNvGrpSpPr>
            <a:grpSpLocks/>
          </p:cNvGrpSpPr>
          <p:nvPr/>
        </p:nvGrpSpPr>
        <p:grpSpPr bwMode="auto">
          <a:xfrm>
            <a:off x="6351271" y="1017270"/>
            <a:ext cx="4225290" cy="1249680"/>
            <a:chOff x="5714754" y="939548"/>
            <a:chExt cx="3521321" cy="1041395"/>
          </a:xfrm>
        </p:grpSpPr>
        <p:sp>
          <p:nvSpPr>
            <p:cNvPr id="20528" name="TextBox 19">
              <a:extLst>
                <a:ext uri="{FF2B5EF4-FFF2-40B4-BE49-F238E27FC236}">
                  <a16:creationId xmlns:a16="http://schemas.microsoft.com/office/drawing/2014/main" id="{E8A61AF7-3814-4FF2-B44D-6C20F55DC947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850063" y="1149234"/>
              <a:ext cx="2386012" cy="369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1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ts val="1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457200" indent="-228600">
                <a:spcBef>
                  <a:spcPts val="5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685800" indent="-228600">
                <a:spcBef>
                  <a:spcPts val="5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143000" indent="-228600" eaLnBrk="0" fontAlgn="base" hangingPunct="0"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1600200" indent="-228600" eaLnBrk="0" fontAlgn="base" hangingPunct="0"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057400" indent="-228600" eaLnBrk="0" fontAlgn="base" hangingPunct="0"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lvl="2">
                <a:spcBef>
                  <a:spcPct val="25000"/>
                </a:spcBef>
                <a:buNone/>
              </a:pPr>
              <a:r>
                <a:rPr lang="en-US" altLang="en-US" sz="2880" b="1">
                  <a:solidFill>
                    <a:srgbClr val="000000"/>
                  </a:solidFill>
                  <a:latin typeface="GTWalsheimProBold"/>
                </a:rPr>
                <a:t>Agility &amp; Speed</a:t>
              </a:r>
              <a:endParaRPr lang="en-US" altLang="en-US" sz="2880"/>
            </a:p>
          </p:txBody>
        </p:sp>
        <p:pic>
          <p:nvPicPr>
            <p:cNvPr id="20529" name="Picture 8" descr="Icons – Stats – Nov. 16th | RPG CONNECT">
              <a:extLst>
                <a:ext uri="{FF2B5EF4-FFF2-40B4-BE49-F238E27FC236}">
                  <a16:creationId xmlns:a16="http://schemas.microsoft.com/office/drawing/2014/main" id="{89D48539-529F-4F16-8FAA-770B61192B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4754" y="939548"/>
              <a:ext cx="1043234" cy="1041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85" name="Group 13">
            <a:extLst>
              <a:ext uri="{FF2B5EF4-FFF2-40B4-BE49-F238E27FC236}">
                <a16:creationId xmlns:a16="http://schemas.microsoft.com/office/drawing/2014/main" id="{AAA98AD7-BA14-45D0-910E-4FCCCEEEC3DE}"/>
              </a:ext>
            </a:extLst>
          </p:cNvPr>
          <p:cNvGrpSpPr>
            <a:grpSpLocks/>
          </p:cNvGrpSpPr>
          <p:nvPr/>
        </p:nvGrpSpPr>
        <p:grpSpPr bwMode="auto">
          <a:xfrm>
            <a:off x="8423910" y="3604261"/>
            <a:ext cx="5450206" cy="1251586"/>
            <a:chOff x="6962775" y="1909763"/>
            <a:chExt cx="4541838" cy="1042987"/>
          </a:xfrm>
        </p:grpSpPr>
        <p:sp>
          <p:nvSpPr>
            <p:cNvPr id="20506" name="TextBox 19">
              <a:extLst>
                <a:ext uri="{FF2B5EF4-FFF2-40B4-BE49-F238E27FC236}">
                  <a16:creationId xmlns:a16="http://schemas.microsoft.com/office/drawing/2014/main" id="{9020AFAD-007A-42E2-BEAE-7BD5D52D06B3}"/>
                </a:ext>
              </a:extLst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8385175" y="2222500"/>
              <a:ext cx="3119438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1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ts val="1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457200" indent="-228600">
                <a:spcBef>
                  <a:spcPts val="5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685800" indent="-228600">
                <a:spcBef>
                  <a:spcPts val="5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143000" indent="-228600" eaLnBrk="0" fontAlgn="base" hangingPunct="0"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1600200" indent="-228600" eaLnBrk="0" fontAlgn="base" hangingPunct="0"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057400" indent="-228600" eaLnBrk="0" fontAlgn="base" hangingPunct="0"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lvl="2">
                <a:spcBef>
                  <a:spcPct val="25000"/>
                </a:spcBef>
                <a:buNone/>
              </a:pPr>
              <a:r>
                <a:rPr lang="en-US" altLang="en-US" sz="2880" b="1">
                  <a:solidFill>
                    <a:srgbClr val="000000"/>
                  </a:solidFill>
                  <a:latin typeface="GTWalsheimProBold"/>
                </a:rPr>
                <a:t>Competitive Advantage</a:t>
              </a:r>
              <a:endParaRPr lang="en-US" altLang="en-US" sz="2880"/>
            </a:p>
          </p:txBody>
        </p:sp>
        <p:grpSp>
          <p:nvGrpSpPr>
            <p:cNvPr id="20507" name="Group 10">
              <a:extLst>
                <a:ext uri="{FF2B5EF4-FFF2-40B4-BE49-F238E27FC236}">
                  <a16:creationId xmlns:a16="http://schemas.microsoft.com/office/drawing/2014/main" id="{DE20F7FE-87AA-48C1-9B16-4B67828F99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62775" y="1909763"/>
              <a:ext cx="1092200" cy="1042987"/>
              <a:chOff x="7056315" y="1909763"/>
              <a:chExt cx="1092200" cy="1042987"/>
            </a:xfrm>
          </p:grpSpPr>
          <p:grpSp>
            <p:nvGrpSpPr>
              <p:cNvPr id="20508" name="Group 52">
                <a:extLst>
                  <a:ext uri="{FF2B5EF4-FFF2-40B4-BE49-F238E27FC236}">
                    <a16:creationId xmlns:a16="http://schemas.microsoft.com/office/drawing/2014/main" id="{2CD29408-3618-4B42-A856-E5E9586BC3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56315" y="1909763"/>
                <a:ext cx="1092200" cy="1042987"/>
                <a:chOff x="8544168" y="1617417"/>
                <a:chExt cx="1038068" cy="1036356"/>
              </a:xfrm>
            </p:grpSpPr>
            <p:sp>
              <p:nvSpPr>
                <p:cNvPr id="20510" name="Oval 54">
                  <a:extLst>
                    <a:ext uri="{FF2B5EF4-FFF2-40B4-BE49-F238E27FC236}">
                      <a16:creationId xmlns:a16="http://schemas.microsoft.com/office/drawing/2014/main" id="{75B9359B-2F23-4698-9897-BF16D53BD3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4168" y="1617417"/>
                  <a:ext cx="1038068" cy="103635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sz="3456"/>
                </a:p>
              </p:txBody>
            </p:sp>
            <p:grpSp>
              <p:nvGrpSpPr>
                <p:cNvPr id="20511" name="Group 54">
                  <a:extLst>
                    <a:ext uri="{FF2B5EF4-FFF2-40B4-BE49-F238E27FC236}">
                      <a16:creationId xmlns:a16="http://schemas.microsoft.com/office/drawing/2014/main" id="{139C7F4B-E541-4CD4-B9AE-909FF7FFE2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68978" y="1822548"/>
                  <a:ext cx="657413" cy="615611"/>
                  <a:chOff x="8788643" y="1970513"/>
                  <a:chExt cx="549276" cy="514350"/>
                </a:xfrm>
              </p:grpSpPr>
              <p:sp>
                <p:nvSpPr>
                  <p:cNvPr id="20512" name="Freeform 55">
                    <a:extLst>
                      <a:ext uri="{FF2B5EF4-FFF2-40B4-BE49-F238E27FC236}">
                        <a16:creationId xmlns:a16="http://schemas.microsoft.com/office/drawing/2014/main" id="{2216ABF8-C2AB-4B04-9F54-3A31D968BD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063281" y="2046713"/>
                    <a:ext cx="274638" cy="138113"/>
                  </a:xfrm>
                  <a:custGeom>
                    <a:avLst/>
                    <a:gdLst>
                      <a:gd name="T0" fmla="*/ 2147483646 w 64"/>
                      <a:gd name="T1" fmla="*/ 2147483646 h 32"/>
                      <a:gd name="T2" fmla="*/ 2147483646 w 64"/>
                      <a:gd name="T3" fmla="*/ 2147483646 h 32"/>
                      <a:gd name="T4" fmla="*/ 2147483646 w 64"/>
                      <a:gd name="T5" fmla="*/ 2147483646 h 32"/>
                      <a:gd name="T6" fmla="*/ 2147483646 w 64"/>
                      <a:gd name="T7" fmla="*/ 2147483646 h 32"/>
                      <a:gd name="T8" fmla="*/ 0 w 64"/>
                      <a:gd name="T9" fmla="*/ 2147483646 h 32"/>
                      <a:gd name="T10" fmla="*/ 0 w 64"/>
                      <a:gd name="T11" fmla="*/ 2147483646 h 32"/>
                      <a:gd name="T12" fmla="*/ 2147483646 w 64"/>
                      <a:gd name="T13" fmla="*/ 2147483646 h 32"/>
                      <a:gd name="T14" fmla="*/ 2147483646 w 64"/>
                      <a:gd name="T15" fmla="*/ 2147483646 h 32"/>
                      <a:gd name="T16" fmla="*/ 2147483646 w 64"/>
                      <a:gd name="T17" fmla="*/ 2147483646 h 32"/>
                      <a:gd name="T18" fmla="*/ 2147483646 w 64"/>
                      <a:gd name="T19" fmla="*/ 2147483646 h 32"/>
                      <a:gd name="T20" fmla="*/ 2147483646 w 64"/>
                      <a:gd name="T21" fmla="*/ 2147483646 h 32"/>
                      <a:gd name="T22" fmla="*/ 2147483646 w 64"/>
                      <a:gd name="T23" fmla="*/ 2147483646 h 32"/>
                      <a:gd name="T24" fmla="*/ 2147483646 w 64"/>
                      <a:gd name="T25" fmla="*/ 2147483646 h 32"/>
                      <a:gd name="T26" fmla="*/ 2147483646 w 64"/>
                      <a:gd name="T27" fmla="*/ 2147483646 h 32"/>
                      <a:gd name="T28" fmla="*/ 2147483646 w 64"/>
                      <a:gd name="T29" fmla="*/ 2147483646 h 32"/>
                      <a:gd name="T30" fmla="*/ 2147483646 w 64"/>
                      <a:gd name="T31" fmla="*/ 2147483646 h 32"/>
                      <a:gd name="T32" fmla="*/ 2147483646 w 64"/>
                      <a:gd name="T33" fmla="*/ 2147483646 h 32"/>
                      <a:gd name="T34" fmla="*/ 2147483646 w 64"/>
                      <a:gd name="T35" fmla="*/ 0 h 32"/>
                      <a:gd name="T36" fmla="*/ 2147483646 w 64"/>
                      <a:gd name="T37" fmla="*/ 0 h 32"/>
                      <a:gd name="T38" fmla="*/ 2147483646 w 64"/>
                      <a:gd name="T39" fmla="*/ 2147483646 h 32"/>
                      <a:gd name="T40" fmla="*/ 2147483646 w 64"/>
                      <a:gd name="T41" fmla="*/ 2147483646 h 32"/>
                      <a:gd name="T42" fmla="*/ 2147483646 w 64"/>
                      <a:gd name="T43" fmla="*/ 2147483646 h 32"/>
                      <a:gd name="T44" fmla="*/ 2147483646 w 64"/>
                      <a:gd name="T45" fmla="*/ 2147483646 h 32"/>
                      <a:gd name="T46" fmla="*/ 2147483646 w 64"/>
                      <a:gd name="T47" fmla="*/ 2147483646 h 32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0" t="0" r="r" b="b"/>
                    <a:pathLst>
                      <a:path w="64" h="32">
                        <a:moveTo>
                          <a:pt x="40" y="32"/>
                        </a:moveTo>
                        <a:cubicBezTo>
                          <a:pt x="40" y="32"/>
                          <a:pt x="39" y="32"/>
                          <a:pt x="39" y="32"/>
                        </a:cubicBezTo>
                        <a:cubicBezTo>
                          <a:pt x="38" y="31"/>
                          <a:pt x="38" y="31"/>
                          <a:pt x="38" y="30"/>
                        </a:cubicBezTo>
                        <a:cubicBezTo>
                          <a:pt x="38" y="26"/>
                          <a:pt x="38" y="26"/>
                          <a:pt x="38" y="26"/>
                        </a:cubicBezTo>
                        <a:cubicBezTo>
                          <a:pt x="0" y="26"/>
                          <a:pt x="0" y="26"/>
                          <a:pt x="0" y="26"/>
                        </a:cubicBezTo>
                        <a:cubicBezTo>
                          <a:pt x="0" y="22"/>
                          <a:pt x="0" y="22"/>
                          <a:pt x="0" y="22"/>
                        </a:cubicBezTo>
                        <a:cubicBezTo>
                          <a:pt x="40" y="22"/>
                          <a:pt x="40" y="22"/>
                          <a:pt x="40" y="22"/>
                        </a:cubicBezTo>
                        <a:cubicBezTo>
                          <a:pt x="41" y="22"/>
                          <a:pt x="42" y="23"/>
                          <a:pt x="42" y="24"/>
                        </a:cubicBezTo>
                        <a:cubicBezTo>
                          <a:pt x="42" y="26"/>
                          <a:pt x="42" y="26"/>
                          <a:pt x="42" y="26"/>
                        </a:cubicBezTo>
                        <a:cubicBezTo>
                          <a:pt x="58" y="16"/>
                          <a:pt x="58" y="16"/>
                          <a:pt x="58" y="16"/>
                        </a:cubicBezTo>
                        <a:cubicBezTo>
                          <a:pt x="42" y="6"/>
                          <a:pt x="42" y="6"/>
                          <a:pt x="42" y="6"/>
                        </a:cubicBezTo>
                        <a:cubicBezTo>
                          <a:pt x="42" y="8"/>
                          <a:pt x="42" y="8"/>
                          <a:pt x="42" y="8"/>
                        </a:cubicBezTo>
                        <a:cubicBezTo>
                          <a:pt x="42" y="9"/>
                          <a:pt x="41" y="10"/>
                          <a:pt x="40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6" y="6"/>
                          <a:pt x="16" y="6"/>
                          <a:pt x="16" y="6"/>
                        </a:cubicBezTo>
                        <a:cubicBezTo>
                          <a:pt x="38" y="6"/>
                          <a:pt x="38" y="6"/>
                          <a:pt x="38" y="6"/>
                        </a:cubicBezTo>
                        <a:cubicBezTo>
                          <a:pt x="38" y="2"/>
                          <a:pt x="38" y="2"/>
                          <a:pt x="38" y="2"/>
                        </a:cubicBezTo>
                        <a:cubicBezTo>
                          <a:pt x="38" y="1"/>
                          <a:pt x="38" y="1"/>
                          <a:pt x="39" y="0"/>
                        </a:cubicBezTo>
                        <a:cubicBezTo>
                          <a:pt x="40" y="0"/>
                          <a:pt x="41" y="0"/>
                          <a:pt x="41" y="0"/>
                        </a:cubicBezTo>
                        <a:cubicBezTo>
                          <a:pt x="63" y="14"/>
                          <a:pt x="63" y="14"/>
                          <a:pt x="63" y="14"/>
                        </a:cubicBezTo>
                        <a:cubicBezTo>
                          <a:pt x="64" y="15"/>
                          <a:pt x="64" y="15"/>
                          <a:pt x="64" y="16"/>
                        </a:cubicBezTo>
                        <a:cubicBezTo>
                          <a:pt x="64" y="17"/>
                          <a:pt x="64" y="17"/>
                          <a:pt x="63" y="18"/>
                        </a:cubicBezTo>
                        <a:cubicBezTo>
                          <a:pt x="41" y="32"/>
                          <a:pt x="41" y="32"/>
                          <a:pt x="41" y="32"/>
                        </a:cubicBezTo>
                        <a:cubicBezTo>
                          <a:pt x="41" y="32"/>
                          <a:pt x="40" y="32"/>
                          <a:pt x="40" y="32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3456"/>
                  </a:p>
                </p:txBody>
              </p:sp>
              <p:sp>
                <p:nvSpPr>
                  <p:cNvPr id="20513" name="Rectangle 56">
                    <a:extLst>
                      <a:ext uri="{FF2B5EF4-FFF2-40B4-BE49-F238E27FC236}">
                        <a16:creationId xmlns:a16="http://schemas.microsoft.com/office/drawing/2014/main" id="{8B1659FD-E678-4711-8CB8-A8F3AAAFC0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74368" y="2295950"/>
                    <a:ext cx="17463" cy="188913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 sz="3456"/>
                  </a:p>
                </p:txBody>
              </p:sp>
              <p:sp>
                <p:nvSpPr>
                  <p:cNvPr id="20514" name="Rectangle 57">
                    <a:extLst>
                      <a:ext uri="{FF2B5EF4-FFF2-40B4-BE49-F238E27FC236}">
                        <a16:creationId xmlns:a16="http://schemas.microsoft.com/office/drawing/2014/main" id="{6812D391-A0C6-45D9-B4D3-0513B47F40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74368" y="2107038"/>
                    <a:ext cx="17463" cy="17463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 sz="3456"/>
                  </a:p>
                </p:txBody>
              </p:sp>
              <p:sp>
                <p:nvSpPr>
                  <p:cNvPr id="20515" name="Rectangle 58">
                    <a:extLst>
                      <a:ext uri="{FF2B5EF4-FFF2-40B4-BE49-F238E27FC236}">
                        <a16:creationId xmlns:a16="http://schemas.microsoft.com/office/drawing/2014/main" id="{F2838D64-40EC-494A-80AD-EBB10A1663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31506" y="2261025"/>
                    <a:ext cx="77788" cy="17463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 sz="3456"/>
                  </a:p>
                </p:txBody>
              </p:sp>
              <p:sp>
                <p:nvSpPr>
                  <p:cNvPr id="20516" name="Rectangle 59">
                    <a:extLst>
                      <a:ext uri="{FF2B5EF4-FFF2-40B4-BE49-F238E27FC236}">
                        <a16:creationId xmlns:a16="http://schemas.microsoft.com/office/drawing/2014/main" id="{AFE94F1B-4C1F-452F-9FE9-44372A7410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23568" y="2286425"/>
                    <a:ext cx="15875" cy="19843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 sz="3456"/>
                  </a:p>
                </p:txBody>
              </p:sp>
              <p:sp>
                <p:nvSpPr>
                  <p:cNvPr id="20517" name="Freeform 60">
                    <a:extLst>
                      <a:ext uri="{FF2B5EF4-FFF2-40B4-BE49-F238E27FC236}">
                        <a16:creationId xmlns:a16="http://schemas.microsoft.com/office/drawing/2014/main" id="{5085855D-26EC-4929-A9D9-8C9AD1D180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88643" y="2072113"/>
                    <a:ext cx="325438" cy="223838"/>
                  </a:xfrm>
                  <a:custGeom>
                    <a:avLst/>
                    <a:gdLst>
                      <a:gd name="T0" fmla="*/ 2147483646 w 76"/>
                      <a:gd name="T1" fmla="*/ 2147483646 h 52"/>
                      <a:gd name="T2" fmla="*/ 0 w 76"/>
                      <a:gd name="T3" fmla="*/ 2147483646 h 52"/>
                      <a:gd name="T4" fmla="*/ 0 w 76"/>
                      <a:gd name="T5" fmla="*/ 2147483646 h 52"/>
                      <a:gd name="T6" fmla="*/ 2147483646 w 76"/>
                      <a:gd name="T7" fmla="*/ 0 h 52"/>
                      <a:gd name="T8" fmla="*/ 2147483646 w 76"/>
                      <a:gd name="T9" fmla="*/ 0 h 52"/>
                      <a:gd name="T10" fmla="*/ 2147483646 w 76"/>
                      <a:gd name="T11" fmla="*/ 2147483646 h 52"/>
                      <a:gd name="T12" fmla="*/ 2147483646 w 76"/>
                      <a:gd name="T13" fmla="*/ 2147483646 h 52"/>
                      <a:gd name="T14" fmla="*/ 2147483646 w 76"/>
                      <a:gd name="T15" fmla="*/ 2147483646 h 52"/>
                      <a:gd name="T16" fmla="*/ 2147483646 w 76"/>
                      <a:gd name="T17" fmla="*/ 2147483646 h 52"/>
                      <a:gd name="T18" fmla="*/ 2147483646 w 76"/>
                      <a:gd name="T19" fmla="*/ 2147483646 h 52"/>
                      <a:gd name="T20" fmla="*/ 2147483646 w 76"/>
                      <a:gd name="T21" fmla="*/ 2147483646 h 52"/>
                      <a:gd name="T22" fmla="*/ 2147483646 w 76"/>
                      <a:gd name="T23" fmla="*/ 2147483646 h 52"/>
                      <a:gd name="T24" fmla="*/ 2147483646 w 76"/>
                      <a:gd name="T25" fmla="*/ 2147483646 h 52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76" h="52">
                        <a:moveTo>
                          <a:pt x="12" y="52"/>
                        </a:moveTo>
                        <a:cubicBezTo>
                          <a:pt x="0" y="52"/>
                          <a:pt x="0" y="52"/>
                          <a:pt x="0" y="52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0" y="4"/>
                          <a:pt x="5" y="0"/>
                          <a:pt x="10" y="0"/>
                        </a:cubicBezTo>
                        <a:cubicBezTo>
                          <a:pt x="76" y="0"/>
                          <a:pt x="76" y="0"/>
                          <a:pt x="76" y="0"/>
                        </a:cubicBezTo>
                        <a:cubicBezTo>
                          <a:pt x="76" y="4"/>
                          <a:pt x="76" y="4"/>
                          <a:pt x="76" y="4"/>
                        </a:cubicBezTo>
                        <a:cubicBezTo>
                          <a:pt x="10" y="4"/>
                          <a:pt x="10" y="4"/>
                          <a:pt x="10" y="4"/>
                        </a:cubicBezTo>
                        <a:cubicBezTo>
                          <a:pt x="7" y="4"/>
                          <a:pt x="4" y="7"/>
                          <a:pt x="4" y="10"/>
                        </a:cubicBezTo>
                        <a:cubicBezTo>
                          <a:pt x="4" y="48"/>
                          <a:pt x="4" y="48"/>
                          <a:pt x="4" y="48"/>
                        </a:cubicBezTo>
                        <a:cubicBezTo>
                          <a:pt x="8" y="48"/>
                          <a:pt x="8" y="48"/>
                          <a:pt x="8" y="48"/>
                        </a:cubicBezTo>
                        <a:cubicBezTo>
                          <a:pt x="8" y="16"/>
                          <a:pt x="8" y="16"/>
                          <a:pt x="8" y="16"/>
                        </a:cubicBezTo>
                        <a:cubicBezTo>
                          <a:pt x="12" y="16"/>
                          <a:pt x="12" y="16"/>
                          <a:pt x="12" y="16"/>
                        </a:cubicBezTo>
                        <a:lnTo>
                          <a:pt x="12" y="5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3456"/>
                  </a:p>
                </p:txBody>
              </p:sp>
              <p:sp>
                <p:nvSpPr>
                  <p:cNvPr id="20518" name="Freeform 61">
                    <a:extLst>
                      <a:ext uri="{FF2B5EF4-FFF2-40B4-BE49-F238E27FC236}">
                        <a16:creationId xmlns:a16="http://schemas.microsoft.com/office/drawing/2014/main" id="{465941B8-1732-4AE5-84A7-578951B024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25168" y="2107038"/>
                    <a:ext cx="284163" cy="377825"/>
                  </a:xfrm>
                  <a:custGeom>
                    <a:avLst/>
                    <a:gdLst>
                      <a:gd name="T0" fmla="*/ 2147483646 w 66"/>
                      <a:gd name="T1" fmla="*/ 2147483646 h 88"/>
                      <a:gd name="T2" fmla="*/ 0 w 66"/>
                      <a:gd name="T3" fmla="*/ 2147483646 h 88"/>
                      <a:gd name="T4" fmla="*/ 0 w 66"/>
                      <a:gd name="T5" fmla="*/ 2147483646 h 88"/>
                      <a:gd name="T6" fmla="*/ 2147483646 w 66"/>
                      <a:gd name="T7" fmla="*/ 0 h 88"/>
                      <a:gd name="T8" fmla="*/ 2147483646 w 66"/>
                      <a:gd name="T9" fmla="*/ 0 h 88"/>
                      <a:gd name="T10" fmla="*/ 2147483646 w 66"/>
                      <a:gd name="T11" fmla="*/ 2147483646 h 88"/>
                      <a:gd name="T12" fmla="*/ 2147483646 w 66"/>
                      <a:gd name="T13" fmla="*/ 2147483646 h 88"/>
                      <a:gd name="T14" fmla="*/ 2147483646 w 66"/>
                      <a:gd name="T15" fmla="*/ 2147483646 h 88"/>
                      <a:gd name="T16" fmla="*/ 2147483646 w 66"/>
                      <a:gd name="T17" fmla="*/ 2147483646 h 8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6" h="88">
                        <a:moveTo>
                          <a:pt x="4" y="88"/>
                        </a:moveTo>
                        <a:cubicBezTo>
                          <a:pt x="0" y="88"/>
                          <a:pt x="0" y="88"/>
                          <a:pt x="0" y="88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0" y="4"/>
                          <a:pt x="5" y="0"/>
                          <a:pt x="10" y="0"/>
                        </a:cubicBezTo>
                        <a:cubicBezTo>
                          <a:pt x="66" y="0"/>
                          <a:pt x="66" y="0"/>
                          <a:pt x="66" y="0"/>
                        </a:cubicBezTo>
                        <a:cubicBezTo>
                          <a:pt x="66" y="4"/>
                          <a:pt x="66" y="4"/>
                          <a:pt x="66" y="4"/>
                        </a:cubicBezTo>
                        <a:cubicBezTo>
                          <a:pt x="10" y="4"/>
                          <a:pt x="10" y="4"/>
                          <a:pt x="10" y="4"/>
                        </a:cubicBezTo>
                        <a:cubicBezTo>
                          <a:pt x="7" y="4"/>
                          <a:pt x="4" y="7"/>
                          <a:pt x="4" y="10"/>
                        </a:cubicBezTo>
                        <a:lnTo>
                          <a:pt x="4" y="8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3456"/>
                  </a:p>
                </p:txBody>
              </p:sp>
              <p:sp>
                <p:nvSpPr>
                  <p:cNvPr id="20519" name="Freeform 62">
                    <a:extLst>
                      <a:ext uri="{FF2B5EF4-FFF2-40B4-BE49-F238E27FC236}">
                        <a16:creationId xmlns:a16="http://schemas.microsoft.com/office/drawing/2014/main" id="{E08814DF-5314-4F74-B376-542265AC58E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39443" y="1970513"/>
                    <a:ext cx="85725" cy="85725"/>
                  </a:xfrm>
                  <a:custGeom>
                    <a:avLst/>
                    <a:gdLst>
                      <a:gd name="T0" fmla="*/ 2147483646 w 20"/>
                      <a:gd name="T1" fmla="*/ 2147483646 h 20"/>
                      <a:gd name="T2" fmla="*/ 2147483646 w 20"/>
                      <a:gd name="T3" fmla="*/ 2147483646 h 20"/>
                      <a:gd name="T4" fmla="*/ 2147483646 w 20"/>
                      <a:gd name="T5" fmla="*/ 2147483646 h 20"/>
                      <a:gd name="T6" fmla="*/ 2147483646 w 20"/>
                      <a:gd name="T7" fmla="*/ 2147483646 h 20"/>
                      <a:gd name="T8" fmla="*/ 2147483646 w 20"/>
                      <a:gd name="T9" fmla="*/ 2147483646 h 20"/>
                      <a:gd name="T10" fmla="*/ 2147483646 w 20"/>
                      <a:gd name="T11" fmla="*/ 2147483646 h 20"/>
                      <a:gd name="T12" fmla="*/ 0 w 20"/>
                      <a:gd name="T13" fmla="*/ 2147483646 h 20"/>
                      <a:gd name="T14" fmla="*/ 2147483646 w 20"/>
                      <a:gd name="T15" fmla="*/ 0 h 20"/>
                      <a:gd name="T16" fmla="*/ 2147483646 w 20"/>
                      <a:gd name="T17" fmla="*/ 2147483646 h 20"/>
                      <a:gd name="T18" fmla="*/ 2147483646 w 20"/>
                      <a:gd name="T19" fmla="*/ 2147483646 h 2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0" h="20">
                        <a:moveTo>
                          <a:pt x="10" y="4"/>
                        </a:moveTo>
                        <a:cubicBezTo>
                          <a:pt x="7" y="4"/>
                          <a:pt x="4" y="7"/>
                          <a:pt x="4" y="10"/>
                        </a:cubicBezTo>
                        <a:cubicBezTo>
                          <a:pt x="4" y="13"/>
                          <a:pt x="7" y="16"/>
                          <a:pt x="10" y="16"/>
                        </a:cubicBezTo>
                        <a:cubicBezTo>
                          <a:pt x="13" y="16"/>
                          <a:pt x="16" y="13"/>
                          <a:pt x="16" y="10"/>
                        </a:cubicBezTo>
                        <a:cubicBezTo>
                          <a:pt x="16" y="7"/>
                          <a:pt x="13" y="4"/>
                          <a:pt x="10" y="4"/>
                        </a:cubicBezTo>
                        <a:moveTo>
                          <a:pt x="10" y="20"/>
                        </a:moveTo>
                        <a:cubicBezTo>
                          <a:pt x="5" y="20"/>
                          <a:pt x="0" y="15"/>
                          <a:pt x="0" y="10"/>
                        </a:cubicBezTo>
                        <a:cubicBezTo>
                          <a:pt x="0" y="4"/>
                          <a:pt x="5" y="0"/>
                          <a:pt x="10" y="0"/>
                        </a:cubicBezTo>
                        <a:cubicBezTo>
                          <a:pt x="16" y="0"/>
                          <a:pt x="20" y="4"/>
                          <a:pt x="20" y="10"/>
                        </a:cubicBezTo>
                        <a:cubicBezTo>
                          <a:pt x="20" y="15"/>
                          <a:pt x="16" y="20"/>
                          <a:pt x="10" y="2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3456"/>
                  </a:p>
                </p:txBody>
              </p:sp>
              <p:sp>
                <p:nvSpPr>
                  <p:cNvPr id="20520" name="Rectangle 63">
                    <a:extLst>
                      <a:ext uri="{FF2B5EF4-FFF2-40B4-BE49-F238E27FC236}">
                        <a16:creationId xmlns:a16="http://schemas.microsoft.com/office/drawing/2014/main" id="{9AA02966-287A-4200-BB52-896C140661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226793" y="2107038"/>
                    <a:ext cx="15875" cy="42863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 sz="3456"/>
                  </a:p>
                </p:txBody>
              </p:sp>
              <p:sp>
                <p:nvSpPr>
                  <p:cNvPr id="20521" name="Freeform 64">
                    <a:extLst>
                      <a:ext uri="{FF2B5EF4-FFF2-40B4-BE49-F238E27FC236}">
                        <a16:creationId xmlns:a16="http://schemas.microsoft.com/office/drawing/2014/main" id="{CC0E70F9-B0EC-49E9-B505-46F0282370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60093" y="2192763"/>
                    <a:ext cx="292100" cy="138113"/>
                  </a:xfrm>
                  <a:custGeom>
                    <a:avLst/>
                    <a:gdLst>
                      <a:gd name="T0" fmla="*/ 2147483646 w 68"/>
                      <a:gd name="T1" fmla="*/ 2147483646 h 32"/>
                      <a:gd name="T2" fmla="*/ 2147483646 w 68"/>
                      <a:gd name="T3" fmla="*/ 2147483646 h 32"/>
                      <a:gd name="T4" fmla="*/ 2147483646 w 68"/>
                      <a:gd name="T5" fmla="*/ 2147483646 h 32"/>
                      <a:gd name="T6" fmla="*/ 2147483646 w 68"/>
                      <a:gd name="T7" fmla="*/ 2147483646 h 32"/>
                      <a:gd name="T8" fmla="*/ 0 w 68"/>
                      <a:gd name="T9" fmla="*/ 2147483646 h 32"/>
                      <a:gd name="T10" fmla="*/ 0 w 68"/>
                      <a:gd name="T11" fmla="*/ 2147483646 h 32"/>
                      <a:gd name="T12" fmla="*/ 2147483646 w 68"/>
                      <a:gd name="T13" fmla="*/ 2147483646 h 32"/>
                      <a:gd name="T14" fmla="*/ 2147483646 w 68"/>
                      <a:gd name="T15" fmla="*/ 2147483646 h 32"/>
                      <a:gd name="T16" fmla="*/ 2147483646 w 68"/>
                      <a:gd name="T17" fmla="*/ 2147483646 h 32"/>
                      <a:gd name="T18" fmla="*/ 2147483646 w 68"/>
                      <a:gd name="T19" fmla="*/ 2147483646 h 32"/>
                      <a:gd name="T20" fmla="*/ 2147483646 w 68"/>
                      <a:gd name="T21" fmla="*/ 2147483646 h 32"/>
                      <a:gd name="T22" fmla="*/ 2147483646 w 68"/>
                      <a:gd name="T23" fmla="*/ 2147483646 h 32"/>
                      <a:gd name="T24" fmla="*/ 2147483646 w 68"/>
                      <a:gd name="T25" fmla="*/ 2147483646 h 32"/>
                      <a:gd name="T26" fmla="*/ 0 w 68"/>
                      <a:gd name="T27" fmla="*/ 2147483646 h 32"/>
                      <a:gd name="T28" fmla="*/ 0 w 68"/>
                      <a:gd name="T29" fmla="*/ 2147483646 h 32"/>
                      <a:gd name="T30" fmla="*/ 2147483646 w 68"/>
                      <a:gd name="T31" fmla="*/ 2147483646 h 32"/>
                      <a:gd name="T32" fmla="*/ 2147483646 w 68"/>
                      <a:gd name="T33" fmla="*/ 2147483646 h 32"/>
                      <a:gd name="T34" fmla="*/ 2147483646 w 68"/>
                      <a:gd name="T35" fmla="*/ 0 h 32"/>
                      <a:gd name="T36" fmla="*/ 2147483646 w 68"/>
                      <a:gd name="T37" fmla="*/ 0 h 32"/>
                      <a:gd name="T38" fmla="*/ 2147483646 w 68"/>
                      <a:gd name="T39" fmla="*/ 2147483646 h 32"/>
                      <a:gd name="T40" fmla="*/ 2147483646 w 68"/>
                      <a:gd name="T41" fmla="*/ 2147483646 h 32"/>
                      <a:gd name="T42" fmla="*/ 2147483646 w 68"/>
                      <a:gd name="T43" fmla="*/ 2147483646 h 32"/>
                      <a:gd name="T44" fmla="*/ 2147483646 w 68"/>
                      <a:gd name="T45" fmla="*/ 2147483646 h 32"/>
                      <a:gd name="T46" fmla="*/ 2147483646 w 68"/>
                      <a:gd name="T47" fmla="*/ 2147483646 h 32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0" t="0" r="r" b="b"/>
                    <a:pathLst>
                      <a:path w="68" h="32">
                        <a:moveTo>
                          <a:pt x="44" y="32"/>
                        </a:moveTo>
                        <a:cubicBezTo>
                          <a:pt x="44" y="32"/>
                          <a:pt x="43" y="32"/>
                          <a:pt x="43" y="32"/>
                        </a:cubicBezTo>
                        <a:cubicBezTo>
                          <a:pt x="42" y="31"/>
                          <a:pt x="42" y="31"/>
                          <a:pt x="42" y="30"/>
                        </a:cubicBezTo>
                        <a:cubicBezTo>
                          <a:pt x="42" y="26"/>
                          <a:pt x="42" y="26"/>
                          <a:pt x="42" y="26"/>
                        </a:cubicBezTo>
                        <a:cubicBezTo>
                          <a:pt x="0" y="26"/>
                          <a:pt x="0" y="26"/>
                          <a:pt x="0" y="26"/>
                        </a:cubicBezTo>
                        <a:cubicBezTo>
                          <a:pt x="0" y="22"/>
                          <a:pt x="0" y="22"/>
                          <a:pt x="0" y="22"/>
                        </a:cubicBezTo>
                        <a:cubicBezTo>
                          <a:pt x="44" y="22"/>
                          <a:pt x="44" y="22"/>
                          <a:pt x="44" y="22"/>
                        </a:cubicBezTo>
                        <a:cubicBezTo>
                          <a:pt x="45" y="22"/>
                          <a:pt x="46" y="23"/>
                          <a:pt x="46" y="24"/>
                        </a:cubicBezTo>
                        <a:cubicBezTo>
                          <a:pt x="46" y="26"/>
                          <a:pt x="46" y="26"/>
                          <a:pt x="46" y="26"/>
                        </a:cubicBezTo>
                        <a:cubicBezTo>
                          <a:pt x="62" y="16"/>
                          <a:pt x="62" y="16"/>
                          <a:pt x="62" y="16"/>
                        </a:cubicBezTo>
                        <a:cubicBezTo>
                          <a:pt x="46" y="6"/>
                          <a:pt x="46" y="6"/>
                          <a:pt x="46" y="6"/>
                        </a:cubicBezTo>
                        <a:cubicBezTo>
                          <a:pt x="46" y="8"/>
                          <a:pt x="46" y="8"/>
                          <a:pt x="46" y="8"/>
                        </a:cubicBezTo>
                        <a:cubicBezTo>
                          <a:pt x="46" y="9"/>
                          <a:pt x="45" y="10"/>
                          <a:pt x="44" y="10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42" y="6"/>
                          <a:pt x="42" y="6"/>
                          <a:pt x="42" y="6"/>
                        </a:cubicBezTo>
                        <a:cubicBezTo>
                          <a:pt x="42" y="2"/>
                          <a:pt x="42" y="2"/>
                          <a:pt x="42" y="2"/>
                        </a:cubicBezTo>
                        <a:cubicBezTo>
                          <a:pt x="42" y="1"/>
                          <a:pt x="42" y="1"/>
                          <a:pt x="43" y="0"/>
                        </a:cubicBezTo>
                        <a:cubicBezTo>
                          <a:pt x="44" y="0"/>
                          <a:pt x="45" y="0"/>
                          <a:pt x="45" y="0"/>
                        </a:cubicBezTo>
                        <a:cubicBezTo>
                          <a:pt x="67" y="14"/>
                          <a:pt x="67" y="14"/>
                          <a:pt x="67" y="14"/>
                        </a:cubicBezTo>
                        <a:cubicBezTo>
                          <a:pt x="68" y="15"/>
                          <a:pt x="68" y="15"/>
                          <a:pt x="68" y="16"/>
                        </a:cubicBezTo>
                        <a:cubicBezTo>
                          <a:pt x="68" y="17"/>
                          <a:pt x="68" y="17"/>
                          <a:pt x="67" y="18"/>
                        </a:cubicBezTo>
                        <a:cubicBezTo>
                          <a:pt x="45" y="32"/>
                          <a:pt x="45" y="32"/>
                          <a:pt x="45" y="32"/>
                        </a:cubicBezTo>
                        <a:cubicBezTo>
                          <a:pt x="45" y="32"/>
                          <a:pt x="44" y="32"/>
                          <a:pt x="44" y="32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3456"/>
                  </a:p>
                </p:txBody>
              </p:sp>
              <p:sp>
                <p:nvSpPr>
                  <p:cNvPr id="20522" name="Rectangle 65">
                    <a:extLst>
                      <a:ext uri="{FF2B5EF4-FFF2-40B4-BE49-F238E27FC236}">
                        <a16:creationId xmlns:a16="http://schemas.microsoft.com/office/drawing/2014/main" id="{FC38A765-1EE4-4319-9C5A-6E4442E982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1068" y="2253088"/>
                    <a:ext cx="15875" cy="42863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 sz="3456"/>
                  </a:p>
                </p:txBody>
              </p:sp>
              <p:sp>
                <p:nvSpPr>
                  <p:cNvPr id="20523" name="Freeform 66">
                    <a:extLst>
                      <a:ext uri="{FF2B5EF4-FFF2-40B4-BE49-F238E27FC236}">
                        <a16:creationId xmlns:a16="http://schemas.microsoft.com/office/drawing/2014/main" id="{FAA2AA06-DD98-4EA5-8A25-64FB747AB2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60093" y="2338813"/>
                    <a:ext cx="206375" cy="136525"/>
                  </a:xfrm>
                  <a:custGeom>
                    <a:avLst/>
                    <a:gdLst>
                      <a:gd name="T0" fmla="*/ 2147483646 w 48"/>
                      <a:gd name="T1" fmla="*/ 2147483646 h 32"/>
                      <a:gd name="T2" fmla="*/ 2147483646 w 48"/>
                      <a:gd name="T3" fmla="*/ 2147483646 h 32"/>
                      <a:gd name="T4" fmla="*/ 2147483646 w 48"/>
                      <a:gd name="T5" fmla="*/ 2147483646 h 32"/>
                      <a:gd name="T6" fmla="*/ 2147483646 w 48"/>
                      <a:gd name="T7" fmla="*/ 2147483646 h 32"/>
                      <a:gd name="T8" fmla="*/ 0 w 48"/>
                      <a:gd name="T9" fmla="*/ 2147483646 h 32"/>
                      <a:gd name="T10" fmla="*/ 0 w 48"/>
                      <a:gd name="T11" fmla="*/ 2147483646 h 32"/>
                      <a:gd name="T12" fmla="*/ 2147483646 w 48"/>
                      <a:gd name="T13" fmla="*/ 2147483646 h 32"/>
                      <a:gd name="T14" fmla="*/ 2147483646 w 48"/>
                      <a:gd name="T15" fmla="*/ 2147483646 h 32"/>
                      <a:gd name="T16" fmla="*/ 2147483646 w 48"/>
                      <a:gd name="T17" fmla="*/ 2147483646 h 32"/>
                      <a:gd name="T18" fmla="*/ 2147483646 w 48"/>
                      <a:gd name="T19" fmla="*/ 2147483646 h 32"/>
                      <a:gd name="T20" fmla="*/ 2147483646 w 48"/>
                      <a:gd name="T21" fmla="*/ 2147483646 h 32"/>
                      <a:gd name="T22" fmla="*/ 2147483646 w 48"/>
                      <a:gd name="T23" fmla="*/ 2147483646 h 32"/>
                      <a:gd name="T24" fmla="*/ 2147483646 w 48"/>
                      <a:gd name="T25" fmla="*/ 2147483646 h 32"/>
                      <a:gd name="T26" fmla="*/ 0 w 48"/>
                      <a:gd name="T27" fmla="*/ 2147483646 h 32"/>
                      <a:gd name="T28" fmla="*/ 0 w 48"/>
                      <a:gd name="T29" fmla="*/ 2147483646 h 32"/>
                      <a:gd name="T30" fmla="*/ 2147483646 w 48"/>
                      <a:gd name="T31" fmla="*/ 2147483646 h 32"/>
                      <a:gd name="T32" fmla="*/ 2147483646 w 48"/>
                      <a:gd name="T33" fmla="*/ 2147483646 h 32"/>
                      <a:gd name="T34" fmla="*/ 2147483646 w 48"/>
                      <a:gd name="T35" fmla="*/ 0 h 32"/>
                      <a:gd name="T36" fmla="*/ 2147483646 w 48"/>
                      <a:gd name="T37" fmla="*/ 0 h 32"/>
                      <a:gd name="T38" fmla="*/ 2147483646 w 48"/>
                      <a:gd name="T39" fmla="*/ 2147483646 h 32"/>
                      <a:gd name="T40" fmla="*/ 2147483646 w 48"/>
                      <a:gd name="T41" fmla="*/ 2147483646 h 32"/>
                      <a:gd name="T42" fmla="*/ 2147483646 w 48"/>
                      <a:gd name="T43" fmla="*/ 2147483646 h 32"/>
                      <a:gd name="T44" fmla="*/ 2147483646 w 48"/>
                      <a:gd name="T45" fmla="*/ 2147483646 h 32"/>
                      <a:gd name="T46" fmla="*/ 2147483646 w 48"/>
                      <a:gd name="T47" fmla="*/ 2147483646 h 32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0" t="0" r="r" b="b"/>
                    <a:pathLst>
                      <a:path w="48" h="32">
                        <a:moveTo>
                          <a:pt x="24" y="32"/>
                        </a:moveTo>
                        <a:cubicBezTo>
                          <a:pt x="24" y="32"/>
                          <a:pt x="23" y="32"/>
                          <a:pt x="23" y="32"/>
                        </a:cubicBezTo>
                        <a:cubicBezTo>
                          <a:pt x="22" y="31"/>
                          <a:pt x="22" y="31"/>
                          <a:pt x="22" y="30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0" y="26"/>
                          <a:pt x="0" y="26"/>
                          <a:pt x="0" y="26"/>
                        </a:cubicBezTo>
                        <a:cubicBezTo>
                          <a:pt x="0" y="22"/>
                          <a:pt x="0" y="22"/>
                          <a:pt x="0" y="22"/>
                        </a:cubicBezTo>
                        <a:cubicBezTo>
                          <a:pt x="24" y="22"/>
                          <a:pt x="24" y="22"/>
                          <a:pt x="24" y="22"/>
                        </a:cubicBezTo>
                        <a:cubicBezTo>
                          <a:pt x="25" y="22"/>
                          <a:pt x="26" y="23"/>
                          <a:pt x="26" y="24"/>
                        </a:cubicBezTo>
                        <a:cubicBezTo>
                          <a:pt x="26" y="26"/>
                          <a:pt x="26" y="26"/>
                          <a:pt x="26" y="26"/>
                        </a:cubicBezTo>
                        <a:cubicBezTo>
                          <a:pt x="42" y="16"/>
                          <a:pt x="42" y="16"/>
                          <a:pt x="42" y="16"/>
                        </a:cubicBezTo>
                        <a:cubicBezTo>
                          <a:pt x="26" y="6"/>
                          <a:pt x="26" y="6"/>
                          <a:pt x="26" y="6"/>
                        </a:cubicBezTo>
                        <a:cubicBezTo>
                          <a:pt x="26" y="8"/>
                          <a:pt x="26" y="8"/>
                          <a:pt x="26" y="8"/>
                        </a:cubicBezTo>
                        <a:cubicBezTo>
                          <a:pt x="26" y="9"/>
                          <a:pt x="25" y="10"/>
                          <a:pt x="24" y="10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22" y="6"/>
                          <a:pt x="22" y="6"/>
                          <a:pt x="22" y="6"/>
                        </a:cubicBezTo>
                        <a:cubicBezTo>
                          <a:pt x="22" y="2"/>
                          <a:pt x="22" y="2"/>
                          <a:pt x="22" y="2"/>
                        </a:cubicBezTo>
                        <a:cubicBezTo>
                          <a:pt x="22" y="1"/>
                          <a:pt x="22" y="1"/>
                          <a:pt x="23" y="0"/>
                        </a:cubicBezTo>
                        <a:cubicBezTo>
                          <a:pt x="24" y="0"/>
                          <a:pt x="25" y="0"/>
                          <a:pt x="25" y="0"/>
                        </a:cubicBezTo>
                        <a:cubicBezTo>
                          <a:pt x="47" y="14"/>
                          <a:pt x="47" y="14"/>
                          <a:pt x="47" y="14"/>
                        </a:cubicBezTo>
                        <a:cubicBezTo>
                          <a:pt x="48" y="15"/>
                          <a:pt x="48" y="15"/>
                          <a:pt x="48" y="16"/>
                        </a:cubicBezTo>
                        <a:cubicBezTo>
                          <a:pt x="48" y="17"/>
                          <a:pt x="48" y="17"/>
                          <a:pt x="47" y="18"/>
                        </a:cubicBezTo>
                        <a:cubicBezTo>
                          <a:pt x="25" y="32"/>
                          <a:pt x="25" y="32"/>
                          <a:pt x="25" y="32"/>
                        </a:cubicBezTo>
                        <a:cubicBezTo>
                          <a:pt x="25" y="32"/>
                          <a:pt x="24" y="32"/>
                          <a:pt x="24" y="32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3456"/>
                  </a:p>
                </p:txBody>
              </p:sp>
              <p:sp>
                <p:nvSpPr>
                  <p:cNvPr id="20524" name="Rectangle 67">
                    <a:extLst>
                      <a:ext uri="{FF2B5EF4-FFF2-40B4-BE49-F238E27FC236}">
                        <a16:creationId xmlns:a16="http://schemas.microsoft.com/office/drawing/2014/main" id="{E05011A7-BA0E-4AA0-9863-303BCDAAA4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55343" y="2399138"/>
                    <a:ext cx="15875" cy="42863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 sz="3456"/>
                  </a:p>
                </p:txBody>
              </p:sp>
              <p:sp>
                <p:nvSpPr>
                  <p:cNvPr id="20525" name="Rectangle 68">
                    <a:extLst>
                      <a:ext uri="{FF2B5EF4-FFF2-40B4-BE49-F238E27FC236}">
                        <a16:creationId xmlns:a16="http://schemas.microsoft.com/office/drawing/2014/main" id="{41745AA1-3EE7-4A03-80CB-5E2A153464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60093" y="2141963"/>
                    <a:ext cx="17463" cy="1587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 sz="3456"/>
                  </a:p>
                </p:txBody>
              </p:sp>
              <p:sp>
                <p:nvSpPr>
                  <p:cNvPr id="20526" name="Rectangle 69">
                    <a:extLst>
                      <a:ext uri="{FF2B5EF4-FFF2-40B4-BE49-F238E27FC236}">
                        <a16:creationId xmlns:a16="http://schemas.microsoft.com/office/drawing/2014/main" id="{73B4F295-E95D-4E12-B5F8-34837EE44B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95018" y="2141963"/>
                    <a:ext cx="15875" cy="1587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 sz="3456"/>
                  </a:p>
                </p:txBody>
              </p:sp>
              <p:sp>
                <p:nvSpPr>
                  <p:cNvPr id="20527" name="Rectangle 70">
                    <a:extLst>
                      <a:ext uri="{FF2B5EF4-FFF2-40B4-BE49-F238E27FC236}">
                        <a16:creationId xmlns:a16="http://schemas.microsoft.com/office/drawing/2014/main" id="{AF9FE1D0-5DFE-4671-8B5E-F201BB8B2C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28356" y="2141963"/>
                    <a:ext cx="17463" cy="1587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 sz="3456"/>
                  </a:p>
                </p:txBody>
              </p:sp>
            </p:grp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FBC81B9-8CE5-42D9-9752-0F5A9A6E2CC3}"/>
                  </a:ext>
                </a:extLst>
              </p:cNvPr>
              <p:cNvSpPr/>
              <p:nvPr/>
            </p:nvSpPr>
            <p:spPr>
              <a:xfrm>
                <a:off x="7065840" y="1909763"/>
                <a:ext cx="1076325" cy="104298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456"/>
              </a:p>
            </p:txBody>
          </p:sp>
        </p:grpSp>
      </p:grpSp>
      <p:grpSp>
        <p:nvGrpSpPr>
          <p:cNvPr id="20486" name="Group 14">
            <a:extLst>
              <a:ext uri="{FF2B5EF4-FFF2-40B4-BE49-F238E27FC236}">
                <a16:creationId xmlns:a16="http://schemas.microsoft.com/office/drawing/2014/main" id="{98EF9024-003F-4B3B-826C-9E63CAA92CA5}"/>
              </a:ext>
            </a:extLst>
          </p:cNvPr>
          <p:cNvGrpSpPr>
            <a:grpSpLocks/>
          </p:cNvGrpSpPr>
          <p:nvPr/>
        </p:nvGrpSpPr>
        <p:grpSpPr bwMode="auto">
          <a:xfrm>
            <a:off x="7602856" y="2175511"/>
            <a:ext cx="4686300" cy="1251585"/>
            <a:chOff x="7599130" y="3171527"/>
            <a:chExt cx="3905483" cy="1042987"/>
          </a:xfrm>
        </p:grpSpPr>
        <p:sp>
          <p:nvSpPr>
            <p:cNvPr id="20502" name="TextBox 19">
              <a:extLst>
                <a:ext uri="{FF2B5EF4-FFF2-40B4-BE49-F238E27FC236}">
                  <a16:creationId xmlns:a16="http://schemas.microsoft.com/office/drawing/2014/main" id="{A251EA7B-D6FC-4351-8262-9D8D98F08AD7}"/>
                </a:ext>
              </a:extLst>
            </p:cNvPr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8853488" y="3440097"/>
              <a:ext cx="2651125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1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ts val="1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457200" indent="-228600">
                <a:spcBef>
                  <a:spcPts val="5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685800" indent="-228600">
                <a:spcBef>
                  <a:spcPts val="5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143000" indent="-228600" eaLnBrk="0" fontAlgn="base" hangingPunct="0"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1600200" indent="-228600" eaLnBrk="0" fontAlgn="base" hangingPunct="0"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057400" indent="-228600" eaLnBrk="0" fontAlgn="base" hangingPunct="0"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lvl="2" algn="ctr">
                <a:spcBef>
                  <a:spcPct val="25000"/>
                </a:spcBef>
                <a:buNone/>
              </a:pPr>
              <a:r>
                <a:rPr lang="en-US" altLang="en-US" sz="2880" b="1">
                  <a:solidFill>
                    <a:srgbClr val="000000"/>
                  </a:solidFill>
                  <a:latin typeface="GTWalsheimProBold"/>
                </a:rPr>
                <a:t>Better Code Quality</a:t>
              </a:r>
              <a:endParaRPr lang="en-US" altLang="en-US" sz="2880"/>
            </a:p>
          </p:txBody>
        </p:sp>
        <p:grpSp>
          <p:nvGrpSpPr>
            <p:cNvPr id="20503" name="Group 9">
              <a:extLst>
                <a:ext uri="{FF2B5EF4-FFF2-40B4-BE49-F238E27FC236}">
                  <a16:creationId xmlns:a16="http://schemas.microsoft.com/office/drawing/2014/main" id="{3485F544-9280-4B2A-ABE8-5938EE96D6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9130" y="3171527"/>
              <a:ext cx="1075528" cy="1042987"/>
              <a:chOff x="7522045" y="3186796"/>
              <a:chExt cx="1075528" cy="1042987"/>
            </a:xfrm>
          </p:grpSpPr>
          <p:pic>
            <p:nvPicPr>
              <p:cNvPr id="48132" name="Picture 4" descr="Quality, quality control, software quality, checking source code, source code  quality icon">
                <a:extLst>
                  <a:ext uri="{FF2B5EF4-FFF2-40B4-BE49-F238E27FC236}">
                    <a16:creationId xmlns:a16="http://schemas.microsoft.com/office/drawing/2014/main" id="{C87FCD57-3877-4434-B7CB-82E05A6B89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7634392" y="3247072"/>
                <a:ext cx="878675" cy="878675"/>
              </a:xfrm>
              <a:prstGeom prst="roundRect">
                <a:avLst>
                  <a:gd name="adj" fmla="val 35855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C00CCC6-910E-4BC3-8D7F-32CDE1F6F184}"/>
                  </a:ext>
                </a:extLst>
              </p:cNvPr>
              <p:cNvSpPr/>
              <p:nvPr/>
            </p:nvSpPr>
            <p:spPr>
              <a:xfrm>
                <a:off x="7522045" y="3186796"/>
                <a:ext cx="1074801" cy="1042987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456"/>
              </a:p>
            </p:txBody>
          </p:sp>
        </p:grpSp>
      </p:grpSp>
      <p:grpSp>
        <p:nvGrpSpPr>
          <p:cNvPr id="20487" name="Group 15">
            <a:extLst>
              <a:ext uri="{FF2B5EF4-FFF2-40B4-BE49-F238E27FC236}">
                <a16:creationId xmlns:a16="http://schemas.microsoft.com/office/drawing/2014/main" id="{7740ACA2-ED89-4E13-A57A-9B730847DA67}"/>
              </a:ext>
            </a:extLst>
          </p:cNvPr>
          <p:cNvGrpSpPr>
            <a:grpSpLocks/>
          </p:cNvGrpSpPr>
          <p:nvPr/>
        </p:nvGrpSpPr>
        <p:grpSpPr bwMode="auto">
          <a:xfrm>
            <a:off x="7591426" y="5088258"/>
            <a:ext cx="3891914" cy="1251585"/>
            <a:chOff x="7071363" y="4433291"/>
            <a:chExt cx="3243571" cy="1042987"/>
          </a:xfrm>
        </p:grpSpPr>
        <p:sp>
          <p:nvSpPr>
            <p:cNvPr id="20498" name="TextBox 19">
              <a:extLst>
                <a:ext uri="{FF2B5EF4-FFF2-40B4-BE49-F238E27FC236}">
                  <a16:creationId xmlns:a16="http://schemas.microsoft.com/office/drawing/2014/main" id="{461D2B70-2D77-42AF-A581-241796A00D60}"/>
                </a:ext>
              </a:extLst>
            </p:cNvPr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8486134" y="4756033"/>
              <a:ext cx="1828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1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ts val="1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457200" indent="-228600">
                <a:spcBef>
                  <a:spcPts val="5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685800" indent="-228600">
                <a:spcBef>
                  <a:spcPts val="5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143000" indent="-228600" eaLnBrk="0" fontAlgn="base" hangingPunct="0"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1600200" indent="-228600" eaLnBrk="0" fontAlgn="base" hangingPunct="0"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057400" indent="-228600" eaLnBrk="0" fontAlgn="base" hangingPunct="0"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lvl="2">
                <a:spcBef>
                  <a:spcPct val="25000"/>
                </a:spcBef>
                <a:buNone/>
              </a:pPr>
              <a:r>
                <a:rPr lang="en-US" altLang="en-US" sz="2880" b="1">
                  <a:solidFill>
                    <a:srgbClr val="000000"/>
                  </a:solidFill>
                  <a:latin typeface="GTWalsheimProBold"/>
                </a:rPr>
                <a:t>Attract Talent</a:t>
              </a:r>
              <a:endParaRPr lang="en-US" altLang="en-US" sz="2880"/>
            </a:p>
          </p:txBody>
        </p:sp>
        <p:grpSp>
          <p:nvGrpSpPr>
            <p:cNvPr id="20499" name="Group 8">
              <a:extLst>
                <a:ext uri="{FF2B5EF4-FFF2-40B4-BE49-F238E27FC236}">
                  <a16:creationId xmlns:a16="http://schemas.microsoft.com/office/drawing/2014/main" id="{DEA58DF0-1C55-409E-8FED-1A4ACD5A69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71363" y="4433291"/>
              <a:ext cx="1075528" cy="1042987"/>
              <a:chOff x="7024617" y="4413390"/>
              <a:chExt cx="1075528" cy="1042987"/>
            </a:xfrm>
          </p:grpSpPr>
          <p:sp>
            <p:nvSpPr>
              <p:cNvPr id="20500" name="Freeform 15">
                <a:extLst>
                  <a:ext uri="{FF2B5EF4-FFF2-40B4-BE49-F238E27FC236}">
                    <a16:creationId xmlns:a16="http://schemas.microsoft.com/office/drawing/2014/main" id="{7AC925A0-95AA-4721-9E0E-0161FB27B31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164442" y="4538385"/>
                <a:ext cx="764747" cy="764746"/>
              </a:xfrm>
              <a:custGeom>
                <a:avLst/>
                <a:gdLst>
                  <a:gd name="T0" fmla="*/ 2147483646 w 128"/>
                  <a:gd name="T1" fmla="*/ 2147483646 h 128"/>
                  <a:gd name="T2" fmla="*/ 2147483646 w 128"/>
                  <a:gd name="T3" fmla="*/ 2147483646 h 128"/>
                  <a:gd name="T4" fmla="*/ 2147483646 w 128"/>
                  <a:gd name="T5" fmla="*/ 2147483646 h 128"/>
                  <a:gd name="T6" fmla="*/ 2147483646 w 128"/>
                  <a:gd name="T7" fmla="*/ 2147483646 h 128"/>
                  <a:gd name="T8" fmla="*/ 2147483646 w 128"/>
                  <a:gd name="T9" fmla="*/ 2147483646 h 128"/>
                  <a:gd name="T10" fmla="*/ 2147483646 w 128"/>
                  <a:gd name="T11" fmla="*/ 2147483646 h 128"/>
                  <a:gd name="T12" fmla="*/ 2147483646 w 128"/>
                  <a:gd name="T13" fmla="*/ 2147483646 h 128"/>
                  <a:gd name="T14" fmla="*/ 2147483646 w 128"/>
                  <a:gd name="T15" fmla="*/ 2147483646 h 128"/>
                  <a:gd name="T16" fmla="*/ 2147483646 w 128"/>
                  <a:gd name="T17" fmla="*/ 2147483646 h 128"/>
                  <a:gd name="T18" fmla="*/ 2147483646 w 128"/>
                  <a:gd name="T19" fmla="*/ 2147483646 h 128"/>
                  <a:gd name="T20" fmla="*/ 2147483646 w 128"/>
                  <a:gd name="T21" fmla="*/ 2147483646 h 128"/>
                  <a:gd name="T22" fmla="*/ 2147483646 w 128"/>
                  <a:gd name="T23" fmla="*/ 2147483646 h 128"/>
                  <a:gd name="T24" fmla="*/ 2147483646 w 128"/>
                  <a:gd name="T25" fmla="*/ 2147483646 h 128"/>
                  <a:gd name="T26" fmla="*/ 0 w 128"/>
                  <a:gd name="T27" fmla="*/ 2147483646 h 128"/>
                  <a:gd name="T28" fmla="*/ 2147483646 w 128"/>
                  <a:gd name="T29" fmla="*/ 2147483646 h 128"/>
                  <a:gd name="T30" fmla="*/ 2147483646 w 128"/>
                  <a:gd name="T31" fmla="*/ 2147483646 h 128"/>
                  <a:gd name="T32" fmla="*/ 2147483646 w 128"/>
                  <a:gd name="T33" fmla="*/ 2147483646 h 128"/>
                  <a:gd name="T34" fmla="*/ 2147483646 w 128"/>
                  <a:gd name="T35" fmla="*/ 2147483646 h 128"/>
                  <a:gd name="T36" fmla="*/ 2147483646 w 128"/>
                  <a:gd name="T37" fmla="*/ 2147483646 h 128"/>
                  <a:gd name="T38" fmla="*/ 2147483646 w 128"/>
                  <a:gd name="T39" fmla="*/ 2147483646 h 128"/>
                  <a:gd name="T40" fmla="*/ 2147483646 w 128"/>
                  <a:gd name="T41" fmla="*/ 2147483646 h 128"/>
                  <a:gd name="T42" fmla="*/ 2147483646 w 128"/>
                  <a:gd name="T43" fmla="*/ 2147483646 h 128"/>
                  <a:gd name="T44" fmla="*/ 2147483646 w 128"/>
                  <a:gd name="T45" fmla="*/ 2147483646 h 128"/>
                  <a:gd name="T46" fmla="*/ 2147483646 w 128"/>
                  <a:gd name="T47" fmla="*/ 2147483646 h 128"/>
                  <a:gd name="T48" fmla="*/ 2147483646 w 128"/>
                  <a:gd name="T49" fmla="*/ 2147483646 h 128"/>
                  <a:gd name="T50" fmla="*/ 2147483646 w 128"/>
                  <a:gd name="T51" fmla="*/ 2147483646 h 128"/>
                  <a:gd name="T52" fmla="*/ 2147483646 w 128"/>
                  <a:gd name="T53" fmla="*/ 2147483646 h 128"/>
                  <a:gd name="T54" fmla="*/ 2147483646 w 128"/>
                  <a:gd name="T55" fmla="*/ 2147483646 h 128"/>
                  <a:gd name="T56" fmla="*/ 2147483646 w 128"/>
                  <a:gd name="T57" fmla="*/ 2147483646 h 128"/>
                  <a:gd name="T58" fmla="*/ 2147483646 w 128"/>
                  <a:gd name="T59" fmla="*/ 2147483646 h 128"/>
                  <a:gd name="T60" fmla="*/ 2147483646 w 128"/>
                  <a:gd name="T61" fmla="*/ 2147483646 h 128"/>
                  <a:gd name="T62" fmla="*/ 2147483646 w 128"/>
                  <a:gd name="T63" fmla="*/ 2147483646 h 128"/>
                  <a:gd name="T64" fmla="*/ 2147483646 w 128"/>
                  <a:gd name="T65" fmla="*/ 2147483646 h 128"/>
                  <a:gd name="T66" fmla="*/ 2147483646 w 128"/>
                  <a:gd name="T67" fmla="*/ 2147483646 h 128"/>
                  <a:gd name="T68" fmla="*/ 2147483646 w 128"/>
                  <a:gd name="T69" fmla="*/ 2147483646 h 128"/>
                  <a:gd name="T70" fmla="*/ 2147483646 w 128"/>
                  <a:gd name="T71" fmla="*/ 2147483646 h 128"/>
                  <a:gd name="T72" fmla="*/ 2147483646 w 128"/>
                  <a:gd name="T73" fmla="*/ 2147483646 h 128"/>
                  <a:gd name="T74" fmla="*/ 2147483646 w 128"/>
                  <a:gd name="T75" fmla="*/ 2147483646 h 128"/>
                  <a:gd name="T76" fmla="*/ 2147483646 w 128"/>
                  <a:gd name="T77" fmla="*/ 2147483646 h 128"/>
                  <a:gd name="T78" fmla="*/ 2147483646 w 128"/>
                  <a:gd name="T79" fmla="*/ 2147483646 h 128"/>
                  <a:gd name="T80" fmla="*/ 2147483646 w 128"/>
                  <a:gd name="T81" fmla="*/ 2147483646 h 128"/>
                  <a:gd name="T82" fmla="*/ 2147483646 w 128"/>
                  <a:gd name="T83" fmla="*/ 2147483646 h 128"/>
                  <a:gd name="T84" fmla="*/ 2147483646 w 128"/>
                  <a:gd name="T85" fmla="*/ 2147483646 h 128"/>
                  <a:gd name="T86" fmla="*/ 2147483646 w 128"/>
                  <a:gd name="T87" fmla="*/ 2147483646 h 128"/>
                  <a:gd name="T88" fmla="*/ 2147483646 w 128"/>
                  <a:gd name="T89" fmla="*/ 2147483646 h 128"/>
                  <a:gd name="T90" fmla="*/ 2147483646 w 128"/>
                  <a:gd name="T91" fmla="*/ 2147483646 h 128"/>
                  <a:gd name="T92" fmla="*/ 2147483646 w 128"/>
                  <a:gd name="T93" fmla="*/ 2147483646 h 128"/>
                  <a:gd name="T94" fmla="*/ 2147483646 w 128"/>
                  <a:gd name="T95" fmla="*/ 2147483646 h 12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28" h="128">
                    <a:moveTo>
                      <a:pt x="26" y="26"/>
                    </a:moveTo>
                    <a:cubicBezTo>
                      <a:pt x="26" y="29"/>
                      <a:pt x="23" y="32"/>
                      <a:pt x="20" y="32"/>
                    </a:cubicBezTo>
                    <a:cubicBezTo>
                      <a:pt x="17" y="32"/>
                      <a:pt x="14" y="29"/>
                      <a:pt x="14" y="26"/>
                    </a:cubicBezTo>
                    <a:cubicBezTo>
                      <a:pt x="14" y="23"/>
                      <a:pt x="17" y="20"/>
                      <a:pt x="20" y="20"/>
                    </a:cubicBezTo>
                    <a:cubicBezTo>
                      <a:pt x="23" y="20"/>
                      <a:pt x="26" y="23"/>
                      <a:pt x="26" y="26"/>
                    </a:cubicBezTo>
                    <a:moveTo>
                      <a:pt x="30" y="26"/>
                    </a:moveTo>
                    <a:cubicBezTo>
                      <a:pt x="30" y="20"/>
                      <a:pt x="26" y="16"/>
                      <a:pt x="20" y="16"/>
                    </a:cubicBezTo>
                    <a:cubicBezTo>
                      <a:pt x="15" y="16"/>
                      <a:pt x="10" y="20"/>
                      <a:pt x="10" y="26"/>
                    </a:cubicBezTo>
                    <a:cubicBezTo>
                      <a:pt x="10" y="31"/>
                      <a:pt x="15" y="36"/>
                      <a:pt x="20" y="36"/>
                    </a:cubicBezTo>
                    <a:cubicBezTo>
                      <a:pt x="26" y="36"/>
                      <a:pt x="30" y="31"/>
                      <a:pt x="30" y="26"/>
                    </a:cubicBezTo>
                    <a:moveTo>
                      <a:pt x="18" y="52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22" y="48"/>
                      <a:pt x="22" y="48"/>
                      <a:pt x="22" y="48"/>
                    </a:cubicBezTo>
                    <a:cubicBezTo>
                      <a:pt x="18" y="48"/>
                      <a:pt x="18" y="48"/>
                      <a:pt x="18" y="48"/>
                    </a:cubicBezTo>
                    <a:lnTo>
                      <a:pt x="18" y="52"/>
                    </a:lnTo>
                    <a:close/>
                    <a:moveTo>
                      <a:pt x="32" y="80"/>
                    </a:moveTo>
                    <a:cubicBezTo>
                      <a:pt x="32" y="52"/>
                      <a:pt x="32" y="52"/>
                      <a:pt x="32" y="52"/>
                    </a:cubicBezTo>
                    <a:cubicBezTo>
                      <a:pt x="28" y="52"/>
                      <a:pt x="28" y="52"/>
                      <a:pt x="28" y="52"/>
                    </a:cubicBezTo>
                    <a:cubicBezTo>
                      <a:pt x="28" y="76"/>
                      <a:pt x="28" y="76"/>
                      <a:pt x="28" y="76"/>
                    </a:cubicBezTo>
                    <a:cubicBezTo>
                      <a:pt x="12" y="76"/>
                      <a:pt x="12" y="76"/>
                      <a:pt x="12" y="76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8" y="80"/>
                      <a:pt x="8" y="80"/>
                      <a:pt x="8" y="80"/>
                    </a:cubicBezTo>
                    <a:cubicBezTo>
                      <a:pt x="4" y="80"/>
                      <a:pt x="4" y="80"/>
                      <a:pt x="4" y="8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47"/>
                      <a:pt x="7" y="44"/>
                      <a:pt x="10" y="44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33" y="44"/>
                      <a:pt x="36" y="47"/>
                      <a:pt x="36" y="50"/>
                    </a:cubicBezTo>
                    <a:cubicBezTo>
                      <a:pt x="36" y="80"/>
                      <a:pt x="36" y="80"/>
                      <a:pt x="36" y="80"/>
                    </a:cubicBezTo>
                    <a:lnTo>
                      <a:pt x="32" y="80"/>
                    </a:lnTo>
                    <a:close/>
                    <a:moveTo>
                      <a:pt x="12" y="80"/>
                    </a:moveTo>
                    <a:cubicBezTo>
                      <a:pt x="28" y="80"/>
                      <a:pt x="28" y="80"/>
                      <a:pt x="28" y="80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8" y="116"/>
                      <a:pt x="28" y="116"/>
                      <a:pt x="28" y="116"/>
                    </a:cubicBezTo>
                    <a:cubicBezTo>
                      <a:pt x="22" y="116"/>
                      <a:pt x="22" y="116"/>
                      <a:pt x="22" y="116"/>
                    </a:cubicBezTo>
                    <a:cubicBezTo>
                      <a:pt x="22" y="84"/>
                      <a:pt x="22" y="84"/>
                      <a:pt x="22" y="84"/>
                    </a:cubicBezTo>
                    <a:cubicBezTo>
                      <a:pt x="18" y="84"/>
                      <a:pt x="18" y="84"/>
                      <a:pt x="18" y="84"/>
                    </a:cubicBezTo>
                    <a:cubicBezTo>
                      <a:pt x="18" y="116"/>
                      <a:pt x="18" y="116"/>
                      <a:pt x="18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84"/>
                      <a:pt x="12" y="84"/>
                      <a:pt x="12" y="84"/>
                    </a:cubicBezTo>
                    <a:cubicBezTo>
                      <a:pt x="12" y="82"/>
                      <a:pt x="12" y="82"/>
                      <a:pt x="12" y="82"/>
                    </a:cubicBezTo>
                    <a:lnTo>
                      <a:pt x="12" y="80"/>
                    </a:lnTo>
                    <a:close/>
                    <a:moveTo>
                      <a:pt x="32" y="84"/>
                    </a:moveTo>
                    <a:cubicBezTo>
                      <a:pt x="40" y="84"/>
                      <a:pt x="40" y="84"/>
                      <a:pt x="40" y="84"/>
                    </a:cubicBezTo>
                    <a:cubicBezTo>
                      <a:pt x="40" y="50"/>
                      <a:pt x="40" y="50"/>
                      <a:pt x="40" y="50"/>
                    </a:cubicBezTo>
                    <a:cubicBezTo>
                      <a:pt x="40" y="44"/>
                      <a:pt x="36" y="40"/>
                      <a:pt x="3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5" y="40"/>
                      <a:pt x="0" y="44"/>
                      <a:pt x="0" y="50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8" y="84"/>
                      <a:pt x="8" y="84"/>
                      <a:pt x="8" y="84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4" y="116"/>
                      <a:pt x="4" y="116"/>
                      <a:pt x="4" y="116"/>
                    </a:cubicBezTo>
                    <a:cubicBezTo>
                      <a:pt x="4" y="124"/>
                      <a:pt x="4" y="124"/>
                      <a:pt x="4" y="124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58" y="128"/>
                      <a:pt x="58" y="128"/>
                      <a:pt x="58" y="128"/>
                    </a:cubicBezTo>
                    <a:cubicBezTo>
                      <a:pt x="58" y="124"/>
                      <a:pt x="58" y="124"/>
                      <a:pt x="58" y="124"/>
                    </a:cubicBezTo>
                    <a:cubicBezTo>
                      <a:pt x="8" y="124"/>
                      <a:pt x="8" y="124"/>
                      <a:pt x="8" y="124"/>
                    </a:cubicBezTo>
                    <a:cubicBezTo>
                      <a:pt x="8" y="120"/>
                      <a:pt x="8" y="120"/>
                      <a:pt x="8" y="120"/>
                    </a:cubicBezTo>
                    <a:cubicBezTo>
                      <a:pt x="36" y="120"/>
                      <a:pt x="36" y="120"/>
                      <a:pt x="36" y="120"/>
                    </a:cubicBezTo>
                    <a:cubicBezTo>
                      <a:pt x="36" y="116"/>
                      <a:pt x="36" y="116"/>
                      <a:pt x="36" y="116"/>
                    </a:cubicBezTo>
                    <a:cubicBezTo>
                      <a:pt x="32" y="116"/>
                      <a:pt x="32" y="116"/>
                      <a:pt x="32" y="116"/>
                    </a:cubicBezTo>
                    <a:lnTo>
                      <a:pt x="32" y="84"/>
                    </a:lnTo>
                    <a:close/>
                    <a:moveTo>
                      <a:pt x="70" y="10"/>
                    </a:moveTo>
                    <a:cubicBezTo>
                      <a:pt x="70" y="13"/>
                      <a:pt x="67" y="16"/>
                      <a:pt x="64" y="16"/>
                    </a:cubicBezTo>
                    <a:cubicBezTo>
                      <a:pt x="61" y="16"/>
                      <a:pt x="58" y="13"/>
                      <a:pt x="58" y="10"/>
                    </a:cubicBezTo>
                    <a:cubicBezTo>
                      <a:pt x="58" y="7"/>
                      <a:pt x="61" y="4"/>
                      <a:pt x="64" y="4"/>
                    </a:cubicBezTo>
                    <a:cubicBezTo>
                      <a:pt x="67" y="4"/>
                      <a:pt x="70" y="7"/>
                      <a:pt x="70" y="10"/>
                    </a:cubicBezTo>
                    <a:moveTo>
                      <a:pt x="74" y="10"/>
                    </a:moveTo>
                    <a:cubicBezTo>
                      <a:pt x="74" y="4"/>
                      <a:pt x="70" y="0"/>
                      <a:pt x="64" y="0"/>
                    </a:cubicBezTo>
                    <a:cubicBezTo>
                      <a:pt x="59" y="0"/>
                      <a:pt x="54" y="4"/>
                      <a:pt x="54" y="10"/>
                    </a:cubicBezTo>
                    <a:cubicBezTo>
                      <a:pt x="54" y="15"/>
                      <a:pt x="59" y="20"/>
                      <a:pt x="64" y="20"/>
                    </a:cubicBezTo>
                    <a:cubicBezTo>
                      <a:pt x="70" y="20"/>
                      <a:pt x="74" y="15"/>
                      <a:pt x="74" y="10"/>
                    </a:cubicBezTo>
                    <a:moveTo>
                      <a:pt x="62" y="36"/>
                    </a:moveTo>
                    <a:cubicBezTo>
                      <a:pt x="66" y="36"/>
                      <a:pt x="66" y="36"/>
                      <a:pt x="66" y="36"/>
                    </a:cubicBezTo>
                    <a:cubicBezTo>
                      <a:pt x="66" y="32"/>
                      <a:pt x="66" y="32"/>
                      <a:pt x="66" y="32"/>
                    </a:cubicBezTo>
                    <a:cubicBezTo>
                      <a:pt x="62" y="32"/>
                      <a:pt x="62" y="32"/>
                      <a:pt x="62" y="32"/>
                    </a:cubicBezTo>
                    <a:lnTo>
                      <a:pt x="62" y="36"/>
                    </a:lnTo>
                    <a:close/>
                    <a:moveTo>
                      <a:pt x="76" y="64"/>
                    </a:moveTo>
                    <a:cubicBezTo>
                      <a:pt x="76" y="36"/>
                      <a:pt x="76" y="36"/>
                      <a:pt x="76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2" y="60"/>
                      <a:pt x="72" y="60"/>
                      <a:pt x="72" y="60"/>
                    </a:cubicBezTo>
                    <a:cubicBezTo>
                      <a:pt x="56" y="60"/>
                      <a:pt x="56" y="60"/>
                      <a:pt x="56" y="60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8" y="31"/>
                      <a:pt x="51" y="28"/>
                      <a:pt x="5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7" y="28"/>
                      <a:pt x="80" y="31"/>
                      <a:pt x="80" y="34"/>
                    </a:cubicBezTo>
                    <a:cubicBezTo>
                      <a:pt x="80" y="64"/>
                      <a:pt x="80" y="64"/>
                      <a:pt x="80" y="64"/>
                    </a:cubicBezTo>
                    <a:lnTo>
                      <a:pt x="76" y="64"/>
                    </a:lnTo>
                    <a:close/>
                    <a:moveTo>
                      <a:pt x="56" y="64"/>
                    </a:moveTo>
                    <a:cubicBezTo>
                      <a:pt x="72" y="64"/>
                      <a:pt x="72" y="64"/>
                      <a:pt x="72" y="64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2" y="68"/>
                      <a:pt x="72" y="68"/>
                      <a:pt x="72" y="68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68"/>
                      <a:pt x="66" y="68"/>
                      <a:pt x="66" y="68"/>
                    </a:cubicBezTo>
                    <a:cubicBezTo>
                      <a:pt x="62" y="68"/>
                      <a:pt x="62" y="68"/>
                      <a:pt x="62" y="68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56" y="100"/>
                      <a:pt x="56" y="100"/>
                      <a:pt x="56" y="100"/>
                    </a:cubicBezTo>
                    <a:cubicBezTo>
                      <a:pt x="56" y="68"/>
                      <a:pt x="56" y="68"/>
                      <a:pt x="56" y="68"/>
                    </a:cubicBezTo>
                    <a:cubicBezTo>
                      <a:pt x="56" y="66"/>
                      <a:pt x="56" y="66"/>
                      <a:pt x="56" y="66"/>
                    </a:cubicBezTo>
                    <a:lnTo>
                      <a:pt x="56" y="64"/>
                    </a:lnTo>
                    <a:close/>
                    <a:moveTo>
                      <a:pt x="76" y="68"/>
                    </a:moveTo>
                    <a:cubicBezTo>
                      <a:pt x="84" y="68"/>
                      <a:pt x="84" y="68"/>
                      <a:pt x="84" y="68"/>
                    </a:cubicBezTo>
                    <a:cubicBezTo>
                      <a:pt x="84" y="34"/>
                      <a:pt x="84" y="34"/>
                      <a:pt x="84" y="34"/>
                    </a:cubicBezTo>
                    <a:cubicBezTo>
                      <a:pt x="84" y="28"/>
                      <a:pt x="80" y="24"/>
                      <a:pt x="74" y="2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49" y="24"/>
                      <a:pt x="44" y="28"/>
                      <a:pt x="44" y="34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20"/>
                      <a:pt x="40" y="120"/>
                      <a:pt x="40" y="120"/>
                    </a:cubicBezTo>
                    <a:cubicBezTo>
                      <a:pt x="44" y="120"/>
                      <a:pt x="44" y="120"/>
                      <a:pt x="44" y="120"/>
                    </a:cubicBezTo>
                    <a:cubicBezTo>
                      <a:pt x="44" y="104"/>
                      <a:pt x="44" y="104"/>
                      <a:pt x="44" y="104"/>
                    </a:cubicBezTo>
                    <a:cubicBezTo>
                      <a:pt x="84" y="104"/>
                      <a:pt x="84" y="104"/>
                      <a:pt x="84" y="104"/>
                    </a:cubicBezTo>
                    <a:cubicBezTo>
                      <a:pt x="84" y="120"/>
                      <a:pt x="84" y="120"/>
                      <a:pt x="84" y="120"/>
                    </a:cubicBezTo>
                    <a:cubicBezTo>
                      <a:pt x="88" y="120"/>
                      <a:pt x="88" y="120"/>
                      <a:pt x="88" y="120"/>
                    </a:cubicBezTo>
                    <a:cubicBezTo>
                      <a:pt x="88" y="100"/>
                      <a:pt x="88" y="100"/>
                      <a:pt x="88" y="100"/>
                    </a:cubicBezTo>
                    <a:cubicBezTo>
                      <a:pt x="76" y="100"/>
                      <a:pt x="76" y="100"/>
                      <a:pt x="76" y="100"/>
                    </a:cubicBezTo>
                    <a:lnTo>
                      <a:pt x="76" y="68"/>
                    </a:lnTo>
                    <a:close/>
                    <a:moveTo>
                      <a:pt x="114" y="22"/>
                    </a:moveTo>
                    <a:cubicBezTo>
                      <a:pt x="114" y="25"/>
                      <a:pt x="111" y="28"/>
                      <a:pt x="108" y="28"/>
                    </a:cubicBezTo>
                    <a:cubicBezTo>
                      <a:pt x="105" y="28"/>
                      <a:pt x="102" y="25"/>
                      <a:pt x="102" y="22"/>
                    </a:cubicBezTo>
                    <a:cubicBezTo>
                      <a:pt x="102" y="19"/>
                      <a:pt x="105" y="16"/>
                      <a:pt x="108" y="16"/>
                    </a:cubicBezTo>
                    <a:cubicBezTo>
                      <a:pt x="111" y="16"/>
                      <a:pt x="114" y="19"/>
                      <a:pt x="114" y="22"/>
                    </a:cubicBezTo>
                    <a:moveTo>
                      <a:pt x="118" y="22"/>
                    </a:moveTo>
                    <a:cubicBezTo>
                      <a:pt x="118" y="16"/>
                      <a:pt x="114" y="12"/>
                      <a:pt x="108" y="12"/>
                    </a:cubicBezTo>
                    <a:cubicBezTo>
                      <a:pt x="103" y="12"/>
                      <a:pt x="98" y="16"/>
                      <a:pt x="98" y="22"/>
                    </a:cubicBezTo>
                    <a:cubicBezTo>
                      <a:pt x="98" y="27"/>
                      <a:pt x="103" y="32"/>
                      <a:pt x="108" y="32"/>
                    </a:cubicBezTo>
                    <a:cubicBezTo>
                      <a:pt x="114" y="32"/>
                      <a:pt x="118" y="27"/>
                      <a:pt x="118" y="22"/>
                    </a:cubicBezTo>
                    <a:moveTo>
                      <a:pt x="106" y="48"/>
                    </a:moveTo>
                    <a:cubicBezTo>
                      <a:pt x="110" y="48"/>
                      <a:pt x="110" y="48"/>
                      <a:pt x="110" y="48"/>
                    </a:cubicBezTo>
                    <a:cubicBezTo>
                      <a:pt x="110" y="44"/>
                      <a:pt x="110" y="44"/>
                      <a:pt x="110" y="44"/>
                    </a:cubicBezTo>
                    <a:cubicBezTo>
                      <a:pt x="106" y="44"/>
                      <a:pt x="106" y="44"/>
                      <a:pt x="106" y="44"/>
                    </a:cubicBezTo>
                    <a:lnTo>
                      <a:pt x="106" y="48"/>
                    </a:lnTo>
                    <a:close/>
                    <a:moveTo>
                      <a:pt x="120" y="76"/>
                    </a:moveTo>
                    <a:cubicBezTo>
                      <a:pt x="120" y="48"/>
                      <a:pt x="120" y="48"/>
                      <a:pt x="120" y="48"/>
                    </a:cubicBezTo>
                    <a:cubicBezTo>
                      <a:pt x="116" y="48"/>
                      <a:pt x="116" y="48"/>
                      <a:pt x="116" y="48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96" y="48"/>
                      <a:pt x="96" y="48"/>
                      <a:pt x="96" y="48"/>
                    </a:cubicBezTo>
                    <a:cubicBezTo>
                      <a:pt x="96" y="76"/>
                      <a:pt x="96" y="76"/>
                      <a:pt x="96" y="76"/>
                    </a:cubicBezTo>
                    <a:cubicBezTo>
                      <a:pt x="92" y="76"/>
                      <a:pt x="92" y="76"/>
                      <a:pt x="92" y="76"/>
                    </a:cubicBezTo>
                    <a:cubicBezTo>
                      <a:pt x="92" y="46"/>
                      <a:pt x="92" y="46"/>
                      <a:pt x="92" y="46"/>
                    </a:cubicBezTo>
                    <a:cubicBezTo>
                      <a:pt x="92" y="43"/>
                      <a:pt x="95" y="40"/>
                      <a:pt x="98" y="40"/>
                    </a:cubicBezTo>
                    <a:cubicBezTo>
                      <a:pt x="118" y="40"/>
                      <a:pt x="118" y="40"/>
                      <a:pt x="118" y="40"/>
                    </a:cubicBezTo>
                    <a:cubicBezTo>
                      <a:pt x="121" y="40"/>
                      <a:pt x="124" y="43"/>
                      <a:pt x="124" y="46"/>
                    </a:cubicBezTo>
                    <a:cubicBezTo>
                      <a:pt x="124" y="76"/>
                      <a:pt x="124" y="76"/>
                      <a:pt x="124" y="76"/>
                    </a:cubicBezTo>
                    <a:lnTo>
                      <a:pt x="120" y="76"/>
                    </a:lnTo>
                    <a:close/>
                    <a:moveTo>
                      <a:pt x="100" y="76"/>
                    </a:moveTo>
                    <a:cubicBezTo>
                      <a:pt x="116" y="76"/>
                      <a:pt x="116" y="76"/>
                      <a:pt x="116" y="76"/>
                    </a:cubicBezTo>
                    <a:cubicBezTo>
                      <a:pt x="116" y="78"/>
                      <a:pt x="116" y="78"/>
                      <a:pt x="116" y="78"/>
                    </a:cubicBezTo>
                    <a:cubicBezTo>
                      <a:pt x="116" y="80"/>
                      <a:pt x="116" y="80"/>
                      <a:pt x="116" y="80"/>
                    </a:cubicBezTo>
                    <a:cubicBezTo>
                      <a:pt x="116" y="112"/>
                      <a:pt x="116" y="112"/>
                      <a:pt x="116" y="112"/>
                    </a:cubicBezTo>
                    <a:cubicBezTo>
                      <a:pt x="110" y="112"/>
                      <a:pt x="110" y="112"/>
                      <a:pt x="110" y="112"/>
                    </a:cubicBezTo>
                    <a:cubicBezTo>
                      <a:pt x="110" y="80"/>
                      <a:pt x="110" y="80"/>
                      <a:pt x="110" y="80"/>
                    </a:cubicBezTo>
                    <a:cubicBezTo>
                      <a:pt x="106" y="80"/>
                      <a:pt x="106" y="80"/>
                      <a:pt x="106" y="80"/>
                    </a:cubicBezTo>
                    <a:cubicBezTo>
                      <a:pt x="106" y="112"/>
                      <a:pt x="106" y="112"/>
                      <a:pt x="106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80"/>
                      <a:pt x="100" y="80"/>
                      <a:pt x="100" y="80"/>
                    </a:cubicBezTo>
                    <a:cubicBezTo>
                      <a:pt x="100" y="78"/>
                      <a:pt x="100" y="78"/>
                      <a:pt x="100" y="78"/>
                    </a:cubicBezTo>
                    <a:lnTo>
                      <a:pt x="100" y="76"/>
                    </a:lnTo>
                    <a:close/>
                    <a:moveTo>
                      <a:pt x="120" y="112"/>
                    </a:moveTo>
                    <a:cubicBezTo>
                      <a:pt x="120" y="80"/>
                      <a:pt x="120" y="80"/>
                      <a:pt x="120" y="80"/>
                    </a:cubicBezTo>
                    <a:cubicBezTo>
                      <a:pt x="128" y="80"/>
                      <a:pt x="128" y="80"/>
                      <a:pt x="128" y="80"/>
                    </a:cubicBezTo>
                    <a:cubicBezTo>
                      <a:pt x="128" y="46"/>
                      <a:pt x="128" y="46"/>
                      <a:pt x="128" y="46"/>
                    </a:cubicBezTo>
                    <a:cubicBezTo>
                      <a:pt x="128" y="40"/>
                      <a:pt x="124" y="36"/>
                      <a:pt x="118" y="36"/>
                    </a:cubicBezTo>
                    <a:cubicBezTo>
                      <a:pt x="98" y="36"/>
                      <a:pt x="98" y="36"/>
                      <a:pt x="98" y="36"/>
                    </a:cubicBezTo>
                    <a:cubicBezTo>
                      <a:pt x="93" y="36"/>
                      <a:pt x="88" y="40"/>
                      <a:pt x="88" y="46"/>
                    </a:cubicBezTo>
                    <a:cubicBezTo>
                      <a:pt x="88" y="80"/>
                      <a:pt x="88" y="80"/>
                      <a:pt x="88" y="80"/>
                    </a:cubicBezTo>
                    <a:cubicBezTo>
                      <a:pt x="96" y="80"/>
                      <a:pt x="96" y="80"/>
                      <a:pt x="96" y="80"/>
                    </a:cubicBezTo>
                    <a:cubicBezTo>
                      <a:pt x="96" y="112"/>
                      <a:pt x="96" y="112"/>
                      <a:pt x="96" y="112"/>
                    </a:cubicBezTo>
                    <a:cubicBezTo>
                      <a:pt x="92" y="112"/>
                      <a:pt x="92" y="112"/>
                      <a:pt x="92" y="112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120" y="116"/>
                      <a:pt x="120" y="116"/>
                      <a:pt x="120" y="116"/>
                    </a:cubicBezTo>
                    <a:cubicBezTo>
                      <a:pt x="120" y="124"/>
                      <a:pt x="120" y="124"/>
                      <a:pt x="120" y="124"/>
                    </a:cubicBezTo>
                    <a:cubicBezTo>
                      <a:pt x="66" y="124"/>
                      <a:pt x="66" y="124"/>
                      <a:pt x="66" y="124"/>
                    </a:cubicBezTo>
                    <a:cubicBezTo>
                      <a:pt x="66" y="108"/>
                      <a:pt x="66" y="108"/>
                      <a:pt x="66" y="108"/>
                    </a:cubicBezTo>
                    <a:cubicBezTo>
                      <a:pt x="58" y="108"/>
                      <a:pt x="58" y="108"/>
                      <a:pt x="58" y="108"/>
                    </a:cubicBezTo>
                    <a:cubicBezTo>
                      <a:pt x="58" y="112"/>
                      <a:pt x="58" y="112"/>
                      <a:pt x="58" y="112"/>
                    </a:cubicBezTo>
                    <a:cubicBezTo>
                      <a:pt x="62" y="112"/>
                      <a:pt x="62" y="112"/>
                      <a:pt x="62" y="112"/>
                    </a:cubicBezTo>
                    <a:cubicBezTo>
                      <a:pt x="62" y="128"/>
                      <a:pt x="62" y="128"/>
                      <a:pt x="62" y="128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8" y="124"/>
                      <a:pt x="128" y="124"/>
                      <a:pt x="128" y="124"/>
                    </a:cubicBezTo>
                    <a:cubicBezTo>
                      <a:pt x="124" y="124"/>
                      <a:pt x="124" y="124"/>
                      <a:pt x="124" y="124"/>
                    </a:cubicBezTo>
                    <a:cubicBezTo>
                      <a:pt x="124" y="112"/>
                      <a:pt x="124" y="112"/>
                      <a:pt x="124" y="112"/>
                    </a:cubicBezTo>
                    <a:lnTo>
                      <a:pt x="120" y="11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3456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CDCC71-737C-469D-934F-7E12BFE071F0}"/>
                  </a:ext>
                </a:extLst>
              </p:cNvPr>
              <p:cNvSpPr/>
              <p:nvPr/>
            </p:nvSpPr>
            <p:spPr>
              <a:xfrm>
                <a:off x="7024617" y="4413390"/>
                <a:ext cx="1074839" cy="1042987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456"/>
              </a:p>
            </p:txBody>
          </p:sp>
        </p:grpSp>
      </p:grpSp>
      <p:grpSp>
        <p:nvGrpSpPr>
          <p:cNvPr id="20488" name="Group 16">
            <a:extLst>
              <a:ext uri="{FF2B5EF4-FFF2-40B4-BE49-F238E27FC236}">
                <a16:creationId xmlns:a16="http://schemas.microsoft.com/office/drawing/2014/main" id="{E066F5AF-B8EE-4209-8E08-69DA1EFEB5E7}"/>
              </a:ext>
            </a:extLst>
          </p:cNvPr>
          <p:cNvGrpSpPr>
            <a:grpSpLocks/>
          </p:cNvGrpSpPr>
          <p:nvPr/>
        </p:nvGrpSpPr>
        <p:grpSpPr bwMode="auto">
          <a:xfrm>
            <a:off x="6151246" y="6336027"/>
            <a:ext cx="3939540" cy="1251585"/>
            <a:chOff x="5683555" y="5299843"/>
            <a:chExt cx="3282645" cy="1042987"/>
          </a:xfrm>
        </p:grpSpPr>
        <p:sp>
          <p:nvSpPr>
            <p:cNvPr id="20494" name="TextBox 19">
              <a:extLst>
                <a:ext uri="{FF2B5EF4-FFF2-40B4-BE49-F238E27FC236}">
                  <a16:creationId xmlns:a16="http://schemas.microsoft.com/office/drawing/2014/main" id="{15AA1C4B-7D34-4DFD-A37D-4EF92D29479B}"/>
                </a:ext>
              </a:extLst>
            </p:cNvPr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7119938" y="5829300"/>
              <a:ext cx="1846262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1000"/>
                </a:spcBef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ts val="1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457200" indent="-228600">
                <a:spcBef>
                  <a:spcPts val="5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685800" indent="-228600">
                <a:spcBef>
                  <a:spcPts val="5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143000" indent="-228600" eaLnBrk="0" fontAlgn="base" hangingPunct="0"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1600200" indent="-228600" eaLnBrk="0" fontAlgn="base" hangingPunct="0"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057400" indent="-228600" eaLnBrk="0" fontAlgn="base" hangingPunct="0"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lvl="2">
                <a:spcBef>
                  <a:spcPct val="25000"/>
                </a:spcBef>
                <a:buNone/>
              </a:pPr>
              <a:r>
                <a:rPr lang="en-US" altLang="en-US" sz="2880" b="1">
                  <a:solidFill>
                    <a:srgbClr val="000000"/>
                  </a:solidFill>
                  <a:latin typeface="GTWalsheimProBold"/>
                </a:rPr>
                <a:t>Reduce Costs</a:t>
              </a:r>
              <a:endParaRPr lang="en-US" altLang="en-US" sz="2880"/>
            </a:p>
          </p:txBody>
        </p:sp>
        <p:grpSp>
          <p:nvGrpSpPr>
            <p:cNvPr id="20495" name="Group 7">
              <a:extLst>
                <a:ext uri="{FF2B5EF4-FFF2-40B4-BE49-F238E27FC236}">
                  <a16:creationId xmlns:a16="http://schemas.microsoft.com/office/drawing/2014/main" id="{C956C5AC-4B16-4F2A-8CAF-065A437200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83555" y="5299843"/>
              <a:ext cx="1075528" cy="1042987"/>
              <a:chOff x="5585835" y="5278423"/>
              <a:chExt cx="1075528" cy="1042987"/>
            </a:xfrm>
          </p:grpSpPr>
          <p:pic>
            <p:nvPicPr>
              <p:cNvPr id="20496" name="Picture 36" descr="Loss, business, graph, chart, down, decrease, market icon">
                <a:extLst>
                  <a:ext uri="{FF2B5EF4-FFF2-40B4-BE49-F238E27FC236}">
                    <a16:creationId xmlns:a16="http://schemas.microsoft.com/office/drawing/2014/main" id="{0401DD08-6AE0-49C1-861C-4FB68EE774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75636" y="5419775"/>
                <a:ext cx="757993" cy="7579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02E2E45-9885-45A5-BCB0-AD3E185C7EA9}"/>
                  </a:ext>
                </a:extLst>
              </p:cNvPr>
              <p:cNvSpPr/>
              <p:nvPr/>
            </p:nvSpPr>
            <p:spPr>
              <a:xfrm>
                <a:off x="5585835" y="5278423"/>
                <a:ext cx="1076225" cy="1042987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456"/>
              </a:p>
            </p:txBody>
          </p:sp>
        </p:grp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18112226-1F0A-4B76-9839-1C5ADB59BBA3}"/>
              </a:ext>
            </a:extLst>
          </p:cNvPr>
          <p:cNvSpPr/>
          <p:nvPr/>
        </p:nvSpPr>
        <p:spPr>
          <a:xfrm>
            <a:off x="950596" y="2482216"/>
            <a:ext cx="3411854" cy="3265170"/>
          </a:xfrm>
          <a:prstGeom prst="ellipse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456"/>
          </a:p>
        </p:txBody>
      </p:sp>
      <p:sp>
        <p:nvSpPr>
          <p:cNvPr id="3" name="Moon 2">
            <a:extLst>
              <a:ext uri="{FF2B5EF4-FFF2-40B4-BE49-F238E27FC236}">
                <a16:creationId xmlns:a16="http://schemas.microsoft.com/office/drawing/2014/main" id="{117AD081-DBA4-45D6-9A6F-D0E67F0AF878}"/>
              </a:ext>
            </a:extLst>
          </p:cNvPr>
          <p:cNvSpPr/>
          <p:nvPr/>
        </p:nvSpPr>
        <p:spPr>
          <a:xfrm>
            <a:off x="13756746" y="955815"/>
            <a:ext cx="799013" cy="6881912"/>
          </a:xfrm>
          <a:prstGeom prst="moon">
            <a:avLst>
              <a:gd name="adj" fmla="val 87500"/>
            </a:avLst>
          </a:prstGeom>
          <a:solidFill>
            <a:schemeClr val="bg2">
              <a:lumMod val="95000"/>
            </a:schemeClr>
          </a:solidFill>
          <a:ln>
            <a:noFill/>
          </a:ln>
          <a:effectLst>
            <a:softEdge rad="139700"/>
          </a:effectLst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456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6A81A475-2014-4A7C-9D81-628CB60766A4}"/>
              </a:ext>
            </a:extLst>
          </p:cNvPr>
          <p:cNvSpPr txBox="1">
            <a:spLocks/>
          </p:cNvSpPr>
          <p:nvPr/>
        </p:nvSpPr>
        <p:spPr bwMode="auto">
          <a:xfrm>
            <a:off x="1024890" y="290819"/>
            <a:ext cx="13426440" cy="656947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lIns="0" tIns="0" rIns="0" bIns="0"/>
          <a:lstStyle>
            <a:lvl1pPr algn="l" defTabSz="1217613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1217613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1217613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1217613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1217613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defTabSz="1217613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defTabSz="1217613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defTabSz="1217613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defTabSz="1217613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3960" dirty="0"/>
              <a:t> DXC Open source - Contributor Days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848EE26-E035-40B1-98E2-12D8509F9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9917" y="1184499"/>
            <a:ext cx="12950566" cy="6189869"/>
          </a:xfrm>
        </p:spPr>
        <p:txBody>
          <a:bodyPr/>
          <a:lstStyle/>
          <a:p>
            <a:pPr>
              <a:defRPr/>
            </a:pPr>
            <a:r>
              <a:rPr lang="en-US" sz="2760" dirty="0"/>
              <a:t>GITHUB:</a:t>
            </a:r>
          </a:p>
          <a:p>
            <a:pPr>
              <a:defRPr/>
            </a:pPr>
            <a:r>
              <a:rPr lang="en-US" b="0" dirty="0"/>
              <a:t>GitHub standardized the way people can contribute to Open source projects.</a:t>
            </a:r>
          </a:p>
          <a:p>
            <a:pPr>
              <a:defRPr/>
            </a:pPr>
            <a:endParaRPr lang="en-US" sz="500" b="0" dirty="0">
              <a:latin typeface="Arial (Body)"/>
            </a:endParaRP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004" b="0" dirty="0">
                <a:solidFill>
                  <a:srgbClr val="000000"/>
                </a:solidFill>
                <a:latin typeface="Arial (Body)"/>
              </a:rPr>
              <a:t>DXC’s “White List’’ of approved software for use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004" b="0" dirty="0">
                <a:solidFill>
                  <a:srgbClr val="000000"/>
                </a:solidFill>
                <a:latin typeface="Arial (Body)"/>
              </a:rPr>
              <a:t>“</a:t>
            </a:r>
            <a:r>
              <a:rPr lang="en-US" sz="2004" b="0" i="1" dirty="0">
                <a:solidFill>
                  <a:srgbClr val="000000"/>
                </a:solidFill>
                <a:latin typeface="Arial (Body)"/>
              </a:rPr>
              <a:t>Green List</a:t>
            </a:r>
            <a:r>
              <a:rPr lang="en-US" sz="2004" b="0" dirty="0">
                <a:solidFill>
                  <a:srgbClr val="000000"/>
                </a:solidFill>
                <a:latin typeface="Arial (Body)"/>
              </a:rPr>
              <a:t>” procedure for employees to contribute to an Open source project, &amp; receive approval to do so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004" b="0" dirty="0">
                <a:solidFill>
                  <a:srgbClr val="000000"/>
                </a:solidFill>
                <a:latin typeface="Arial (Body)"/>
              </a:rPr>
              <a:t>DXC is focused on applying great innovative technology to deliver new outcomes for our clients’ business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004" b="0" dirty="0">
                <a:solidFill>
                  <a:srgbClr val="000000"/>
                </a:solidFill>
                <a:latin typeface="Arial (Body)"/>
              </a:rPr>
              <a:t>Focus on applying great innovative technology to deliver new outcomes for our customers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altLang="en-US" sz="2004" b="0" dirty="0">
                <a:solidFill>
                  <a:srgbClr val="000000"/>
                </a:solidFill>
                <a:latin typeface="Arial (Body)"/>
              </a:rPr>
              <a:t>DXC leadership positions open source as a key part of our technology strategy, bringing the </a:t>
            </a:r>
            <a:r>
              <a:rPr lang="en-US" altLang="en-US" sz="2004" b="0" dirty="0">
                <a:solidFill>
                  <a:srgbClr val="000000"/>
                </a:solidFill>
                <a:latin typeface="Arial (Body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benefits of open source</a:t>
            </a:r>
            <a:r>
              <a:rPr lang="en-US" altLang="en-US" sz="2004" b="0" dirty="0">
                <a:solidFill>
                  <a:srgbClr val="000000"/>
                </a:solidFill>
                <a:latin typeface="Arial (Body)"/>
              </a:rPr>
              <a:t> to our clients.</a:t>
            </a:r>
            <a:endParaRPr lang="en-US" sz="2004" b="0" dirty="0">
              <a:solidFill>
                <a:srgbClr val="000000"/>
              </a:solidFill>
              <a:latin typeface="Arial (Body)"/>
            </a:endParaRPr>
          </a:p>
          <a:p>
            <a:pPr>
              <a:defRPr/>
            </a:pPr>
            <a:endParaRPr lang="en-US" sz="500" b="0" dirty="0">
              <a:solidFill>
                <a:srgbClr val="000000"/>
              </a:solidFill>
              <a:latin typeface="Arial (Body)"/>
            </a:endParaRPr>
          </a:p>
        </p:txBody>
      </p:sp>
      <p:sp>
        <p:nvSpPr>
          <p:cNvPr id="3" name="Moon 2">
            <a:extLst>
              <a:ext uri="{FF2B5EF4-FFF2-40B4-BE49-F238E27FC236}">
                <a16:creationId xmlns:a16="http://schemas.microsoft.com/office/drawing/2014/main" id="{44BB3E1F-C55A-4FE7-8F21-97F4BB4BE36F}"/>
              </a:ext>
            </a:extLst>
          </p:cNvPr>
          <p:cNvSpPr/>
          <p:nvPr/>
        </p:nvSpPr>
        <p:spPr>
          <a:xfrm>
            <a:off x="13756746" y="955815"/>
            <a:ext cx="799013" cy="6881912"/>
          </a:xfrm>
          <a:prstGeom prst="moon">
            <a:avLst>
              <a:gd name="adj" fmla="val 87500"/>
            </a:avLst>
          </a:prstGeom>
          <a:solidFill>
            <a:schemeClr val="bg2">
              <a:lumMod val="95000"/>
            </a:schemeClr>
          </a:solidFill>
          <a:ln>
            <a:noFill/>
          </a:ln>
          <a:effectLst>
            <a:softEdge rad="139700"/>
          </a:effectLst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456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20285C87-03DE-40D1-A7B1-7A1E0F636C22}"/>
              </a:ext>
            </a:extLst>
          </p:cNvPr>
          <p:cNvSpPr txBox="1">
            <a:spLocks/>
          </p:cNvSpPr>
          <p:nvPr/>
        </p:nvSpPr>
        <p:spPr bwMode="auto">
          <a:xfrm>
            <a:off x="1024890" y="290819"/>
            <a:ext cx="13426440" cy="656947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lIns="0" tIns="0" rIns="0" bIns="0"/>
          <a:lstStyle>
            <a:lvl1pPr algn="l" defTabSz="1217613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1217613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1217613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1217613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1217613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defTabSz="1217613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defTabSz="1217613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defTabSz="1217613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defTabSz="1217613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3960" dirty="0"/>
              <a:t> DXC Open source - Contributor Days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0F8EBAA7-A1DE-4A4B-8E01-B5C7CBE70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498373"/>
              </p:ext>
            </p:extLst>
          </p:nvPr>
        </p:nvGraphicFramePr>
        <p:xfrm>
          <a:off x="1024890" y="5016074"/>
          <a:ext cx="12241194" cy="2236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6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4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39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Usage Models</a:t>
                      </a:r>
                    </a:p>
                  </a:txBody>
                  <a:tcPr marL="109736" marR="109736" marT="54893" marB="548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Links</a:t>
                      </a:r>
                    </a:p>
                  </a:txBody>
                  <a:tcPr marL="109736" marR="109736" marT="54893" marB="548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948">
                <a:tc>
                  <a:txBody>
                    <a:bodyPr/>
                    <a:lstStyle/>
                    <a:p>
                      <a:r>
                        <a:rPr lang="en-US" sz="1500" b="1" dirty="0"/>
                        <a:t>DXC GitHub </a:t>
                      </a:r>
                      <a:r>
                        <a:rPr lang="en-US" sz="1500" dirty="0"/>
                        <a:t>(</a:t>
                      </a:r>
                      <a:r>
                        <a:rPr lang="en-US" sz="1500" i="1" dirty="0"/>
                        <a:t>Internal and external solution delivery, supports both inner source and private repos; external clients do not access this environment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109736" marR="109736" marT="54893" marB="54893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https://github.dxc.com</a:t>
                      </a:r>
                      <a:endParaRPr lang="en-US" sz="1500" dirty="0"/>
                    </a:p>
                  </a:txBody>
                  <a:tcPr marL="109736" marR="109736" marT="54893" marB="54893"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835">
                <a:tc>
                  <a:txBody>
                    <a:bodyPr/>
                    <a:lstStyle/>
                    <a:p>
                      <a:r>
                        <a:rPr lang="en-US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Partner GitHub</a:t>
                      </a:r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en-US" sz="15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co-development repos with enabled access for partners and DXC clients</a:t>
                      </a:r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500" dirty="0"/>
                    </a:p>
                  </a:txBody>
                  <a:tcPr marL="109736" marR="109736" marT="54893" marB="54893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br>
                        <a:rPr lang="en-US" sz="1500" u="none" strike="noStrike" dirty="0">
                          <a:solidFill>
                            <a:srgbClr val="0366D6"/>
                          </a:solidFill>
                          <a:effectLst/>
                          <a:hlinkClick r:id="rId4"/>
                        </a:rPr>
                      </a:br>
                      <a:r>
                        <a:rPr lang="en-US" sz="1500" u="none" strike="noStrike" dirty="0">
                          <a:solidFill>
                            <a:srgbClr val="0366D6"/>
                          </a:solidFill>
                          <a:effectLst/>
                          <a:hlinkClick r:id="rId4"/>
                        </a:rPr>
                        <a:t>https://partner-github.dxc.com</a:t>
                      </a:r>
                      <a:endParaRPr lang="en-US" sz="1500" dirty="0">
                        <a:effectLst/>
                      </a:endParaRPr>
                    </a:p>
                  </a:txBody>
                  <a:tcPr marL="118882" marR="118882" marT="54893" marB="54893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643">
                <a:tc>
                  <a:txBody>
                    <a:bodyPr/>
                    <a:lstStyle/>
                    <a:p>
                      <a:r>
                        <a:rPr lang="en-US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GitHub.com</a:t>
                      </a:r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en-US" sz="15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Open-Source projects; projects MUST be vetted and approved by DXC Open-Source Review Board</a:t>
                      </a:r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500" dirty="0"/>
                    </a:p>
                  </a:txBody>
                  <a:tcPr marL="109736" marR="109736" marT="54893" marB="54893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https://github.com/dxc-technology</a:t>
                      </a:r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http://opensource.dxc.technology</a:t>
                      </a:r>
                      <a:endParaRPr lang="en-US" sz="1500" dirty="0"/>
                    </a:p>
                  </a:txBody>
                  <a:tcPr marL="109736" marR="109736" marT="54893" marB="54893"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2530" name="Picture 2" descr="GitHub Logos and Usage · GitHub">
            <a:extLst>
              <a:ext uri="{FF2B5EF4-FFF2-40B4-BE49-F238E27FC236}">
                <a16:creationId xmlns:a16="http://schemas.microsoft.com/office/drawing/2014/main" id="{FC86B67C-5969-4A57-B611-0FBA1CFBA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527" y="1115813"/>
            <a:ext cx="2111715" cy="17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oon 7">
            <a:extLst>
              <a:ext uri="{FF2B5EF4-FFF2-40B4-BE49-F238E27FC236}">
                <a16:creationId xmlns:a16="http://schemas.microsoft.com/office/drawing/2014/main" id="{3BBDE88D-E762-4512-8118-C74E4D3235A6}"/>
              </a:ext>
            </a:extLst>
          </p:cNvPr>
          <p:cNvSpPr/>
          <p:nvPr/>
        </p:nvSpPr>
        <p:spPr>
          <a:xfrm>
            <a:off x="13756746" y="955815"/>
            <a:ext cx="799013" cy="6881912"/>
          </a:xfrm>
          <a:prstGeom prst="moon">
            <a:avLst>
              <a:gd name="adj" fmla="val 87500"/>
            </a:avLst>
          </a:prstGeom>
          <a:solidFill>
            <a:schemeClr val="bg2">
              <a:lumMod val="95000"/>
            </a:schemeClr>
          </a:solidFill>
          <a:ln>
            <a:noFill/>
          </a:ln>
          <a:effectLst>
            <a:softEdge rad="139700"/>
          </a:effectLst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456"/>
          </a:p>
        </p:txBody>
      </p:sp>
      <p:grpSp>
        <p:nvGrpSpPr>
          <p:cNvPr id="9" name="object 5">
            <a:extLst>
              <a:ext uri="{FF2B5EF4-FFF2-40B4-BE49-F238E27FC236}">
                <a16:creationId xmlns:a16="http://schemas.microsoft.com/office/drawing/2014/main" id="{6EA8E385-92F4-4CFC-883E-5497568DB1E7}"/>
              </a:ext>
            </a:extLst>
          </p:cNvPr>
          <p:cNvGrpSpPr>
            <a:grpSpLocks/>
          </p:cNvGrpSpPr>
          <p:nvPr/>
        </p:nvGrpSpPr>
        <p:grpSpPr bwMode="auto">
          <a:xfrm>
            <a:off x="6592720" y="1095420"/>
            <a:ext cx="3163190" cy="3480650"/>
            <a:chOff x="6483095" y="612648"/>
            <a:chExt cx="3163189" cy="3481577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AD8F9563-FC2C-4122-AB5F-8E4D454F4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9402" y="2353818"/>
              <a:ext cx="1280160" cy="85725"/>
            </a:xfrm>
            <a:custGeom>
              <a:avLst/>
              <a:gdLst>
                <a:gd name="T0" fmla="*/ 556260 w 1280159"/>
                <a:gd name="T1" fmla="*/ 48260 h 85725"/>
                <a:gd name="T2" fmla="*/ 222503 w 1280159"/>
                <a:gd name="T3" fmla="*/ 48260 h 85725"/>
                <a:gd name="T4" fmla="*/ 152546 w 1280159"/>
                <a:gd name="T5" fmla="*/ 48997 h 85725"/>
                <a:gd name="T6" fmla="*/ 91513 w 1280159"/>
                <a:gd name="T7" fmla="*/ 51051 h 85725"/>
                <a:gd name="T8" fmla="*/ 43208 w 1280159"/>
                <a:gd name="T9" fmla="*/ 54185 h 85725"/>
                <a:gd name="T10" fmla="*/ 11436 w 1280159"/>
                <a:gd name="T11" fmla="*/ 58159 h 85725"/>
                <a:gd name="T12" fmla="*/ 0 w 1280159"/>
                <a:gd name="T13" fmla="*/ 62737 h 85725"/>
                <a:gd name="T14" fmla="*/ 0 w 1280159"/>
                <a:gd name="T15" fmla="*/ 85344 h 85725"/>
                <a:gd name="T16" fmla="*/ 556260 w 1280159"/>
                <a:gd name="T17" fmla="*/ 48260 h 85725"/>
                <a:gd name="T18" fmla="*/ 1280159 w 1280159"/>
                <a:gd name="T19" fmla="*/ 0 h 85725"/>
                <a:gd name="T20" fmla="*/ 556260 w 1280159"/>
                <a:gd name="T21" fmla="*/ 48260 h 85725"/>
                <a:gd name="T22" fmla="*/ 1057655 w 1280159"/>
                <a:gd name="T23" fmla="*/ 48260 h 85725"/>
                <a:gd name="T24" fmla="*/ 1127564 w 1280159"/>
                <a:gd name="T25" fmla="*/ 47522 h 85725"/>
                <a:gd name="T26" fmla="*/ 1188591 w 1280159"/>
                <a:gd name="T27" fmla="*/ 45468 h 85725"/>
                <a:gd name="T28" fmla="*/ 1236914 w 1280159"/>
                <a:gd name="T29" fmla="*/ 42334 h 85725"/>
                <a:gd name="T30" fmla="*/ 1280159 w 1280159"/>
                <a:gd name="T31" fmla="*/ 33782 h 85725"/>
                <a:gd name="T32" fmla="*/ 1280159 w 1280159"/>
                <a:gd name="T33" fmla="*/ 0 h 85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0159" h="85725">
                  <a:moveTo>
                    <a:pt x="556260" y="48260"/>
                  </a:moveTo>
                  <a:lnTo>
                    <a:pt x="222503" y="48260"/>
                  </a:lnTo>
                  <a:lnTo>
                    <a:pt x="152546" y="48997"/>
                  </a:lnTo>
                  <a:lnTo>
                    <a:pt x="91513" y="51051"/>
                  </a:lnTo>
                  <a:lnTo>
                    <a:pt x="43208" y="54185"/>
                  </a:lnTo>
                  <a:lnTo>
                    <a:pt x="11436" y="58159"/>
                  </a:lnTo>
                  <a:lnTo>
                    <a:pt x="0" y="62737"/>
                  </a:lnTo>
                  <a:lnTo>
                    <a:pt x="0" y="85344"/>
                  </a:lnTo>
                  <a:lnTo>
                    <a:pt x="556260" y="48260"/>
                  </a:lnTo>
                  <a:close/>
                </a:path>
                <a:path w="1280159" h="85725">
                  <a:moveTo>
                    <a:pt x="1280159" y="0"/>
                  </a:moveTo>
                  <a:lnTo>
                    <a:pt x="556260" y="48260"/>
                  </a:lnTo>
                  <a:lnTo>
                    <a:pt x="1057655" y="48260"/>
                  </a:lnTo>
                  <a:lnTo>
                    <a:pt x="1127564" y="47522"/>
                  </a:lnTo>
                  <a:lnTo>
                    <a:pt x="1188591" y="45468"/>
                  </a:lnTo>
                  <a:lnTo>
                    <a:pt x="1236914" y="42334"/>
                  </a:lnTo>
                  <a:lnTo>
                    <a:pt x="1280159" y="33782"/>
                  </a:lnTo>
                  <a:lnTo>
                    <a:pt x="128015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sz="3456"/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5B8B0066-32B5-4A8A-B366-7061B5F1B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9402" y="2353818"/>
              <a:ext cx="1280160" cy="85725"/>
            </a:xfrm>
            <a:custGeom>
              <a:avLst/>
              <a:gdLst>
                <a:gd name="T0" fmla="*/ 0 w 1280159"/>
                <a:gd name="T1" fmla="*/ 85344 h 85725"/>
                <a:gd name="T2" fmla="*/ 0 w 1280159"/>
                <a:gd name="T3" fmla="*/ 62737 h 85725"/>
                <a:gd name="T4" fmla="*/ 11436 w 1280159"/>
                <a:gd name="T5" fmla="*/ 58159 h 85725"/>
                <a:gd name="T6" fmla="*/ 43208 w 1280159"/>
                <a:gd name="T7" fmla="*/ 54185 h 85725"/>
                <a:gd name="T8" fmla="*/ 91513 w 1280159"/>
                <a:gd name="T9" fmla="*/ 51051 h 85725"/>
                <a:gd name="T10" fmla="*/ 152546 w 1280159"/>
                <a:gd name="T11" fmla="*/ 48997 h 85725"/>
                <a:gd name="T12" fmla="*/ 222503 w 1280159"/>
                <a:gd name="T13" fmla="*/ 48260 h 85725"/>
                <a:gd name="T14" fmla="*/ 705326 w 1280159"/>
                <a:gd name="T15" fmla="*/ 48260 h 85725"/>
                <a:gd name="T16" fmla="*/ 953262 w 1280159"/>
                <a:gd name="T17" fmla="*/ 48260 h 85725"/>
                <a:gd name="T18" fmla="*/ 1044606 w 1280159"/>
                <a:gd name="T19" fmla="*/ 48260 h 85725"/>
                <a:gd name="T20" fmla="*/ 1057655 w 1280159"/>
                <a:gd name="T21" fmla="*/ 48260 h 85725"/>
                <a:gd name="T22" fmla="*/ 1127564 w 1280159"/>
                <a:gd name="T23" fmla="*/ 47522 h 85725"/>
                <a:gd name="T24" fmla="*/ 1188591 w 1280159"/>
                <a:gd name="T25" fmla="*/ 45468 h 85725"/>
                <a:gd name="T26" fmla="*/ 1236914 w 1280159"/>
                <a:gd name="T27" fmla="*/ 42334 h 85725"/>
                <a:gd name="T28" fmla="*/ 1268711 w 1280159"/>
                <a:gd name="T29" fmla="*/ 38360 h 85725"/>
                <a:gd name="T30" fmla="*/ 1280159 w 1280159"/>
                <a:gd name="T31" fmla="*/ 33782 h 85725"/>
                <a:gd name="T32" fmla="*/ 1280159 w 1280159"/>
                <a:gd name="T33" fmla="*/ 14251 h 85725"/>
                <a:gd name="T34" fmla="*/ 1280159 w 1280159"/>
                <a:gd name="T35" fmla="*/ 4222 h 85725"/>
                <a:gd name="T36" fmla="*/ 1280159 w 1280159"/>
                <a:gd name="T37" fmla="*/ 527 h 85725"/>
                <a:gd name="T38" fmla="*/ 1280159 w 1280159"/>
                <a:gd name="T39" fmla="*/ 0 h 85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0159" h="85725">
                  <a:moveTo>
                    <a:pt x="0" y="85344"/>
                  </a:moveTo>
                  <a:lnTo>
                    <a:pt x="0" y="62737"/>
                  </a:lnTo>
                  <a:lnTo>
                    <a:pt x="11436" y="58159"/>
                  </a:lnTo>
                  <a:lnTo>
                    <a:pt x="43208" y="54185"/>
                  </a:lnTo>
                  <a:lnTo>
                    <a:pt x="91513" y="51051"/>
                  </a:lnTo>
                  <a:lnTo>
                    <a:pt x="152546" y="48997"/>
                  </a:lnTo>
                  <a:lnTo>
                    <a:pt x="222503" y="48260"/>
                  </a:lnTo>
                  <a:lnTo>
                    <a:pt x="705326" y="48260"/>
                  </a:lnTo>
                  <a:lnTo>
                    <a:pt x="953262" y="48260"/>
                  </a:lnTo>
                  <a:lnTo>
                    <a:pt x="1044606" y="48260"/>
                  </a:lnTo>
                  <a:lnTo>
                    <a:pt x="1057655" y="48260"/>
                  </a:lnTo>
                  <a:lnTo>
                    <a:pt x="1127564" y="47522"/>
                  </a:lnTo>
                  <a:lnTo>
                    <a:pt x="1188591" y="45468"/>
                  </a:lnTo>
                  <a:lnTo>
                    <a:pt x="1236914" y="42334"/>
                  </a:lnTo>
                  <a:lnTo>
                    <a:pt x="1268711" y="38360"/>
                  </a:lnTo>
                  <a:lnTo>
                    <a:pt x="1280159" y="33782"/>
                  </a:lnTo>
                  <a:lnTo>
                    <a:pt x="1280159" y="14251"/>
                  </a:lnTo>
                  <a:lnTo>
                    <a:pt x="1280159" y="4222"/>
                  </a:lnTo>
                  <a:lnTo>
                    <a:pt x="1280159" y="527"/>
                  </a:lnTo>
                  <a:lnTo>
                    <a:pt x="1280159" y="0"/>
                  </a:lnTo>
                </a:path>
              </a:pathLst>
            </a:custGeom>
            <a:noFill/>
            <a:ln w="126492">
              <a:solidFill>
                <a:srgbClr val="D9D9D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3456"/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683CB033-55D7-484A-A8A2-909CEC2CB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9129" y="3537965"/>
              <a:ext cx="1367155" cy="556260"/>
            </a:xfrm>
            <a:custGeom>
              <a:avLst/>
              <a:gdLst>
                <a:gd name="T0" fmla="*/ 1367027 w 1367154"/>
                <a:gd name="T1" fmla="*/ 0 h 556260"/>
                <a:gd name="T2" fmla="*/ 1367027 w 1367154"/>
                <a:gd name="T3" fmla="*/ 54185 h 556260"/>
                <a:gd name="T4" fmla="*/ 1367027 w 1367154"/>
                <a:gd name="T5" fmla="*/ 82010 h 556260"/>
                <a:gd name="T6" fmla="*/ 1367027 w 1367154"/>
                <a:gd name="T7" fmla="*/ 92261 h 556260"/>
                <a:gd name="T8" fmla="*/ 1367027 w 1367154"/>
                <a:gd name="T9" fmla="*/ 93725 h 556260"/>
                <a:gd name="T10" fmla="*/ 1354905 w 1367154"/>
                <a:gd name="T11" fmla="*/ 112728 h 556260"/>
                <a:gd name="T12" fmla="*/ 1321129 w 1367154"/>
                <a:gd name="T13" fmla="*/ 129279 h 556260"/>
                <a:gd name="T14" fmla="*/ 1269589 w 1367154"/>
                <a:gd name="T15" fmla="*/ 142362 h 556260"/>
                <a:gd name="T16" fmla="*/ 1204175 w 1367154"/>
                <a:gd name="T17" fmla="*/ 150959 h 556260"/>
                <a:gd name="T18" fmla="*/ 1128776 w 1367154"/>
                <a:gd name="T19" fmla="*/ 154050 h 556260"/>
                <a:gd name="T20" fmla="*/ 613941 w 1367154"/>
                <a:gd name="T21" fmla="*/ 154050 h 556260"/>
                <a:gd name="T22" fmla="*/ 349567 w 1367154"/>
                <a:gd name="T23" fmla="*/ 154050 h 556260"/>
                <a:gd name="T24" fmla="*/ 252166 w 1367154"/>
                <a:gd name="T25" fmla="*/ 154050 h 556260"/>
                <a:gd name="T26" fmla="*/ 238251 w 1367154"/>
                <a:gd name="T27" fmla="*/ 154050 h 556260"/>
                <a:gd name="T28" fmla="*/ 162852 w 1367154"/>
                <a:gd name="T29" fmla="*/ 157089 h 556260"/>
                <a:gd name="T30" fmla="*/ 97438 w 1367154"/>
                <a:gd name="T31" fmla="*/ 165560 h 556260"/>
                <a:gd name="T32" fmla="*/ 45898 w 1367154"/>
                <a:gd name="T33" fmla="*/ 178492 h 556260"/>
                <a:gd name="T34" fmla="*/ 12122 w 1367154"/>
                <a:gd name="T35" fmla="*/ 194918 h 556260"/>
                <a:gd name="T36" fmla="*/ 0 w 1367154"/>
                <a:gd name="T37" fmla="*/ 213868 h 556260"/>
                <a:gd name="T38" fmla="*/ 0 w 1367154"/>
                <a:gd name="T39" fmla="*/ 411813 h 556260"/>
                <a:gd name="T40" fmla="*/ 0 w 1367154"/>
                <a:gd name="T41" fmla="*/ 513461 h 556260"/>
                <a:gd name="T42" fmla="*/ 0 w 1367154"/>
                <a:gd name="T43" fmla="*/ 550910 h 556260"/>
                <a:gd name="T44" fmla="*/ 0 w 1367154"/>
                <a:gd name="T45" fmla="*/ 556260 h 556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67154" h="556260">
                  <a:moveTo>
                    <a:pt x="1367027" y="0"/>
                  </a:moveTo>
                  <a:lnTo>
                    <a:pt x="1367027" y="54185"/>
                  </a:lnTo>
                  <a:lnTo>
                    <a:pt x="1367027" y="82010"/>
                  </a:lnTo>
                  <a:lnTo>
                    <a:pt x="1367027" y="92261"/>
                  </a:lnTo>
                  <a:lnTo>
                    <a:pt x="1367027" y="93725"/>
                  </a:lnTo>
                  <a:lnTo>
                    <a:pt x="1354905" y="112728"/>
                  </a:lnTo>
                  <a:lnTo>
                    <a:pt x="1321129" y="129279"/>
                  </a:lnTo>
                  <a:lnTo>
                    <a:pt x="1269589" y="142362"/>
                  </a:lnTo>
                  <a:lnTo>
                    <a:pt x="1204175" y="150959"/>
                  </a:lnTo>
                  <a:lnTo>
                    <a:pt x="1128776" y="154050"/>
                  </a:lnTo>
                  <a:lnTo>
                    <a:pt x="613941" y="154050"/>
                  </a:lnTo>
                  <a:lnTo>
                    <a:pt x="349567" y="154050"/>
                  </a:lnTo>
                  <a:lnTo>
                    <a:pt x="252166" y="154050"/>
                  </a:lnTo>
                  <a:lnTo>
                    <a:pt x="238251" y="154050"/>
                  </a:lnTo>
                  <a:lnTo>
                    <a:pt x="162852" y="157089"/>
                  </a:lnTo>
                  <a:lnTo>
                    <a:pt x="97438" y="165560"/>
                  </a:lnTo>
                  <a:lnTo>
                    <a:pt x="45898" y="178492"/>
                  </a:lnTo>
                  <a:lnTo>
                    <a:pt x="12122" y="194918"/>
                  </a:lnTo>
                  <a:lnTo>
                    <a:pt x="0" y="213868"/>
                  </a:lnTo>
                  <a:lnTo>
                    <a:pt x="0" y="411813"/>
                  </a:lnTo>
                  <a:lnTo>
                    <a:pt x="0" y="513461"/>
                  </a:lnTo>
                  <a:lnTo>
                    <a:pt x="0" y="550910"/>
                  </a:lnTo>
                  <a:lnTo>
                    <a:pt x="0" y="556260"/>
                  </a:lnTo>
                </a:path>
              </a:pathLst>
            </a:custGeom>
            <a:noFill/>
            <a:ln w="126492">
              <a:solidFill>
                <a:srgbClr val="D9D9D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3456"/>
            </a:p>
          </p:txBody>
        </p:sp>
        <p:sp>
          <p:nvSpPr>
            <p:cNvPr id="14" name="object 10">
              <a:extLst>
                <a:ext uri="{FF2B5EF4-FFF2-40B4-BE49-F238E27FC236}">
                  <a16:creationId xmlns:a16="http://schemas.microsoft.com/office/drawing/2014/main" id="{AB1D2D01-89AB-46E1-A2B6-C2B68AE3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3095" y="612648"/>
              <a:ext cx="2221002" cy="704215"/>
            </a:xfrm>
            <a:custGeom>
              <a:avLst/>
              <a:gdLst>
                <a:gd name="T0" fmla="*/ 2051303 w 2051684"/>
                <a:gd name="T1" fmla="*/ 0 h 704215"/>
                <a:gd name="T2" fmla="*/ 0 w 2051684"/>
                <a:gd name="T3" fmla="*/ 0 h 704215"/>
                <a:gd name="T4" fmla="*/ 0 w 2051684"/>
                <a:gd name="T5" fmla="*/ 704087 h 704215"/>
                <a:gd name="T6" fmla="*/ 2051303 w 2051684"/>
                <a:gd name="T7" fmla="*/ 704087 h 704215"/>
                <a:gd name="T8" fmla="*/ 2051303 w 2051684"/>
                <a:gd name="T9" fmla="*/ 0 h 704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1684" h="704215">
                  <a:moveTo>
                    <a:pt x="2051303" y="0"/>
                  </a:moveTo>
                  <a:lnTo>
                    <a:pt x="0" y="0"/>
                  </a:lnTo>
                  <a:lnTo>
                    <a:pt x="0" y="704087"/>
                  </a:lnTo>
                  <a:lnTo>
                    <a:pt x="2051303" y="704087"/>
                  </a:lnTo>
                  <a:lnTo>
                    <a:pt x="2051303" y="0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sz="3456"/>
            </a:p>
          </p:txBody>
        </p:sp>
      </p:grpSp>
      <p:sp>
        <p:nvSpPr>
          <p:cNvPr id="15" name="object 11">
            <a:extLst>
              <a:ext uri="{FF2B5EF4-FFF2-40B4-BE49-F238E27FC236}">
                <a16:creationId xmlns:a16="http://schemas.microsoft.com/office/drawing/2014/main" id="{6C0C7DF7-039B-4D7B-AF19-2E204B70A319}"/>
              </a:ext>
            </a:extLst>
          </p:cNvPr>
          <p:cNvSpPr txBox="1"/>
          <p:nvPr/>
        </p:nvSpPr>
        <p:spPr>
          <a:xfrm>
            <a:off x="6573416" y="1057403"/>
            <a:ext cx="2327988" cy="596317"/>
          </a:xfrm>
          <a:prstGeom prst="rect">
            <a:avLst/>
          </a:prstGeom>
        </p:spPr>
        <p:txBody>
          <a:bodyPr wrap="square" lIns="0" tIns="102870" rIns="0" bIns="0">
            <a:spAutoFit/>
          </a:bodyPr>
          <a:lstStyle/>
          <a:p>
            <a:pPr algn="ctr">
              <a:spcBef>
                <a:spcPts val="810"/>
              </a:spcBef>
              <a:defRPr/>
            </a:pPr>
            <a:r>
              <a:rPr sz="1600" b="1" spc="-5" dirty="0">
                <a:latin typeface="Arial"/>
                <a:cs typeface="Arial"/>
              </a:rPr>
              <a:t>Open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source</a:t>
            </a:r>
            <a:endParaRPr sz="1600" dirty="0">
              <a:latin typeface="Arial"/>
              <a:cs typeface="Arial"/>
            </a:endParaRPr>
          </a:p>
          <a:p>
            <a:pPr algn="ctr">
              <a:defRPr/>
            </a:pPr>
            <a:r>
              <a:rPr sz="1600" b="1" spc="-5" dirty="0">
                <a:latin typeface="Arial"/>
                <a:cs typeface="Arial"/>
              </a:rPr>
              <a:t>@DXC Badge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lang="en-US" sz="1600" b="1" spc="-30" dirty="0">
                <a:latin typeface="Arial"/>
                <a:cs typeface="Arial"/>
              </a:rPr>
              <a:t>&lt; </a:t>
            </a:r>
            <a:r>
              <a:rPr sz="1600" b="1" spc="-5" dirty="0">
                <a:latin typeface="Arial"/>
                <a:cs typeface="Arial"/>
              </a:rPr>
              <a:t>END</a:t>
            </a:r>
            <a:r>
              <a:rPr lang="en-US" sz="1600" b="1" spc="-5" dirty="0">
                <a:latin typeface="Arial"/>
                <a:cs typeface="Arial"/>
              </a:rPr>
              <a:t> &gt;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E708EDCC-ED4B-4552-BF21-27F4F624F57F}"/>
              </a:ext>
            </a:extLst>
          </p:cNvPr>
          <p:cNvSpPr txBox="1"/>
          <p:nvPr/>
        </p:nvSpPr>
        <p:spPr>
          <a:xfrm>
            <a:off x="6592019" y="7180131"/>
            <a:ext cx="1925956" cy="230832"/>
          </a:xfrm>
          <a:prstGeom prst="rect">
            <a:avLst/>
          </a:prstGeom>
          <a:solidFill>
            <a:srgbClr val="FFFF00"/>
          </a:solidFill>
        </p:spPr>
        <p:txBody>
          <a:bodyPr lIns="0" tIns="0" rIns="0" bIns="0">
            <a:spAutoFit/>
          </a:bodyPr>
          <a:lstStyle/>
          <a:p>
            <a:pPr marL="635">
              <a:lnSpc>
                <a:spcPts val="1760"/>
              </a:lnSpc>
              <a:defRPr/>
            </a:pPr>
            <a:r>
              <a:rPr sz="1600" b="1" spc="-5" dirty="0">
                <a:latin typeface="Arial"/>
                <a:cs typeface="Arial"/>
              </a:rPr>
              <a:t>Open source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@DXC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E17F196C-BE15-48A4-9260-FA34F4E718C9}"/>
              </a:ext>
            </a:extLst>
          </p:cNvPr>
          <p:cNvSpPr txBox="1"/>
          <p:nvPr/>
        </p:nvSpPr>
        <p:spPr>
          <a:xfrm>
            <a:off x="8529465" y="7184340"/>
            <a:ext cx="1725795" cy="230832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>
            <a:spAutoFit/>
          </a:bodyPr>
          <a:lstStyle/>
          <a:p>
            <a:pPr>
              <a:lnSpc>
                <a:spcPts val="1760"/>
              </a:lnSpc>
              <a:defRPr/>
            </a:pPr>
            <a:r>
              <a:rPr sz="1600" b="1" spc="-5" dirty="0">
                <a:latin typeface="Arial"/>
                <a:cs typeface="Arial"/>
              </a:rPr>
              <a:t>Badge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lang="en-US" sz="1600" b="1" spc="-60" dirty="0">
                <a:latin typeface="Arial"/>
                <a:cs typeface="Arial"/>
              </a:rPr>
              <a:t>&lt; </a:t>
            </a:r>
            <a:r>
              <a:rPr sz="1600" b="1" spc="-14" dirty="0">
                <a:latin typeface="Arial"/>
                <a:cs typeface="Arial"/>
              </a:rPr>
              <a:t>START</a:t>
            </a:r>
            <a:r>
              <a:rPr lang="en-US" sz="1600" b="1" spc="-14" dirty="0">
                <a:latin typeface="Arial"/>
                <a:cs typeface="Arial"/>
              </a:rPr>
              <a:t> &gt;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19" name="object 15">
            <a:extLst>
              <a:ext uri="{FF2B5EF4-FFF2-40B4-BE49-F238E27FC236}">
                <a16:creationId xmlns:a16="http://schemas.microsoft.com/office/drawing/2014/main" id="{AE2912B2-57E1-4C86-8142-152127EE4046}"/>
              </a:ext>
            </a:extLst>
          </p:cNvPr>
          <p:cNvGrpSpPr>
            <a:grpSpLocks/>
          </p:cNvGrpSpPr>
          <p:nvPr/>
        </p:nvGrpSpPr>
        <p:grpSpPr bwMode="auto">
          <a:xfrm>
            <a:off x="7382818" y="1718430"/>
            <a:ext cx="1084369" cy="5367790"/>
            <a:chOff x="7291577" y="1274063"/>
            <a:chExt cx="1084274" cy="5369051"/>
          </a:xfrm>
        </p:grpSpPr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3EE8F72B-0ABB-4EE1-BF3C-34DF75BE7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7307" y="1274063"/>
              <a:ext cx="29845" cy="5303520"/>
            </a:xfrm>
            <a:custGeom>
              <a:avLst/>
              <a:gdLst>
                <a:gd name="T0" fmla="*/ 0 w 29845"/>
                <a:gd name="T1" fmla="*/ 0 h 5303520"/>
                <a:gd name="T2" fmla="*/ 29845 w 29845"/>
                <a:gd name="T3" fmla="*/ 5303519 h 530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845" h="5303520">
                  <a:moveTo>
                    <a:pt x="0" y="0"/>
                  </a:moveTo>
                  <a:lnTo>
                    <a:pt x="29845" y="5303519"/>
                  </a:lnTo>
                </a:path>
              </a:pathLst>
            </a:custGeom>
            <a:noFill/>
            <a:ln w="76200">
              <a:solidFill>
                <a:srgbClr val="FFE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3456"/>
            </a:p>
          </p:txBody>
        </p:sp>
        <p:sp>
          <p:nvSpPr>
            <p:cNvPr id="23" name="object 19">
              <a:extLst>
                <a:ext uri="{FF2B5EF4-FFF2-40B4-BE49-F238E27FC236}">
                  <a16:creationId xmlns:a16="http://schemas.microsoft.com/office/drawing/2014/main" id="{A2B42B64-3348-43FF-8689-55FF4013D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8248" y="6422135"/>
              <a:ext cx="220979" cy="22097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3456"/>
            </a:p>
          </p:txBody>
        </p:sp>
        <p:sp>
          <p:nvSpPr>
            <p:cNvPr id="24" name="object 20">
              <a:extLst>
                <a:ext uri="{FF2B5EF4-FFF2-40B4-BE49-F238E27FC236}">
                  <a16:creationId xmlns:a16="http://schemas.microsoft.com/office/drawing/2014/main" id="{A2245BD8-013C-437F-B3B7-BFB2A31E0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1577" y="6532625"/>
              <a:ext cx="292100" cy="0"/>
            </a:xfrm>
            <a:custGeom>
              <a:avLst/>
              <a:gdLst>
                <a:gd name="T0" fmla="*/ 0 w 292100"/>
                <a:gd name="T1" fmla="*/ 291846 w 29210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292100">
                  <a:moveTo>
                    <a:pt x="0" y="0"/>
                  </a:moveTo>
                  <a:lnTo>
                    <a:pt x="291846" y="0"/>
                  </a:lnTo>
                </a:path>
              </a:pathLst>
            </a:custGeom>
            <a:noFill/>
            <a:ln w="28956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3456"/>
            </a:p>
          </p:txBody>
        </p:sp>
        <p:sp>
          <p:nvSpPr>
            <p:cNvPr id="25" name="object 21">
              <a:extLst>
                <a:ext uri="{FF2B5EF4-FFF2-40B4-BE49-F238E27FC236}">
                  <a16:creationId xmlns:a16="http://schemas.microsoft.com/office/drawing/2014/main" id="{CC63821A-E3BE-4817-98BC-FE4225497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2360" y="4194047"/>
              <a:ext cx="858519" cy="0"/>
            </a:xfrm>
            <a:custGeom>
              <a:avLst/>
              <a:gdLst>
                <a:gd name="T0" fmla="*/ 0 w 858520"/>
                <a:gd name="T1" fmla="*/ 858139 w 8585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58520">
                  <a:moveTo>
                    <a:pt x="0" y="0"/>
                  </a:moveTo>
                  <a:lnTo>
                    <a:pt x="858139" y="0"/>
                  </a:lnTo>
                </a:path>
              </a:pathLst>
            </a:custGeom>
            <a:noFill/>
            <a:ln w="64008">
              <a:solidFill>
                <a:srgbClr val="BEBEBE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3456"/>
            </a:p>
          </p:txBody>
        </p:sp>
        <p:sp>
          <p:nvSpPr>
            <p:cNvPr id="26" name="object 22">
              <a:extLst>
                <a:ext uri="{FF2B5EF4-FFF2-40B4-BE49-F238E27FC236}">
                  <a16:creationId xmlns:a16="http://schemas.microsoft.com/office/drawing/2014/main" id="{BE2090C0-7E43-4297-B71A-D9ED55A01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9735" y="4110228"/>
              <a:ext cx="166116" cy="172212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3456"/>
            </a:p>
          </p:txBody>
        </p:sp>
      </p:grpSp>
      <p:sp>
        <p:nvSpPr>
          <p:cNvPr id="29" name="object 25">
            <a:extLst>
              <a:ext uri="{FF2B5EF4-FFF2-40B4-BE49-F238E27FC236}">
                <a16:creationId xmlns:a16="http://schemas.microsoft.com/office/drawing/2014/main" id="{518F145D-EBA2-4E95-86A5-0039D1297F09}"/>
              </a:ext>
            </a:extLst>
          </p:cNvPr>
          <p:cNvSpPr txBox="1"/>
          <p:nvPr/>
        </p:nvSpPr>
        <p:spPr>
          <a:xfrm>
            <a:off x="5879996" y="4452113"/>
            <a:ext cx="1495424" cy="345865"/>
          </a:xfrm>
          <a:prstGeom prst="rect">
            <a:avLst/>
          </a:prstGeom>
        </p:spPr>
        <p:txBody>
          <a:bodyPr lIns="0" tIns="13336" rIns="0" bIns="0">
            <a:spAutoFit/>
          </a:bodyPr>
          <a:lstStyle>
            <a:lvl1pPr marL="9525" indent="400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106"/>
              </a:spcBef>
            </a:pPr>
            <a:r>
              <a:rPr lang="en-US" altLang="en-US" sz="1080">
                <a:cs typeface="Arial" panose="020B0604020202020204" pitchFamily="34" charset="0"/>
              </a:rPr>
              <a:t>Online Learning  (Highly Recommended)</a:t>
            </a:r>
          </a:p>
        </p:txBody>
      </p:sp>
      <p:sp>
        <p:nvSpPr>
          <p:cNvPr id="30" name="object 26">
            <a:extLst>
              <a:ext uri="{FF2B5EF4-FFF2-40B4-BE49-F238E27FC236}">
                <a16:creationId xmlns:a16="http://schemas.microsoft.com/office/drawing/2014/main" id="{54FB8ACA-885D-495D-BE81-759EAC746F35}"/>
              </a:ext>
            </a:extLst>
          </p:cNvPr>
          <p:cNvSpPr txBox="1"/>
          <p:nvPr/>
        </p:nvSpPr>
        <p:spPr>
          <a:xfrm>
            <a:off x="11012601" y="1120269"/>
            <a:ext cx="2908936" cy="22826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1400" b="1" dirty="0">
                <a:latin typeface="Arial"/>
                <a:cs typeface="Arial"/>
              </a:rPr>
              <a:t>Open </a:t>
            </a:r>
            <a:r>
              <a:rPr sz="1400" b="1" spc="-5" dirty="0">
                <a:latin typeface="Arial"/>
                <a:cs typeface="Arial"/>
              </a:rPr>
              <a:t>Source </a:t>
            </a:r>
            <a:r>
              <a:rPr sz="1400" b="1" dirty="0">
                <a:latin typeface="Arial"/>
                <a:cs typeface="Arial"/>
              </a:rPr>
              <a:t>@DXC </a:t>
            </a:r>
            <a:r>
              <a:rPr sz="1400" b="1" spc="-5" dirty="0">
                <a:latin typeface="Arial"/>
                <a:cs typeface="Arial"/>
              </a:rPr>
              <a:t>Digital</a:t>
            </a:r>
            <a:r>
              <a:rPr sz="1400" b="1" spc="-1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Badge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1" name="object 27">
            <a:extLst>
              <a:ext uri="{FF2B5EF4-FFF2-40B4-BE49-F238E27FC236}">
                <a16:creationId xmlns:a16="http://schemas.microsoft.com/office/drawing/2014/main" id="{BACED573-5564-41A1-9429-B295673C9195}"/>
              </a:ext>
            </a:extLst>
          </p:cNvPr>
          <p:cNvSpPr txBox="1"/>
          <p:nvPr/>
        </p:nvSpPr>
        <p:spPr>
          <a:xfrm>
            <a:off x="9499662" y="3614204"/>
            <a:ext cx="4331330" cy="412292"/>
          </a:xfrm>
          <a:prstGeom prst="rect">
            <a:avLst/>
          </a:prstGeom>
          <a:solidFill>
            <a:srgbClr val="D9D9D9"/>
          </a:solidFill>
        </p:spPr>
        <p:txBody>
          <a:bodyPr wrap="square" lIns="0" tIns="42545" rIns="0" bIns="0">
            <a:spAutoFit/>
          </a:bodyPr>
          <a:lstStyle>
            <a:lvl1pPr marL="1074738" indent="-57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330"/>
              </a:spcBef>
            </a:pPr>
            <a:r>
              <a:rPr lang="en-US" altLang="en-US" sz="1200" b="1" u="sng" dirty="0">
                <a:cs typeface="Arial" panose="020B0604020202020204" pitchFamily="34" charset="0"/>
                <a:hlinkClick r:id="rId4"/>
              </a:rPr>
              <a:t>Open source @ DXC </a:t>
            </a:r>
            <a:r>
              <a:rPr lang="en-US" altLang="en-US" sz="1200" b="1" u="sng" dirty="0">
                <a:cs typeface="Arial" panose="020B0604020202020204" pitchFamily="34" charset="0"/>
              </a:rPr>
              <a:t>for Technologists</a:t>
            </a:r>
            <a:r>
              <a:rPr lang="en-US" altLang="en-US" sz="1200" b="1" dirty="0">
                <a:cs typeface="Arial" panose="020B0604020202020204" pitchFamily="34" charset="0"/>
              </a:rPr>
              <a:t> / Badge (1 WBT, 50 min.)</a:t>
            </a:r>
            <a:endParaRPr lang="en-US" altLang="en-US" sz="1200" dirty="0">
              <a:cs typeface="Arial" panose="020B0604020202020204" pitchFamily="34" charset="0"/>
            </a:endParaRPr>
          </a:p>
        </p:txBody>
      </p:sp>
      <p:sp>
        <p:nvSpPr>
          <p:cNvPr id="32" name="object 28">
            <a:extLst>
              <a:ext uri="{FF2B5EF4-FFF2-40B4-BE49-F238E27FC236}">
                <a16:creationId xmlns:a16="http://schemas.microsoft.com/office/drawing/2014/main" id="{44BE7FC4-C4E8-4565-8EF3-C2C79B6006D2}"/>
              </a:ext>
            </a:extLst>
          </p:cNvPr>
          <p:cNvSpPr txBox="1"/>
          <p:nvPr/>
        </p:nvSpPr>
        <p:spPr>
          <a:xfrm>
            <a:off x="1428754" y="5507933"/>
            <a:ext cx="3623310" cy="182743"/>
          </a:xfrm>
          <a:prstGeom prst="rect">
            <a:avLst/>
          </a:prstGeom>
        </p:spPr>
        <p:txBody>
          <a:bodyPr lIns="0" tIns="13336" rIns="0" bIns="0">
            <a:spAutoFit/>
          </a:bodyPr>
          <a:lstStyle/>
          <a:p>
            <a:pPr marL="12700">
              <a:spcBef>
                <a:spcPts val="104"/>
              </a:spcBef>
              <a:defRPr/>
            </a:pPr>
            <a:r>
              <a:rPr sz="1100" spc="-5" dirty="0">
                <a:latin typeface="Arial"/>
                <a:cs typeface="Arial"/>
              </a:rPr>
              <a:t>Review </a:t>
            </a:r>
            <a:r>
              <a:rPr sz="1100" dirty="0">
                <a:latin typeface="Arial"/>
                <a:cs typeface="Arial"/>
              </a:rPr>
              <a:t>DXC Intellectual Property (IP) Open Source</a:t>
            </a:r>
            <a:r>
              <a:rPr sz="1100" spc="-1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Policy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34" name="object 30">
            <a:extLst>
              <a:ext uri="{FF2B5EF4-FFF2-40B4-BE49-F238E27FC236}">
                <a16:creationId xmlns:a16="http://schemas.microsoft.com/office/drawing/2014/main" id="{24BED24B-F2E7-438D-863B-EFD6F0600A48}"/>
              </a:ext>
            </a:extLst>
          </p:cNvPr>
          <p:cNvGrpSpPr>
            <a:grpSpLocks/>
          </p:cNvGrpSpPr>
          <p:nvPr/>
        </p:nvGrpSpPr>
        <p:grpSpPr bwMode="auto">
          <a:xfrm>
            <a:off x="90700" y="704979"/>
            <a:ext cx="7526656" cy="4019550"/>
            <a:chOff x="0" y="260604"/>
            <a:chExt cx="7526020" cy="4020820"/>
          </a:xfrm>
        </p:grpSpPr>
        <p:sp>
          <p:nvSpPr>
            <p:cNvPr id="35" name="object 31">
              <a:extLst>
                <a:ext uri="{FF2B5EF4-FFF2-40B4-BE49-F238E27FC236}">
                  <a16:creationId xmlns:a16="http://schemas.microsoft.com/office/drawing/2014/main" id="{1C73F599-0B45-4B37-9322-0BEAD7205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6348" y="4108704"/>
              <a:ext cx="169163" cy="172211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3456"/>
            </a:p>
          </p:txBody>
        </p:sp>
        <p:sp>
          <p:nvSpPr>
            <p:cNvPr id="36" name="object 32">
              <a:extLst>
                <a:ext uri="{FF2B5EF4-FFF2-40B4-BE49-F238E27FC236}">
                  <a16:creationId xmlns:a16="http://schemas.microsoft.com/office/drawing/2014/main" id="{8FDDC016-D954-445E-8F57-58B8CBFAA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60604"/>
              <a:ext cx="6400800" cy="741680"/>
            </a:xfrm>
            <a:custGeom>
              <a:avLst/>
              <a:gdLst>
                <a:gd name="T0" fmla="*/ 6030214 w 6400800"/>
                <a:gd name="T1" fmla="*/ 0 h 741680"/>
                <a:gd name="T2" fmla="*/ 0 w 6400800"/>
                <a:gd name="T3" fmla="*/ 0 h 741680"/>
                <a:gd name="T4" fmla="*/ 0 w 6400800"/>
                <a:gd name="T5" fmla="*/ 741172 h 741680"/>
                <a:gd name="T6" fmla="*/ 6030214 w 6400800"/>
                <a:gd name="T7" fmla="*/ 741172 h 741680"/>
                <a:gd name="T8" fmla="*/ 6076710 w 6400800"/>
                <a:gd name="T9" fmla="*/ 738283 h 741680"/>
                <a:gd name="T10" fmla="*/ 6121480 w 6400800"/>
                <a:gd name="T11" fmla="*/ 729849 h 741680"/>
                <a:gd name="T12" fmla="*/ 6164176 w 6400800"/>
                <a:gd name="T13" fmla="*/ 716218 h 741680"/>
                <a:gd name="T14" fmla="*/ 6204453 w 6400800"/>
                <a:gd name="T15" fmla="*/ 697737 h 741680"/>
                <a:gd name="T16" fmla="*/ 6241962 w 6400800"/>
                <a:gd name="T17" fmla="*/ 674755 h 741680"/>
                <a:gd name="T18" fmla="*/ 6276357 w 6400800"/>
                <a:gd name="T19" fmla="*/ 647619 h 741680"/>
                <a:gd name="T20" fmla="*/ 6307291 w 6400800"/>
                <a:gd name="T21" fmla="*/ 616678 h 741680"/>
                <a:gd name="T22" fmla="*/ 6334418 w 6400800"/>
                <a:gd name="T23" fmla="*/ 582278 h 741680"/>
                <a:gd name="T24" fmla="*/ 6357391 w 6400800"/>
                <a:gd name="T25" fmla="*/ 544768 h 741680"/>
                <a:gd name="T26" fmla="*/ 6375862 w 6400800"/>
                <a:gd name="T27" fmla="*/ 504496 h 741680"/>
                <a:gd name="T28" fmla="*/ 6389485 w 6400800"/>
                <a:gd name="T29" fmla="*/ 461810 h 741680"/>
                <a:gd name="T30" fmla="*/ 6397913 w 6400800"/>
                <a:gd name="T31" fmla="*/ 417057 h 741680"/>
                <a:gd name="T32" fmla="*/ 6400800 w 6400800"/>
                <a:gd name="T33" fmla="*/ 370586 h 741680"/>
                <a:gd name="T34" fmla="*/ 6397913 w 6400800"/>
                <a:gd name="T35" fmla="*/ 324089 h 741680"/>
                <a:gd name="T36" fmla="*/ 6389485 w 6400800"/>
                <a:gd name="T37" fmla="*/ 279319 h 741680"/>
                <a:gd name="T38" fmla="*/ 6375862 w 6400800"/>
                <a:gd name="T39" fmla="*/ 236623 h 741680"/>
                <a:gd name="T40" fmla="*/ 6357391 w 6400800"/>
                <a:gd name="T41" fmla="*/ 196347 h 741680"/>
                <a:gd name="T42" fmla="*/ 6334418 w 6400800"/>
                <a:gd name="T43" fmla="*/ 158838 h 741680"/>
                <a:gd name="T44" fmla="*/ 6307291 w 6400800"/>
                <a:gd name="T45" fmla="*/ 124443 h 741680"/>
                <a:gd name="T46" fmla="*/ 6276357 w 6400800"/>
                <a:gd name="T47" fmla="*/ 93508 h 741680"/>
                <a:gd name="T48" fmla="*/ 6241962 w 6400800"/>
                <a:gd name="T49" fmla="*/ 66381 h 741680"/>
                <a:gd name="T50" fmla="*/ 6204453 w 6400800"/>
                <a:gd name="T51" fmla="*/ 43409 h 741680"/>
                <a:gd name="T52" fmla="*/ 6164176 w 6400800"/>
                <a:gd name="T53" fmla="*/ 24937 h 741680"/>
                <a:gd name="T54" fmla="*/ 6121480 w 6400800"/>
                <a:gd name="T55" fmla="*/ 11314 h 741680"/>
                <a:gd name="T56" fmla="*/ 6076710 w 6400800"/>
                <a:gd name="T57" fmla="*/ 2886 h 741680"/>
                <a:gd name="T58" fmla="*/ 6030214 w 6400800"/>
                <a:gd name="T59" fmla="*/ 0 h 74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400800" h="741680">
                  <a:moveTo>
                    <a:pt x="6030214" y="0"/>
                  </a:moveTo>
                  <a:lnTo>
                    <a:pt x="0" y="0"/>
                  </a:lnTo>
                  <a:lnTo>
                    <a:pt x="0" y="741172"/>
                  </a:lnTo>
                  <a:lnTo>
                    <a:pt x="6030214" y="741172"/>
                  </a:lnTo>
                  <a:lnTo>
                    <a:pt x="6076710" y="738283"/>
                  </a:lnTo>
                  <a:lnTo>
                    <a:pt x="6121480" y="729849"/>
                  </a:lnTo>
                  <a:lnTo>
                    <a:pt x="6164176" y="716218"/>
                  </a:lnTo>
                  <a:lnTo>
                    <a:pt x="6204453" y="697737"/>
                  </a:lnTo>
                  <a:lnTo>
                    <a:pt x="6241962" y="674755"/>
                  </a:lnTo>
                  <a:lnTo>
                    <a:pt x="6276357" y="647619"/>
                  </a:lnTo>
                  <a:lnTo>
                    <a:pt x="6307291" y="616678"/>
                  </a:lnTo>
                  <a:lnTo>
                    <a:pt x="6334418" y="582278"/>
                  </a:lnTo>
                  <a:lnTo>
                    <a:pt x="6357391" y="544768"/>
                  </a:lnTo>
                  <a:lnTo>
                    <a:pt x="6375862" y="504496"/>
                  </a:lnTo>
                  <a:lnTo>
                    <a:pt x="6389485" y="461810"/>
                  </a:lnTo>
                  <a:lnTo>
                    <a:pt x="6397913" y="417057"/>
                  </a:lnTo>
                  <a:lnTo>
                    <a:pt x="6400800" y="370586"/>
                  </a:lnTo>
                  <a:lnTo>
                    <a:pt x="6397913" y="324089"/>
                  </a:lnTo>
                  <a:lnTo>
                    <a:pt x="6389485" y="279319"/>
                  </a:lnTo>
                  <a:lnTo>
                    <a:pt x="6375862" y="236623"/>
                  </a:lnTo>
                  <a:lnTo>
                    <a:pt x="6357391" y="196347"/>
                  </a:lnTo>
                  <a:lnTo>
                    <a:pt x="6334418" y="158838"/>
                  </a:lnTo>
                  <a:lnTo>
                    <a:pt x="6307291" y="124443"/>
                  </a:lnTo>
                  <a:lnTo>
                    <a:pt x="6276357" y="93508"/>
                  </a:lnTo>
                  <a:lnTo>
                    <a:pt x="6241962" y="66381"/>
                  </a:lnTo>
                  <a:lnTo>
                    <a:pt x="6204453" y="43409"/>
                  </a:lnTo>
                  <a:lnTo>
                    <a:pt x="6164176" y="24937"/>
                  </a:lnTo>
                  <a:lnTo>
                    <a:pt x="6121480" y="11314"/>
                  </a:lnTo>
                  <a:lnTo>
                    <a:pt x="6076710" y="2886"/>
                  </a:lnTo>
                  <a:lnTo>
                    <a:pt x="60302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sz="3456"/>
            </a:p>
          </p:txBody>
        </p:sp>
      </p:grpSp>
      <p:sp>
        <p:nvSpPr>
          <p:cNvPr id="37" name="object 33">
            <a:extLst>
              <a:ext uri="{FF2B5EF4-FFF2-40B4-BE49-F238E27FC236}">
                <a16:creationId xmlns:a16="http://schemas.microsoft.com/office/drawing/2014/main" id="{046A555D-22EA-4F37-9792-89A3C6B9EF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8416" y="817373"/>
            <a:ext cx="4686300" cy="1243930"/>
          </a:xfrm>
        </p:spPr>
        <p:txBody>
          <a:bodyPr vert="horz" lIns="0" tIns="12700" rIns="0" bIns="0" rtlCol="0" anchor="t" anchorCtr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dirty="0">
                <a:solidFill>
                  <a:schemeClr val="bg1"/>
                </a:solidFill>
              </a:rPr>
              <a:t>Open </a:t>
            </a:r>
            <a:r>
              <a:rPr spc="-5" dirty="0">
                <a:solidFill>
                  <a:schemeClr val="bg1"/>
                </a:solidFill>
              </a:rPr>
              <a:t>Source </a:t>
            </a:r>
            <a:r>
              <a:rPr dirty="0"/>
              <a:t>@DXC </a:t>
            </a:r>
            <a:r>
              <a:rPr spc="-5" dirty="0"/>
              <a:t>Badge</a:t>
            </a:r>
            <a:r>
              <a:rPr spc="-44" dirty="0"/>
              <a:t> </a:t>
            </a:r>
            <a:r>
              <a:rPr dirty="0"/>
              <a:t>Flow</a:t>
            </a:r>
          </a:p>
        </p:txBody>
      </p:sp>
      <p:sp>
        <p:nvSpPr>
          <p:cNvPr id="38" name="object 34">
            <a:extLst>
              <a:ext uri="{FF2B5EF4-FFF2-40B4-BE49-F238E27FC236}">
                <a16:creationId xmlns:a16="http://schemas.microsoft.com/office/drawing/2014/main" id="{A874A740-02FE-495E-A769-E49B758CE7BF}"/>
              </a:ext>
            </a:extLst>
          </p:cNvPr>
          <p:cNvSpPr>
            <a:spLocks/>
          </p:cNvSpPr>
          <p:nvPr/>
        </p:nvSpPr>
        <p:spPr bwMode="auto">
          <a:xfrm>
            <a:off x="1423038" y="5132647"/>
            <a:ext cx="2889886" cy="320040"/>
          </a:xfrm>
          <a:custGeom>
            <a:avLst/>
            <a:gdLst>
              <a:gd name="T0" fmla="*/ 2889504 w 2889885"/>
              <a:gd name="T1" fmla="*/ 0 h 320039"/>
              <a:gd name="T2" fmla="*/ 0 w 2889885"/>
              <a:gd name="T3" fmla="*/ 0 h 320039"/>
              <a:gd name="T4" fmla="*/ 0 w 2889885"/>
              <a:gd name="T5" fmla="*/ 320039 h 320039"/>
              <a:gd name="T6" fmla="*/ 2889504 w 2889885"/>
              <a:gd name="T7" fmla="*/ 320039 h 320039"/>
              <a:gd name="T8" fmla="*/ 2889504 w 2889885"/>
              <a:gd name="T9" fmla="*/ 0 h 320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9885" h="320039">
                <a:moveTo>
                  <a:pt x="2889504" y="0"/>
                </a:moveTo>
                <a:lnTo>
                  <a:pt x="0" y="0"/>
                </a:lnTo>
                <a:lnTo>
                  <a:pt x="0" y="320039"/>
                </a:lnTo>
                <a:lnTo>
                  <a:pt x="2889504" y="320039"/>
                </a:lnTo>
                <a:lnTo>
                  <a:pt x="2889504" y="0"/>
                </a:lnTo>
                <a:close/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3456"/>
          </a:p>
        </p:txBody>
      </p:sp>
      <p:sp>
        <p:nvSpPr>
          <p:cNvPr id="39" name="object 35">
            <a:extLst>
              <a:ext uri="{FF2B5EF4-FFF2-40B4-BE49-F238E27FC236}">
                <a16:creationId xmlns:a16="http://schemas.microsoft.com/office/drawing/2014/main" id="{4BDBBB23-EC56-411D-A739-096A638FB2F8}"/>
              </a:ext>
            </a:extLst>
          </p:cNvPr>
          <p:cNvSpPr txBox="1"/>
          <p:nvPr/>
        </p:nvSpPr>
        <p:spPr>
          <a:xfrm>
            <a:off x="1355107" y="5132647"/>
            <a:ext cx="2889886" cy="250067"/>
          </a:xfrm>
          <a:prstGeom prst="rect">
            <a:avLst/>
          </a:prstGeom>
        </p:spPr>
        <p:txBody>
          <a:bodyPr lIns="0" tIns="64769" rIns="0" bIns="0">
            <a:spAutoFit/>
          </a:bodyPr>
          <a:lstStyle/>
          <a:p>
            <a:pPr marL="542268">
              <a:spcBef>
                <a:spcPts val="509"/>
              </a:spcBef>
              <a:defRPr/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6"/>
              </a:rPr>
              <a:t>DXC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6"/>
              </a:rPr>
              <a:t>Open Source</a:t>
            </a:r>
            <a:r>
              <a:rPr sz="12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6"/>
              </a:rPr>
              <a:t>Policy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40" name="object 36">
            <a:extLst>
              <a:ext uri="{FF2B5EF4-FFF2-40B4-BE49-F238E27FC236}">
                <a16:creationId xmlns:a16="http://schemas.microsoft.com/office/drawing/2014/main" id="{8FBDFC2C-A609-406D-8454-064416A19569}"/>
              </a:ext>
            </a:extLst>
          </p:cNvPr>
          <p:cNvGrpSpPr>
            <a:grpSpLocks/>
          </p:cNvGrpSpPr>
          <p:nvPr/>
        </p:nvGrpSpPr>
        <p:grpSpPr bwMode="auto">
          <a:xfrm>
            <a:off x="4337870" y="2681279"/>
            <a:ext cx="7311390" cy="2690665"/>
            <a:chOff x="4253484" y="2231135"/>
            <a:chExt cx="7312659" cy="2368550"/>
          </a:xfrm>
        </p:grpSpPr>
        <p:sp>
          <p:nvSpPr>
            <p:cNvPr id="41" name="object 37">
              <a:extLst>
                <a:ext uri="{FF2B5EF4-FFF2-40B4-BE49-F238E27FC236}">
                  <a16:creationId xmlns:a16="http://schemas.microsoft.com/office/drawing/2014/main" id="{9A262401-1527-4827-B143-19FCDA65B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3692" y="4503419"/>
              <a:ext cx="2960370" cy="19050"/>
            </a:xfrm>
            <a:custGeom>
              <a:avLst/>
              <a:gdLst>
                <a:gd name="T0" fmla="*/ 0 w 2960370"/>
                <a:gd name="T1" fmla="*/ 0 h 19050"/>
                <a:gd name="T2" fmla="*/ 2960369 w 2960370"/>
                <a:gd name="T3" fmla="*/ 18668 h 19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60370" h="19050">
                  <a:moveTo>
                    <a:pt x="0" y="0"/>
                  </a:moveTo>
                  <a:lnTo>
                    <a:pt x="2960369" y="18668"/>
                  </a:lnTo>
                </a:path>
              </a:pathLst>
            </a:custGeom>
            <a:noFill/>
            <a:ln w="64008">
              <a:solidFill>
                <a:srgbClr val="66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3456"/>
            </a:p>
          </p:txBody>
        </p:sp>
        <p:sp>
          <p:nvSpPr>
            <p:cNvPr id="42" name="object 38">
              <a:extLst>
                <a:ext uri="{FF2B5EF4-FFF2-40B4-BE49-F238E27FC236}">
                  <a16:creationId xmlns:a16="http://schemas.microsoft.com/office/drawing/2014/main" id="{8DFF219F-FE63-4780-8F02-E2687454E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7872" y="4427219"/>
              <a:ext cx="166115" cy="172211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3456"/>
            </a:p>
          </p:txBody>
        </p:sp>
        <p:sp>
          <p:nvSpPr>
            <p:cNvPr id="43" name="object 39">
              <a:extLst>
                <a:ext uri="{FF2B5EF4-FFF2-40B4-BE49-F238E27FC236}">
                  <a16:creationId xmlns:a16="http://schemas.microsoft.com/office/drawing/2014/main" id="{E04C1BB9-1BBE-4065-A3B0-B7C7C7241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3484" y="4418075"/>
              <a:ext cx="155447" cy="172212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3456"/>
            </a:p>
          </p:txBody>
        </p:sp>
        <p:sp>
          <p:nvSpPr>
            <p:cNvPr id="44" name="object 40">
              <a:extLst>
                <a:ext uri="{FF2B5EF4-FFF2-40B4-BE49-F238E27FC236}">
                  <a16:creationId xmlns:a16="http://schemas.microsoft.com/office/drawing/2014/main" id="{5162B9CA-4B4C-410D-9502-CF0BF6AC8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7320" y="2231135"/>
              <a:ext cx="2528570" cy="320040"/>
            </a:xfrm>
            <a:custGeom>
              <a:avLst/>
              <a:gdLst>
                <a:gd name="T0" fmla="*/ 2528316 w 2528570"/>
                <a:gd name="T1" fmla="*/ 0 h 320039"/>
                <a:gd name="T2" fmla="*/ 0 w 2528570"/>
                <a:gd name="T3" fmla="*/ 0 h 320039"/>
                <a:gd name="T4" fmla="*/ 0 w 2528570"/>
                <a:gd name="T5" fmla="*/ 320039 h 320039"/>
                <a:gd name="T6" fmla="*/ 2528316 w 2528570"/>
                <a:gd name="T7" fmla="*/ 320039 h 320039"/>
                <a:gd name="T8" fmla="*/ 2528316 w 2528570"/>
                <a:gd name="T9" fmla="*/ 0 h 320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8570" h="320039">
                  <a:moveTo>
                    <a:pt x="2528316" y="0"/>
                  </a:moveTo>
                  <a:lnTo>
                    <a:pt x="0" y="0"/>
                  </a:lnTo>
                  <a:lnTo>
                    <a:pt x="0" y="320039"/>
                  </a:lnTo>
                  <a:lnTo>
                    <a:pt x="2528316" y="320039"/>
                  </a:lnTo>
                  <a:lnTo>
                    <a:pt x="252831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sz="3456"/>
            </a:p>
          </p:txBody>
        </p:sp>
      </p:grpSp>
      <p:sp>
        <p:nvSpPr>
          <p:cNvPr id="45" name="object 41">
            <a:extLst>
              <a:ext uri="{FF2B5EF4-FFF2-40B4-BE49-F238E27FC236}">
                <a16:creationId xmlns:a16="http://schemas.microsoft.com/office/drawing/2014/main" id="{97D2D44E-5CA5-4C11-9588-705F2AEA6192}"/>
              </a:ext>
            </a:extLst>
          </p:cNvPr>
          <p:cNvSpPr txBox="1"/>
          <p:nvPr/>
        </p:nvSpPr>
        <p:spPr>
          <a:xfrm>
            <a:off x="9213746" y="2783334"/>
            <a:ext cx="2442210" cy="14106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1909">
              <a:lnSpc>
                <a:spcPts val="1094"/>
              </a:lnSpc>
              <a:defRPr/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8"/>
              </a:rPr>
              <a:t>GitHub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8"/>
              </a:rPr>
              <a:t>Open Source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8"/>
              </a:rPr>
              <a:t> Challenge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2">
            <a:extLst>
              <a:ext uri="{FF2B5EF4-FFF2-40B4-BE49-F238E27FC236}">
                <a16:creationId xmlns:a16="http://schemas.microsoft.com/office/drawing/2014/main" id="{62BC7D39-4ACC-4BF7-82B2-30A30BCFD480}"/>
              </a:ext>
            </a:extLst>
          </p:cNvPr>
          <p:cNvSpPr txBox="1"/>
          <p:nvPr/>
        </p:nvSpPr>
        <p:spPr>
          <a:xfrm>
            <a:off x="7644026" y="3038603"/>
            <a:ext cx="5433060" cy="345865"/>
          </a:xfrm>
          <a:prstGeom prst="rect">
            <a:avLst/>
          </a:prstGeom>
        </p:spPr>
        <p:txBody>
          <a:bodyPr lIns="0" tIns="13336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106"/>
              </a:spcBef>
            </a:pPr>
            <a:r>
              <a:rPr lang="en-US" altLang="en-US" sz="1080" dirty="0">
                <a:cs typeface="Arial" panose="020B0604020202020204" pitchFamily="34" charset="0"/>
              </a:rPr>
              <a:t>(Required to receive badge: Complete Step #6 in Open Source @DXC curricula/badge)  See the “How to” the process steps in the PDF</a:t>
            </a:r>
          </a:p>
        </p:txBody>
      </p:sp>
      <p:grpSp>
        <p:nvGrpSpPr>
          <p:cNvPr id="47" name="object 43">
            <a:extLst>
              <a:ext uri="{FF2B5EF4-FFF2-40B4-BE49-F238E27FC236}">
                <a16:creationId xmlns:a16="http://schemas.microsoft.com/office/drawing/2014/main" id="{A616BBBC-85A5-42AE-95F0-F5B1F50C9761}"/>
              </a:ext>
            </a:extLst>
          </p:cNvPr>
          <p:cNvGrpSpPr>
            <a:grpSpLocks/>
          </p:cNvGrpSpPr>
          <p:nvPr/>
        </p:nvGrpSpPr>
        <p:grpSpPr bwMode="auto">
          <a:xfrm>
            <a:off x="385976" y="2352803"/>
            <a:ext cx="7917180" cy="4398646"/>
            <a:chOff x="295656" y="1908048"/>
            <a:chExt cx="7915909" cy="4399915"/>
          </a:xfrm>
        </p:grpSpPr>
        <p:sp>
          <p:nvSpPr>
            <p:cNvPr id="48" name="object 44">
              <a:extLst>
                <a:ext uri="{FF2B5EF4-FFF2-40B4-BE49-F238E27FC236}">
                  <a16:creationId xmlns:a16="http://schemas.microsoft.com/office/drawing/2014/main" id="{4DAFD28F-5E1B-42FA-A1C7-562B6C61E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8560" y="2423160"/>
              <a:ext cx="528320" cy="0"/>
            </a:xfrm>
            <a:custGeom>
              <a:avLst/>
              <a:gdLst>
                <a:gd name="T0" fmla="*/ 0 w 528320"/>
                <a:gd name="T1" fmla="*/ 527939 w 5283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528320">
                  <a:moveTo>
                    <a:pt x="0" y="0"/>
                  </a:moveTo>
                  <a:lnTo>
                    <a:pt x="527939" y="0"/>
                  </a:lnTo>
                </a:path>
              </a:pathLst>
            </a:custGeom>
            <a:noFill/>
            <a:ln w="64008">
              <a:solidFill>
                <a:srgbClr val="252525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3456"/>
            </a:p>
          </p:txBody>
        </p:sp>
        <p:sp>
          <p:nvSpPr>
            <p:cNvPr id="49" name="object 45">
              <a:extLst>
                <a:ext uri="{FF2B5EF4-FFF2-40B4-BE49-F238E27FC236}">
                  <a16:creationId xmlns:a16="http://schemas.microsoft.com/office/drawing/2014/main" id="{79F3CCA0-2719-4AE4-AE71-708F64EF1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0920" y="2316480"/>
              <a:ext cx="169163" cy="172211"/>
            </a:xfrm>
            <a:prstGeom prst="rect">
              <a:avLst/>
            </a:prstGeom>
            <a:blipFill dpi="0" rotWithShape="1">
              <a:blip r:embed="rId9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3456"/>
            </a:p>
          </p:txBody>
        </p:sp>
        <p:sp>
          <p:nvSpPr>
            <p:cNvPr id="50" name="object 46">
              <a:extLst>
                <a:ext uri="{FF2B5EF4-FFF2-40B4-BE49-F238E27FC236}">
                  <a16:creationId xmlns:a16="http://schemas.microsoft.com/office/drawing/2014/main" id="{FF7632CD-936B-4EBD-BC2A-801EFE4FC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3672" y="2321052"/>
              <a:ext cx="167639" cy="172212"/>
            </a:xfrm>
            <a:prstGeom prst="rect">
              <a:avLst/>
            </a:prstGeom>
            <a:blipFill dpi="0" rotWithShape="1">
              <a:blip r:embed="rId10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3456"/>
            </a:p>
          </p:txBody>
        </p:sp>
        <p:sp>
          <p:nvSpPr>
            <p:cNvPr id="51" name="object 47">
              <a:extLst>
                <a:ext uri="{FF2B5EF4-FFF2-40B4-BE49-F238E27FC236}">
                  <a16:creationId xmlns:a16="http://schemas.microsoft.com/office/drawing/2014/main" id="{667893CE-90B0-4C74-ADF1-AC6C0B2F7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9361" y="1949196"/>
              <a:ext cx="2362200" cy="127000"/>
            </a:xfrm>
            <a:custGeom>
              <a:avLst/>
              <a:gdLst>
                <a:gd name="T0" fmla="*/ 0 w 2362200"/>
                <a:gd name="T1" fmla="*/ 126492 h 127000"/>
                <a:gd name="T2" fmla="*/ 2362200 w 2362200"/>
                <a:gd name="T3" fmla="*/ 126492 h 127000"/>
                <a:gd name="T4" fmla="*/ 2362200 w 2362200"/>
                <a:gd name="T5" fmla="*/ 0 h 127000"/>
                <a:gd name="T6" fmla="*/ 0 w 2362200"/>
                <a:gd name="T7" fmla="*/ 0 h 127000"/>
                <a:gd name="T8" fmla="*/ 0 w 2362200"/>
                <a:gd name="T9" fmla="*/ 126492 h 127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2200" h="127000">
                  <a:moveTo>
                    <a:pt x="0" y="126492"/>
                  </a:moveTo>
                  <a:lnTo>
                    <a:pt x="2362200" y="126492"/>
                  </a:lnTo>
                  <a:lnTo>
                    <a:pt x="2362200" y="0"/>
                  </a:lnTo>
                  <a:lnTo>
                    <a:pt x="0" y="0"/>
                  </a:lnTo>
                  <a:lnTo>
                    <a:pt x="0" y="1264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sz="3456"/>
            </a:p>
          </p:txBody>
        </p:sp>
        <p:sp>
          <p:nvSpPr>
            <p:cNvPr id="52" name="object 48">
              <a:extLst>
                <a:ext uri="{FF2B5EF4-FFF2-40B4-BE49-F238E27FC236}">
                  <a16:creationId xmlns:a16="http://schemas.microsoft.com/office/drawing/2014/main" id="{F2F8BD56-B6EB-4785-946D-2F86A49BA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7667" y="1993392"/>
              <a:ext cx="896619" cy="8255"/>
            </a:xfrm>
            <a:custGeom>
              <a:avLst/>
              <a:gdLst>
                <a:gd name="T0" fmla="*/ 0 w 896620"/>
                <a:gd name="T1" fmla="*/ 0 h 8255"/>
                <a:gd name="T2" fmla="*/ 896238 w 896620"/>
                <a:gd name="T3" fmla="*/ 7747 h 8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96620" h="8255">
                  <a:moveTo>
                    <a:pt x="0" y="0"/>
                  </a:moveTo>
                  <a:lnTo>
                    <a:pt x="896238" y="7747"/>
                  </a:lnTo>
                </a:path>
              </a:pathLst>
            </a:custGeom>
            <a:noFill/>
            <a:ln w="64008">
              <a:solidFill>
                <a:srgbClr val="252525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3456"/>
            </a:p>
          </p:txBody>
        </p:sp>
        <p:sp>
          <p:nvSpPr>
            <p:cNvPr id="53" name="object 49">
              <a:extLst>
                <a:ext uri="{FF2B5EF4-FFF2-40B4-BE49-F238E27FC236}">
                  <a16:creationId xmlns:a16="http://schemas.microsoft.com/office/drawing/2014/main" id="{673B9C59-C56C-4F89-85FF-49957DF54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3744" y="1908048"/>
              <a:ext cx="169163" cy="172212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3456"/>
            </a:p>
          </p:txBody>
        </p:sp>
        <p:sp>
          <p:nvSpPr>
            <p:cNvPr id="54" name="object 50">
              <a:extLst>
                <a:ext uri="{FF2B5EF4-FFF2-40B4-BE49-F238E27FC236}">
                  <a16:creationId xmlns:a16="http://schemas.microsoft.com/office/drawing/2014/main" id="{9BDB2614-35E6-428D-BB56-A73C3CBED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0251" y="1917192"/>
              <a:ext cx="169164" cy="172211"/>
            </a:xfrm>
            <a:prstGeom prst="rect">
              <a:avLst/>
            </a:prstGeom>
            <a:blipFill dpi="0" rotWithShape="1">
              <a:blip r:embed="rId11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3456"/>
            </a:p>
          </p:txBody>
        </p:sp>
        <p:sp>
          <p:nvSpPr>
            <p:cNvPr id="55" name="object 51">
              <a:extLst>
                <a:ext uri="{FF2B5EF4-FFF2-40B4-BE49-F238E27FC236}">
                  <a16:creationId xmlns:a16="http://schemas.microsoft.com/office/drawing/2014/main" id="{D3BF11FD-0BFC-4CED-90E7-0E9321923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23" y="2275332"/>
              <a:ext cx="822960" cy="984503"/>
            </a:xfrm>
            <a:prstGeom prst="rect">
              <a:avLst/>
            </a:prstGeom>
            <a:blipFill dpi="0" rotWithShape="1">
              <a:blip r:embed="rId1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3456"/>
            </a:p>
          </p:txBody>
        </p:sp>
        <p:sp>
          <p:nvSpPr>
            <p:cNvPr id="56" name="object 52">
              <a:extLst>
                <a:ext uri="{FF2B5EF4-FFF2-40B4-BE49-F238E27FC236}">
                  <a16:creationId xmlns:a16="http://schemas.microsoft.com/office/drawing/2014/main" id="{F906B6D9-BAB7-4BCF-92AD-40B2A39D2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656" y="2255520"/>
              <a:ext cx="822960" cy="1091184"/>
            </a:xfrm>
            <a:prstGeom prst="rect">
              <a:avLst/>
            </a:prstGeom>
            <a:blipFill dpi="0" rotWithShape="1">
              <a:blip r:embed="rId1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3456"/>
            </a:p>
          </p:txBody>
        </p:sp>
        <p:sp>
          <p:nvSpPr>
            <p:cNvPr id="57" name="object 53">
              <a:extLst>
                <a:ext uri="{FF2B5EF4-FFF2-40B4-BE49-F238E27FC236}">
                  <a16:creationId xmlns:a16="http://schemas.microsoft.com/office/drawing/2014/main" id="{89F9E7E5-7734-4366-B2D0-743E01B79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020" y="2286000"/>
              <a:ext cx="822959" cy="1080515"/>
            </a:xfrm>
            <a:prstGeom prst="rect">
              <a:avLst/>
            </a:prstGeom>
            <a:blipFill dpi="0" rotWithShape="1">
              <a:blip r:embed="rId1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3456"/>
            </a:p>
          </p:txBody>
        </p:sp>
        <p:sp>
          <p:nvSpPr>
            <p:cNvPr id="58" name="object 54">
              <a:extLst>
                <a:ext uri="{FF2B5EF4-FFF2-40B4-BE49-F238E27FC236}">
                  <a16:creationId xmlns:a16="http://schemas.microsoft.com/office/drawing/2014/main" id="{EC496DEA-C4FF-4A8D-9CB4-DB238998D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5873" y="6092951"/>
              <a:ext cx="1772285" cy="127000"/>
            </a:xfrm>
            <a:custGeom>
              <a:avLst/>
              <a:gdLst>
                <a:gd name="T0" fmla="*/ 0 w 1772285"/>
                <a:gd name="T1" fmla="*/ 126492 h 127000"/>
                <a:gd name="T2" fmla="*/ 1772158 w 1772285"/>
                <a:gd name="T3" fmla="*/ 126492 h 127000"/>
                <a:gd name="T4" fmla="*/ 1772158 w 1772285"/>
                <a:gd name="T5" fmla="*/ 0 h 127000"/>
                <a:gd name="T6" fmla="*/ 0 w 1772285"/>
                <a:gd name="T7" fmla="*/ 0 h 127000"/>
                <a:gd name="T8" fmla="*/ 0 w 1772285"/>
                <a:gd name="T9" fmla="*/ 126492 h 127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2285" h="127000">
                  <a:moveTo>
                    <a:pt x="0" y="126492"/>
                  </a:moveTo>
                  <a:lnTo>
                    <a:pt x="1772158" y="126492"/>
                  </a:lnTo>
                  <a:lnTo>
                    <a:pt x="1772158" y="0"/>
                  </a:lnTo>
                  <a:lnTo>
                    <a:pt x="0" y="0"/>
                  </a:lnTo>
                  <a:lnTo>
                    <a:pt x="0" y="12649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sz="3456"/>
            </a:p>
          </p:txBody>
        </p:sp>
        <p:sp>
          <p:nvSpPr>
            <p:cNvPr id="59" name="object 55">
              <a:extLst>
                <a:ext uri="{FF2B5EF4-FFF2-40B4-BE49-F238E27FC236}">
                  <a16:creationId xmlns:a16="http://schemas.microsoft.com/office/drawing/2014/main" id="{16A3FF93-DD04-4B3F-B5C5-76C84C9C0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0008" y="6163056"/>
              <a:ext cx="1219200" cy="0"/>
            </a:xfrm>
            <a:custGeom>
              <a:avLst/>
              <a:gdLst>
                <a:gd name="T0" fmla="*/ 0 w 1219200"/>
                <a:gd name="T1" fmla="*/ 1218818 w 121920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219200">
                  <a:moveTo>
                    <a:pt x="0" y="0"/>
                  </a:moveTo>
                  <a:lnTo>
                    <a:pt x="1218818" y="0"/>
                  </a:lnTo>
                </a:path>
              </a:pathLst>
            </a:custGeom>
            <a:noFill/>
            <a:ln w="64008">
              <a:solidFill>
                <a:srgbClr val="66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3456"/>
            </a:p>
          </p:txBody>
        </p:sp>
        <p:sp>
          <p:nvSpPr>
            <p:cNvPr id="60" name="object 56">
              <a:extLst>
                <a:ext uri="{FF2B5EF4-FFF2-40B4-BE49-F238E27FC236}">
                  <a16:creationId xmlns:a16="http://schemas.microsoft.com/office/drawing/2014/main" id="{974A1A28-7DC4-43EB-8B44-46E5B05C2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5491" y="6077712"/>
              <a:ext cx="166115" cy="172211"/>
            </a:xfrm>
            <a:prstGeom prst="rect">
              <a:avLst/>
            </a:pr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3456"/>
            </a:p>
          </p:txBody>
        </p:sp>
        <p:sp>
          <p:nvSpPr>
            <p:cNvPr id="61" name="object 57">
              <a:extLst>
                <a:ext uri="{FF2B5EF4-FFF2-40B4-BE49-F238E27FC236}">
                  <a16:creationId xmlns:a16="http://schemas.microsoft.com/office/drawing/2014/main" id="{1E04CDF8-32C8-4C01-8923-223142670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636" y="5992368"/>
              <a:ext cx="3784600" cy="315595"/>
            </a:xfrm>
            <a:custGeom>
              <a:avLst/>
              <a:gdLst>
                <a:gd name="T0" fmla="*/ 3784091 w 3784600"/>
                <a:gd name="T1" fmla="*/ 0 h 315595"/>
                <a:gd name="T2" fmla="*/ 0 w 3784600"/>
                <a:gd name="T3" fmla="*/ 0 h 315595"/>
                <a:gd name="T4" fmla="*/ 0 w 3784600"/>
                <a:gd name="T5" fmla="*/ 315467 h 315595"/>
                <a:gd name="T6" fmla="*/ 3784091 w 3784600"/>
                <a:gd name="T7" fmla="*/ 315467 h 315595"/>
                <a:gd name="T8" fmla="*/ 3784091 w 3784600"/>
                <a:gd name="T9" fmla="*/ 0 h 315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4600" h="315595">
                  <a:moveTo>
                    <a:pt x="3784091" y="0"/>
                  </a:moveTo>
                  <a:lnTo>
                    <a:pt x="0" y="0"/>
                  </a:lnTo>
                  <a:lnTo>
                    <a:pt x="0" y="315467"/>
                  </a:lnTo>
                  <a:lnTo>
                    <a:pt x="3784091" y="315467"/>
                  </a:lnTo>
                  <a:lnTo>
                    <a:pt x="3784091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sz="3456"/>
            </a:p>
          </p:txBody>
        </p:sp>
      </p:grpSp>
      <p:sp>
        <p:nvSpPr>
          <p:cNvPr id="62" name="object 58">
            <a:extLst>
              <a:ext uri="{FF2B5EF4-FFF2-40B4-BE49-F238E27FC236}">
                <a16:creationId xmlns:a16="http://schemas.microsoft.com/office/drawing/2014/main" id="{2B7EB1BE-D3FA-4669-B492-0260AAB0FD85}"/>
              </a:ext>
            </a:extLst>
          </p:cNvPr>
          <p:cNvSpPr txBox="1"/>
          <p:nvPr/>
        </p:nvSpPr>
        <p:spPr>
          <a:xfrm>
            <a:off x="871750" y="2280413"/>
            <a:ext cx="3209926" cy="249427"/>
          </a:xfrm>
          <a:prstGeom prst="rect">
            <a:avLst/>
          </a:prstGeom>
          <a:solidFill>
            <a:srgbClr val="252525"/>
          </a:solidFill>
        </p:spPr>
        <p:txBody>
          <a:bodyPr lIns="0" tIns="64135" rIns="0" bIns="0">
            <a:spAutoFit/>
          </a:bodyPr>
          <a:lstStyle/>
          <a:p>
            <a:pPr marL="736571">
              <a:spcBef>
                <a:spcPts val="505"/>
              </a:spcBef>
              <a:defRPr/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Recommended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Reading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59">
            <a:extLst>
              <a:ext uri="{FF2B5EF4-FFF2-40B4-BE49-F238E27FC236}">
                <a16:creationId xmlns:a16="http://schemas.microsoft.com/office/drawing/2014/main" id="{31FD6136-4210-4BCA-B10E-9EAC58639201}"/>
              </a:ext>
            </a:extLst>
          </p:cNvPr>
          <p:cNvSpPr txBox="1"/>
          <p:nvPr/>
        </p:nvSpPr>
        <p:spPr>
          <a:xfrm>
            <a:off x="5750456" y="2566163"/>
            <a:ext cx="1624964" cy="182743"/>
          </a:xfrm>
          <a:prstGeom prst="rect">
            <a:avLst/>
          </a:prstGeom>
        </p:spPr>
        <p:txBody>
          <a:bodyPr lIns="0" tIns="13336" rIns="0" bIns="0">
            <a:spAutoFit/>
          </a:bodyPr>
          <a:lstStyle/>
          <a:p>
            <a:pPr marL="12700">
              <a:spcBef>
                <a:spcPts val="104"/>
              </a:spcBef>
              <a:defRPr/>
            </a:pPr>
            <a:r>
              <a:rPr sz="1100" dirty="0">
                <a:latin typeface="Arial"/>
                <a:cs typeface="Arial"/>
              </a:rPr>
              <a:t>(Recommended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Reading)</a:t>
            </a:r>
            <a:endParaRPr sz="1100">
              <a:latin typeface="Arial"/>
              <a:cs typeface="Arial"/>
            </a:endParaRPr>
          </a:p>
        </p:txBody>
      </p:sp>
      <p:sp>
        <p:nvSpPr>
          <p:cNvPr id="64" name="object 60">
            <a:extLst>
              <a:ext uri="{FF2B5EF4-FFF2-40B4-BE49-F238E27FC236}">
                <a16:creationId xmlns:a16="http://schemas.microsoft.com/office/drawing/2014/main" id="{9E82D178-7572-4602-ACE1-C98CE351AC36}"/>
              </a:ext>
            </a:extLst>
          </p:cNvPr>
          <p:cNvSpPr txBox="1"/>
          <p:nvPr/>
        </p:nvSpPr>
        <p:spPr>
          <a:xfrm>
            <a:off x="10021465" y="4232733"/>
            <a:ext cx="3296737" cy="159916"/>
          </a:xfrm>
          <a:prstGeom prst="rect">
            <a:avLst/>
          </a:prstGeom>
        </p:spPr>
        <p:txBody>
          <a:bodyPr wrap="square" lIns="0" tIns="12065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90"/>
              </a:spcBef>
            </a:pPr>
            <a:r>
              <a:rPr lang="en-US" altLang="en-US" sz="960" b="1" dirty="0">
                <a:cs typeface="Arial" panose="020B0604020202020204" pitchFamily="34" charset="0"/>
              </a:rPr>
              <a:t>(Required) Open Source @ DXC Course Module Names</a:t>
            </a:r>
            <a:endParaRPr lang="en-US" altLang="en-US" sz="960" dirty="0">
              <a:cs typeface="Arial" panose="020B0604020202020204" pitchFamily="34" charset="0"/>
            </a:endParaRPr>
          </a:p>
        </p:txBody>
      </p:sp>
      <p:sp>
        <p:nvSpPr>
          <p:cNvPr id="65" name="object 61">
            <a:extLst>
              <a:ext uri="{FF2B5EF4-FFF2-40B4-BE49-F238E27FC236}">
                <a16:creationId xmlns:a16="http://schemas.microsoft.com/office/drawing/2014/main" id="{99A24FD5-308E-4AFE-81DC-BE497AC8755D}"/>
              </a:ext>
            </a:extLst>
          </p:cNvPr>
          <p:cNvSpPr txBox="1"/>
          <p:nvPr/>
        </p:nvSpPr>
        <p:spPr>
          <a:xfrm>
            <a:off x="9975746" y="4391153"/>
            <a:ext cx="4141470" cy="781624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241290" indent="-228590">
              <a:spcBef>
                <a:spcPts val="95"/>
              </a:spcBef>
              <a:buFontTx/>
              <a:buAutoNum type="arabicPeriod"/>
              <a:tabLst>
                <a:tab pos="241290" algn="l"/>
              </a:tabLst>
              <a:defRPr/>
            </a:pPr>
            <a:r>
              <a:rPr sz="1000" spc="-5" dirty="0">
                <a:latin typeface="Arial"/>
                <a:cs typeface="Arial"/>
              </a:rPr>
              <a:t>Introduction to Open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Source</a:t>
            </a:r>
            <a:endParaRPr sz="1000" dirty="0">
              <a:latin typeface="Arial"/>
              <a:cs typeface="Arial"/>
            </a:endParaRPr>
          </a:p>
          <a:p>
            <a:pPr marL="241290" indent="-228590">
              <a:buFontTx/>
              <a:buAutoNum type="arabicPeriod"/>
              <a:tabLst>
                <a:tab pos="241290" algn="l"/>
              </a:tabLst>
              <a:defRPr/>
            </a:pPr>
            <a:r>
              <a:rPr sz="1000" spc="-5" dirty="0">
                <a:latin typeface="Arial"/>
                <a:cs typeface="Arial"/>
              </a:rPr>
              <a:t>How to safely use Open Source </a:t>
            </a:r>
            <a:r>
              <a:rPr sz="1000" spc="-10" dirty="0">
                <a:latin typeface="Arial"/>
                <a:cs typeface="Arial"/>
              </a:rPr>
              <a:t>within </a:t>
            </a:r>
            <a:r>
              <a:rPr sz="1000" spc="-5" dirty="0">
                <a:latin typeface="Arial"/>
                <a:cs typeface="Arial"/>
              </a:rPr>
              <a:t>DXC &amp; its Products &amp;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Services</a:t>
            </a:r>
            <a:endParaRPr sz="1000" dirty="0">
              <a:latin typeface="Arial"/>
              <a:cs typeface="Arial"/>
            </a:endParaRPr>
          </a:p>
          <a:p>
            <a:pPr marL="241290" indent="-228590">
              <a:buFontTx/>
              <a:buAutoNum type="arabicPeriod"/>
              <a:tabLst>
                <a:tab pos="241290" algn="l"/>
              </a:tabLst>
              <a:defRPr/>
            </a:pPr>
            <a:r>
              <a:rPr sz="1000" spc="-5" dirty="0">
                <a:latin typeface="Arial"/>
                <a:cs typeface="Arial"/>
              </a:rPr>
              <a:t>Contribute to OSS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projects</a:t>
            </a:r>
            <a:endParaRPr sz="1000" dirty="0">
              <a:latin typeface="Arial"/>
              <a:cs typeface="Arial"/>
            </a:endParaRPr>
          </a:p>
          <a:p>
            <a:pPr marL="241290" indent="-228590">
              <a:buFontTx/>
              <a:buAutoNum type="arabicPeriod"/>
              <a:tabLst>
                <a:tab pos="241290" algn="l"/>
              </a:tabLst>
              <a:defRPr/>
            </a:pPr>
            <a:r>
              <a:rPr sz="1000" spc="-5" dirty="0">
                <a:latin typeface="Arial"/>
                <a:cs typeface="Arial"/>
              </a:rPr>
              <a:t>Creating a New Open Source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projects</a:t>
            </a:r>
            <a:endParaRPr sz="1000" dirty="0">
              <a:latin typeface="Arial"/>
              <a:cs typeface="Arial"/>
            </a:endParaRPr>
          </a:p>
          <a:p>
            <a:pPr marL="241290" indent="-228590">
              <a:buFontTx/>
              <a:buAutoNum type="arabicPeriod"/>
              <a:tabLst>
                <a:tab pos="241290" algn="l"/>
              </a:tabLst>
              <a:defRPr/>
            </a:pPr>
            <a:r>
              <a:rPr sz="1000" spc="-5" dirty="0">
                <a:latin typeface="Arial"/>
                <a:cs typeface="Arial"/>
              </a:rPr>
              <a:t>Consume, Contribute &amp; Create Inner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Source(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6" name="object 62">
            <a:extLst>
              <a:ext uri="{FF2B5EF4-FFF2-40B4-BE49-F238E27FC236}">
                <a16:creationId xmlns:a16="http://schemas.microsoft.com/office/drawing/2014/main" id="{052E67EF-B9B6-4B8A-B9F3-74B1D4ACAF85}"/>
              </a:ext>
            </a:extLst>
          </p:cNvPr>
          <p:cNvSpPr txBox="1"/>
          <p:nvPr/>
        </p:nvSpPr>
        <p:spPr>
          <a:xfrm>
            <a:off x="9975746" y="5305554"/>
            <a:ext cx="2903220" cy="166071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1000" b="1" spc="-5" dirty="0">
                <a:latin typeface="Arial"/>
                <a:cs typeface="Arial"/>
              </a:rPr>
              <a:t>(Required Task) GitHub Open Source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Challenge</a:t>
            </a:r>
            <a:endParaRPr sz="1000">
              <a:latin typeface="Arial"/>
              <a:cs typeface="Arial"/>
            </a:endParaRPr>
          </a:p>
        </p:txBody>
      </p:sp>
      <p:sp>
        <p:nvSpPr>
          <p:cNvPr id="67" name="object 63">
            <a:extLst>
              <a:ext uri="{FF2B5EF4-FFF2-40B4-BE49-F238E27FC236}">
                <a16:creationId xmlns:a16="http://schemas.microsoft.com/office/drawing/2014/main" id="{6E8B7772-35CF-492D-9F15-F187DA0B6397}"/>
              </a:ext>
            </a:extLst>
          </p:cNvPr>
          <p:cNvSpPr txBox="1"/>
          <p:nvPr/>
        </p:nvSpPr>
        <p:spPr>
          <a:xfrm>
            <a:off x="9975746" y="5457953"/>
            <a:ext cx="4154804" cy="307648"/>
          </a:xfrm>
          <a:prstGeom prst="rect">
            <a:avLst/>
          </a:prstGeom>
        </p:spPr>
        <p:txBody>
          <a:bodyPr lIns="0" tIns="12065" rIns="0" bIns="0">
            <a:spAutoFit/>
          </a:bodyPr>
          <a:lstStyle>
            <a:lvl1pPr marL="200025" indent="-188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90"/>
              </a:spcBef>
            </a:pPr>
            <a:r>
              <a:rPr lang="en-US" altLang="en-US" sz="960" dirty="0">
                <a:cs typeface="Arial" panose="020B0604020202020204" pitchFamily="34" charset="0"/>
              </a:rPr>
              <a:t>6. Learner obtains DXC GitHub license, make a contribution, and send a  pull-request.</a:t>
            </a:r>
          </a:p>
        </p:txBody>
      </p:sp>
      <p:sp>
        <p:nvSpPr>
          <p:cNvPr id="68" name="object 64">
            <a:extLst>
              <a:ext uri="{FF2B5EF4-FFF2-40B4-BE49-F238E27FC236}">
                <a16:creationId xmlns:a16="http://schemas.microsoft.com/office/drawing/2014/main" id="{5DA53CEB-7A80-4CDD-8C9F-96076ED099F6}"/>
              </a:ext>
            </a:extLst>
          </p:cNvPr>
          <p:cNvSpPr txBox="1"/>
          <p:nvPr/>
        </p:nvSpPr>
        <p:spPr>
          <a:xfrm>
            <a:off x="3016780" y="2781429"/>
            <a:ext cx="3619500" cy="1046953"/>
          </a:xfrm>
          <a:prstGeom prst="rect">
            <a:avLst/>
          </a:prstGeom>
        </p:spPr>
        <p:txBody>
          <a:bodyPr lIns="0" tIns="12700" rIns="0" bIns="0">
            <a:spAutoFit/>
          </a:bodyPr>
          <a:lstStyle>
            <a:lvl1pPr marL="200025" indent="-188913">
              <a:tabLst>
                <a:tab pos="200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200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00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00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00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0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0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0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0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106"/>
              </a:spcBef>
              <a:buFontTx/>
              <a:buAutoNum type="arabicPeriod"/>
            </a:pPr>
            <a:r>
              <a:rPr lang="en-US" altLang="en-US" sz="840" i="1" dirty="0">
                <a:cs typeface="Arial" panose="020B0604020202020204" pitchFamily="34" charset="0"/>
              </a:rPr>
              <a:t>The Cathedral and the Bazaar: Musings on Linux and Open</a:t>
            </a:r>
            <a:endParaRPr lang="en-US" altLang="en-US" sz="840" dirty="0">
              <a:cs typeface="Arial" panose="020B0604020202020204" pitchFamily="34" charset="0"/>
            </a:endParaRPr>
          </a:p>
          <a:p>
            <a:r>
              <a:rPr lang="en-US" altLang="en-US" sz="840" i="1" dirty="0">
                <a:cs typeface="Arial" panose="020B0604020202020204" pitchFamily="34" charset="0"/>
              </a:rPr>
              <a:t>Source by an Accidental Revolutionary </a:t>
            </a:r>
            <a:r>
              <a:rPr lang="en-US" altLang="en-US" sz="840" dirty="0">
                <a:cs typeface="Arial" panose="020B0604020202020204" pitchFamily="34" charset="0"/>
              </a:rPr>
              <a:t>(abbreviated </a:t>
            </a:r>
            <a:r>
              <a:rPr lang="en-US" altLang="en-US" sz="840" dirty="0" err="1">
                <a:cs typeface="Arial" panose="020B0604020202020204" pitchFamily="34" charset="0"/>
              </a:rPr>
              <a:t>CatB</a:t>
            </a:r>
            <a:r>
              <a:rPr lang="en-US" altLang="en-US" sz="840" dirty="0">
                <a:cs typeface="Arial" panose="020B0604020202020204" pitchFamily="34" charset="0"/>
              </a:rPr>
              <a:t>), by Eric</a:t>
            </a:r>
          </a:p>
          <a:p>
            <a:r>
              <a:rPr lang="en-US" altLang="en-US" sz="840" dirty="0">
                <a:cs typeface="Arial" panose="020B0604020202020204" pitchFamily="34" charset="0"/>
              </a:rPr>
              <a:t>S. Raymond</a:t>
            </a:r>
          </a:p>
          <a:p>
            <a:pPr>
              <a:buFontTx/>
              <a:buAutoNum type="arabicPeriod" startAt="2"/>
            </a:pPr>
            <a:r>
              <a:rPr lang="en-US" altLang="en-US" sz="840" i="1" dirty="0">
                <a:cs typeface="Arial" panose="020B0604020202020204" pitchFamily="34" charset="0"/>
              </a:rPr>
              <a:t>The Wisdom of Crowds: Why the Many Are Smarter Than the Few  and How Collective Wisdom Shapes Business, Economies,  Societies and Nations</a:t>
            </a:r>
            <a:r>
              <a:rPr lang="en-US" altLang="en-US" sz="840" dirty="0">
                <a:cs typeface="Arial" panose="020B0604020202020204" pitchFamily="34" charset="0"/>
              </a:rPr>
              <a:t>, by James </a:t>
            </a:r>
            <a:r>
              <a:rPr lang="en-US" altLang="en-US" sz="840" dirty="0" err="1">
                <a:cs typeface="Arial" panose="020B0604020202020204" pitchFamily="34" charset="0"/>
              </a:rPr>
              <a:t>Surowiecki</a:t>
            </a:r>
            <a:endParaRPr lang="en-US" altLang="en-US" sz="840" dirty="0">
              <a:cs typeface="Arial" panose="020B0604020202020204" pitchFamily="34" charset="0"/>
            </a:endParaRPr>
          </a:p>
          <a:p>
            <a:pPr>
              <a:buFontTx/>
              <a:buAutoNum type="arabicPeriod" startAt="2"/>
            </a:pPr>
            <a:r>
              <a:rPr lang="en-US" altLang="en-US" sz="840" i="1" dirty="0">
                <a:cs typeface="Arial" panose="020B0604020202020204" pitchFamily="34" charset="0"/>
              </a:rPr>
              <a:t>Getting Started with Inner Source Keys to collaboration and  productivity inside your company by Andy </a:t>
            </a:r>
            <a:r>
              <a:rPr lang="en-US" altLang="en-US" sz="840" i="1" dirty="0" err="1">
                <a:cs typeface="Arial" panose="020B0604020202020204" pitchFamily="34" charset="0"/>
              </a:rPr>
              <a:t>Oram</a:t>
            </a:r>
            <a:endParaRPr lang="en-US" altLang="en-US" sz="840" dirty="0">
              <a:cs typeface="Arial" panose="020B0604020202020204" pitchFamily="34" charset="0"/>
            </a:endParaRPr>
          </a:p>
        </p:txBody>
      </p:sp>
      <p:sp>
        <p:nvSpPr>
          <p:cNvPr id="69" name="object 65">
            <a:extLst>
              <a:ext uri="{FF2B5EF4-FFF2-40B4-BE49-F238E27FC236}">
                <a16:creationId xmlns:a16="http://schemas.microsoft.com/office/drawing/2014/main" id="{1E66A451-197A-4F6C-913B-DD597E6BD187}"/>
              </a:ext>
            </a:extLst>
          </p:cNvPr>
          <p:cNvSpPr txBox="1"/>
          <p:nvPr/>
        </p:nvSpPr>
        <p:spPr>
          <a:xfrm>
            <a:off x="953666" y="6823839"/>
            <a:ext cx="4352924" cy="52065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1100" spc="-5" dirty="0">
                <a:latin typeface="Arial"/>
                <a:cs typeface="Arial"/>
              </a:rPr>
              <a:t>Visit </a:t>
            </a:r>
            <a:r>
              <a:rPr sz="1100" dirty="0">
                <a:latin typeface="Arial"/>
                <a:cs typeface="Arial"/>
              </a:rPr>
              <a:t>the DXC IP and Open Source </a:t>
            </a:r>
            <a:r>
              <a:rPr sz="1100" spc="-5" dirty="0">
                <a:latin typeface="Arial"/>
                <a:cs typeface="Arial"/>
              </a:rPr>
              <a:t>myDXC </a:t>
            </a:r>
            <a:r>
              <a:rPr sz="1100" dirty="0">
                <a:latin typeface="Arial"/>
                <a:cs typeface="Arial"/>
              </a:rPr>
              <a:t>page </a:t>
            </a:r>
            <a:r>
              <a:rPr sz="1100" spc="5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news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134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events.</a:t>
            </a:r>
            <a:endParaRPr sz="1100" dirty="0">
              <a:latin typeface="Arial"/>
              <a:cs typeface="Arial"/>
            </a:endParaRPr>
          </a:p>
          <a:p>
            <a:pPr marL="184777" indent="-172714">
              <a:spcBef>
                <a:spcPts val="5"/>
              </a:spcBef>
              <a:buFontTx/>
              <a:buChar char="•"/>
              <a:tabLst>
                <a:tab pos="185412" algn="l"/>
              </a:tabLst>
              <a:defRPr/>
            </a:pPr>
            <a:r>
              <a:rPr sz="11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16"/>
              </a:rPr>
              <a:t>DXC Intellectual Property</a:t>
            </a:r>
            <a:r>
              <a:rPr sz="1100" spc="-55" dirty="0">
                <a:latin typeface="Arial"/>
                <a:cs typeface="Arial"/>
                <a:hlinkClick r:id="rId16"/>
              </a:rPr>
              <a:t> </a:t>
            </a:r>
            <a:r>
              <a:rPr sz="1100" dirty="0">
                <a:latin typeface="Arial"/>
                <a:cs typeface="Arial"/>
              </a:rPr>
              <a:t>page</a:t>
            </a:r>
          </a:p>
          <a:p>
            <a:pPr marL="184777" indent="-172714">
              <a:buFontTx/>
              <a:buChar char="•"/>
              <a:tabLst>
                <a:tab pos="185412" algn="l"/>
              </a:tabLst>
              <a:defRPr/>
            </a:pPr>
            <a:r>
              <a:rPr sz="11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17"/>
              </a:rPr>
              <a:t>DXC Open Source</a:t>
            </a:r>
            <a:r>
              <a:rPr sz="1100" spc="-44" dirty="0">
                <a:latin typeface="Arial"/>
                <a:cs typeface="Arial"/>
                <a:hlinkClick r:id="rId17"/>
              </a:rPr>
              <a:t> </a:t>
            </a:r>
            <a:r>
              <a:rPr sz="1100" dirty="0">
                <a:latin typeface="Arial"/>
                <a:cs typeface="Arial"/>
              </a:rPr>
              <a:t>page</a:t>
            </a:r>
          </a:p>
        </p:txBody>
      </p:sp>
      <p:sp>
        <p:nvSpPr>
          <p:cNvPr id="70" name="object 66">
            <a:extLst>
              <a:ext uri="{FF2B5EF4-FFF2-40B4-BE49-F238E27FC236}">
                <a16:creationId xmlns:a16="http://schemas.microsoft.com/office/drawing/2014/main" id="{9290A073-3AD8-4130-810B-68306E11B579}"/>
              </a:ext>
            </a:extLst>
          </p:cNvPr>
          <p:cNvSpPr txBox="1"/>
          <p:nvPr/>
        </p:nvSpPr>
        <p:spPr>
          <a:xfrm>
            <a:off x="987956" y="6437124"/>
            <a:ext cx="3429000" cy="248146"/>
          </a:xfrm>
          <a:prstGeom prst="rect">
            <a:avLst/>
          </a:prstGeom>
          <a:solidFill>
            <a:srgbClr val="B3B3B3"/>
          </a:solidFill>
        </p:spPr>
        <p:txBody>
          <a:bodyPr lIns="0" tIns="62866" rIns="0" bIns="0">
            <a:spAutoFit/>
          </a:bodyPr>
          <a:lstStyle/>
          <a:p>
            <a:pPr marL="233670">
              <a:spcBef>
                <a:spcPts val="494"/>
              </a:spcBef>
              <a:defRPr/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18"/>
              </a:rPr>
              <a:t>Visit the NEW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18"/>
              </a:rPr>
              <a:t>DXC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18"/>
              </a:rPr>
              <a:t>IP and Open Source</a:t>
            </a:r>
            <a:r>
              <a:rPr sz="1200" b="1" u="heavy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18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18"/>
              </a:rPr>
              <a:t>port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1" name="object 67">
            <a:extLst>
              <a:ext uri="{FF2B5EF4-FFF2-40B4-BE49-F238E27FC236}">
                <a16:creationId xmlns:a16="http://schemas.microsoft.com/office/drawing/2014/main" id="{26F06612-00CD-44B4-9B5B-1F399314519A}"/>
              </a:ext>
            </a:extLst>
          </p:cNvPr>
          <p:cNvSpPr txBox="1"/>
          <p:nvPr/>
        </p:nvSpPr>
        <p:spPr>
          <a:xfrm>
            <a:off x="4379776" y="6546918"/>
            <a:ext cx="356234" cy="131254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>
            <a:spAutoFit/>
          </a:bodyPr>
          <a:lstStyle/>
          <a:p>
            <a:pPr>
              <a:lnSpc>
                <a:spcPts val="994"/>
              </a:lnSpc>
              <a:defRPr/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18"/>
              </a:rPr>
              <a:t>al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72" name="object 68">
            <a:extLst>
              <a:ext uri="{FF2B5EF4-FFF2-40B4-BE49-F238E27FC236}">
                <a16:creationId xmlns:a16="http://schemas.microsoft.com/office/drawing/2014/main" id="{2CD48129-E3F5-43E3-A8E1-B7DB0D5380D9}"/>
              </a:ext>
            </a:extLst>
          </p:cNvPr>
          <p:cNvGrpSpPr>
            <a:grpSpLocks/>
          </p:cNvGrpSpPr>
          <p:nvPr/>
        </p:nvGrpSpPr>
        <p:grpSpPr bwMode="auto">
          <a:xfrm>
            <a:off x="6091450" y="1979423"/>
            <a:ext cx="6446520" cy="4716780"/>
            <a:chOff x="6001511" y="1536191"/>
            <a:chExt cx="6445250" cy="4716780"/>
          </a:xfrm>
        </p:grpSpPr>
        <p:sp>
          <p:nvSpPr>
            <p:cNvPr id="73" name="object 69">
              <a:extLst>
                <a:ext uri="{FF2B5EF4-FFF2-40B4-BE49-F238E27FC236}">
                  <a16:creationId xmlns:a16="http://schemas.microsoft.com/office/drawing/2014/main" id="{3F10F4EE-DC13-4048-A62F-A77549CAB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1511" y="6082283"/>
              <a:ext cx="169163" cy="170687"/>
            </a:xfrm>
            <a:prstGeom prst="rect">
              <a:avLst/>
            </a:prstGeom>
            <a:blipFill dpi="0" rotWithShape="1">
              <a:blip r:embed="rId19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3456"/>
            </a:p>
          </p:txBody>
        </p:sp>
        <p:sp>
          <p:nvSpPr>
            <p:cNvPr id="74" name="object 70">
              <a:extLst>
                <a:ext uri="{FF2B5EF4-FFF2-40B4-BE49-F238E27FC236}">
                  <a16:creationId xmlns:a16="http://schemas.microsoft.com/office/drawing/2014/main" id="{30C5E126-5064-4BE0-A04B-A40F470A9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4540" y="1536191"/>
              <a:ext cx="2792095" cy="320040"/>
            </a:xfrm>
            <a:custGeom>
              <a:avLst/>
              <a:gdLst>
                <a:gd name="T0" fmla="*/ 2791968 w 2792095"/>
                <a:gd name="T1" fmla="*/ 0 h 320039"/>
                <a:gd name="T2" fmla="*/ 0 w 2792095"/>
                <a:gd name="T3" fmla="*/ 0 h 320039"/>
                <a:gd name="T4" fmla="*/ 0 w 2792095"/>
                <a:gd name="T5" fmla="*/ 320039 h 320039"/>
                <a:gd name="T6" fmla="*/ 2791968 w 2792095"/>
                <a:gd name="T7" fmla="*/ 320039 h 320039"/>
                <a:gd name="T8" fmla="*/ 2791968 w 2792095"/>
                <a:gd name="T9" fmla="*/ 0 h 320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2095" h="320039">
                  <a:moveTo>
                    <a:pt x="2791968" y="0"/>
                  </a:moveTo>
                  <a:lnTo>
                    <a:pt x="0" y="0"/>
                  </a:lnTo>
                  <a:lnTo>
                    <a:pt x="0" y="320039"/>
                  </a:lnTo>
                  <a:lnTo>
                    <a:pt x="2791968" y="320039"/>
                  </a:lnTo>
                  <a:lnTo>
                    <a:pt x="2791968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sz="3456"/>
            </a:p>
          </p:txBody>
        </p:sp>
      </p:grpSp>
      <p:sp>
        <p:nvSpPr>
          <p:cNvPr id="75" name="object 71">
            <a:extLst>
              <a:ext uri="{FF2B5EF4-FFF2-40B4-BE49-F238E27FC236}">
                <a16:creationId xmlns:a16="http://schemas.microsoft.com/office/drawing/2014/main" id="{6A291F98-F669-473A-971D-075A2A221965}"/>
              </a:ext>
            </a:extLst>
          </p:cNvPr>
          <p:cNvSpPr txBox="1"/>
          <p:nvPr/>
        </p:nvSpPr>
        <p:spPr>
          <a:xfrm>
            <a:off x="10021466" y="2032763"/>
            <a:ext cx="2236470" cy="19749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DXC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Skills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Inventory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6" name="object 72">
            <a:extLst>
              <a:ext uri="{FF2B5EF4-FFF2-40B4-BE49-F238E27FC236}">
                <a16:creationId xmlns:a16="http://schemas.microsoft.com/office/drawing/2014/main" id="{CFE27E9A-3527-4AE2-AD25-7D850DC4A70D}"/>
              </a:ext>
            </a:extLst>
          </p:cNvPr>
          <p:cNvGrpSpPr>
            <a:grpSpLocks/>
          </p:cNvGrpSpPr>
          <p:nvPr/>
        </p:nvGrpSpPr>
        <p:grpSpPr bwMode="auto">
          <a:xfrm>
            <a:off x="7447670" y="450213"/>
            <a:ext cx="3409950" cy="1765936"/>
            <a:chOff x="7350252" y="60960"/>
            <a:chExt cx="3409315" cy="1765300"/>
          </a:xfrm>
        </p:grpSpPr>
        <p:sp>
          <p:nvSpPr>
            <p:cNvPr id="77" name="object 73">
              <a:extLst>
                <a:ext uri="{FF2B5EF4-FFF2-40B4-BE49-F238E27FC236}">
                  <a16:creationId xmlns:a16="http://schemas.microsoft.com/office/drawing/2014/main" id="{26DF4045-3CA9-447F-A367-ECABFA16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6368" y="1740408"/>
              <a:ext cx="528320" cy="0"/>
            </a:xfrm>
            <a:custGeom>
              <a:avLst/>
              <a:gdLst>
                <a:gd name="T0" fmla="*/ 0 w 528320"/>
                <a:gd name="T1" fmla="*/ 527938 w 5283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528320">
                  <a:moveTo>
                    <a:pt x="0" y="0"/>
                  </a:moveTo>
                  <a:lnTo>
                    <a:pt x="527938" y="0"/>
                  </a:lnTo>
                </a:path>
              </a:pathLst>
            </a:custGeom>
            <a:noFill/>
            <a:ln w="64008">
              <a:solidFill>
                <a:srgbClr val="252525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3456"/>
            </a:p>
          </p:txBody>
        </p:sp>
        <p:sp>
          <p:nvSpPr>
            <p:cNvPr id="78" name="object 74">
              <a:extLst>
                <a:ext uri="{FF2B5EF4-FFF2-40B4-BE49-F238E27FC236}">
                  <a16:creationId xmlns:a16="http://schemas.microsoft.com/office/drawing/2014/main" id="{DE19EB81-4C95-4002-AEF8-189378995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0252" y="1648968"/>
              <a:ext cx="169164" cy="170687"/>
            </a:xfrm>
            <a:prstGeom prst="rect">
              <a:avLst/>
            </a:prstGeom>
            <a:blipFill dpi="0" rotWithShape="1">
              <a:blip r:embed="rId19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3456"/>
            </a:p>
          </p:txBody>
        </p:sp>
        <p:sp>
          <p:nvSpPr>
            <p:cNvPr id="79" name="object 75">
              <a:extLst>
                <a:ext uri="{FF2B5EF4-FFF2-40B4-BE49-F238E27FC236}">
                  <a16:creationId xmlns:a16="http://schemas.microsoft.com/office/drawing/2014/main" id="{38EE1488-AF13-46CB-8168-7119AE6C8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9956" y="1653540"/>
              <a:ext cx="169164" cy="172211"/>
            </a:xfrm>
            <a:prstGeom prst="rect">
              <a:avLst/>
            </a:prstGeom>
            <a:blipFill dpi="0" rotWithShape="1">
              <a:blip r:embed="rId20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3456"/>
            </a:p>
          </p:txBody>
        </p:sp>
        <p:sp>
          <p:nvSpPr>
            <p:cNvPr id="80" name="object 76">
              <a:extLst>
                <a:ext uri="{FF2B5EF4-FFF2-40B4-BE49-F238E27FC236}">
                  <a16:creationId xmlns:a16="http://schemas.microsoft.com/office/drawing/2014/main" id="{328DE47B-D765-4D40-9C08-F40D47E20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5790" y="1665732"/>
              <a:ext cx="1487170" cy="127000"/>
            </a:xfrm>
            <a:custGeom>
              <a:avLst/>
              <a:gdLst>
                <a:gd name="T0" fmla="*/ 0 w 1487170"/>
                <a:gd name="T1" fmla="*/ 126492 h 127000"/>
                <a:gd name="T2" fmla="*/ 1486915 w 1487170"/>
                <a:gd name="T3" fmla="*/ 126492 h 127000"/>
                <a:gd name="T4" fmla="*/ 1486915 w 1487170"/>
                <a:gd name="T5" fmla="*/ 0 h 127000"/>
                <a:gd name="T6" fmla="*/ 0 w 1487170"/>
                <a:gd name="T7" fmla="*/ 0 h 127000"/>
                <a:gd name="T8" fmla="*/ 0 w 1487170"/>
                <a:gd name="T9" fmla="*/ 126492 h 127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7170" h="127000">
                  <a:moveTo>
                    <a:pt x="0" y="126492"/>
                  </a:moveTo>
                  <a:lnTo>
                    <a:pt x="1486915" y="126492"/>
                  </a:lnTo>
                  <a:lnTo>
                    <a:pt x="1486915" y="0"/>
                  </a:lnTo>
                  <a:lnTo>
                    <a:pt x="0" y="0"/>
                  </a:lnTo>
                  <a:lnTo>
                    <a:pt x="0" y="1264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sz="3456"/>
            </a:p>
          </p:txBody>
        </p:sp>
        <p:sp>
          <p:nvSpPr>
            <p:cNvPr id="81" name="object 77">
              <a:extLst>
                <a:ext uri="{FF2B5EF4-FFF2-40B4-BE49-F238E27FC236}">
                  <a16:creationId xmlns:a16="http://schemas.microsoft.com/office/drawing/2014/main" id="{4E6BC79F-611C-4380-A8F4-CE322E6B6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8800" y="60960"/>
              <a:ext cx="1310640" cy="1356359"/>
            </a:xfrm>
            <a:prstGeom prst="rect">
              <a:avLst/>
            </a:prstGeom>
            <a:blipFill dpi="0" rotWithShape="1">
              <a:blip r:embed="rId21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3456"/>
            </a:p>
          </p:txBody>
        </p:sp>
      </p:grpSp>
      <p:sp>
        <p:nvSpPr>
          <p:cNvPr id="82" name="object 78">
            <a:extLst>
              <a:ext uri="{FF2B5EF4-FFF2-40B4-BE49-F238E27FC236}">
                <a16:creationId xmlns:a16="http://schemas.microsoft.com/office/drawing/2014/main" id="{0E542EA3-2A51-4AD5-8DB5-B4D2A8656EFB}"/>
              </a:ext>
            </a:extLst>
          </p:cNvPr>
          <p:cNvSpPr txBox="1"/>
          <p:nvPr/>
        </p:nvSpPr>
        <p:spPr>
          <a:xfrm>
            <a:off x="9771910" y="2301368"/>
            <a:ext cx="4391026" cy="19749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1200" b="1" spc="-5" dirty="0">
                <a:latin typeface="Arial"/>
                <a:cs typeface="Arial"/>
              </a:rPr>
              <a:t>Learner </a:t>
            </a:r>
            <a:r>
              <a:rPr sz="1200" b="1" dirty="0">
                <a:latin typeface="Arial"/>
                <a:cs typeface="Arial"/>
              </a:rPr>
              <a:t>updates </a:t>
            </a:r>
            <a:r>
              <a:rPr sz="1200" b="1" spc="-5" dirty="0">
                <a:latin typeface="Arial"/>
                <a:cs typeface="Arial"/>
              </a:rPr>
              <a:t>their </a:t>
            </a:r>
            <a:r>
              <a:rPr sz="1200" b="1" dirty="0">
                <a:latin typeface="Arial"/>
                <a:cs typeface="Arial"/>
              </a:rPr>
              <a:t>skills in </a:t>
            </a:r>
            <a:r>
              <a:rPr sz="1200" b="1" spc="-5" dirty="0">
                <a:latin typeface="Arial"/>
                <a:cs typeface="Arial"/>
              </a:rPr>
              <a:t>the </a:t>
            </a:r>
            <a:r>
              <a:rPr sz="1200" b="1" dirty="0">
                <a:latin typeface="Arial"/>
                <a:cs typeface="Arial"/>
              </a:rPr>
              <a:t>iWFM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2"/>
              </a:rPr>
              <a:t>DXC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2"/>
              </a:rPr>
              <a:t>Skills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2"/>
              </a:rPr>
              <a:t>Mgt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2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2"/>
              </a:rPr>
              <a:t>Tool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547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3" hidden="1">
            <a:extLst>
              <a:ext uri="{FF2B5EF4-FFF2-40B4-BE49-F238E27FC236}">
                <a16:creationId xmlns:a16="http://schemas.microsoft.com/office/drawing/2014/main" id="{E41B5B68-30DF-4BA2-81C3-2554E51BDAF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06" y="1906"/>
          <a:ext cx="1904" cy="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think-cell Slide" r:id="rId8" imgW="360" imgH="360" progId="TCLayout.ActiveDocument.1">
                  <p:embed/>
                </p:oleObj>
              </mc:Choice>
              <mc:Fallback>
                <p:oleObj name="think-cell Slide" r:id="rId8" imgW="360" imgH="360" progId="TCLayout.ActiveDocument.1">
                  <p:embed/>
                  <p:pic>
                    <p:nvPicPr>
                      <p:cNvPr id="24578" name="Object 3" hidden="1">
                        <a:extLst>
                          <a:ext uri="{FF2B5EF4-FFF2-40B4-BE49-F238E27FC236}">
                            <a16:creationId xmlns:a16="http://schemas.microsoft.com/office/drawing/2014/main" id="{E41B5B68-30DF-4BA2-81C3-2554E51BDA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" y="1906"/>
                        <a:ext cx="1904" cy="1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4C6B911-CFE3-4825-853E-E9B0C7A715F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116" cy="158116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lnSpc>
                <a:spcPct val="85000"/>
              </a:lnSpc>
              <a:defRPr/>
            </a:pPr>
            <a:endParaRPr lang="en-US" sz="4000" b="1" dirty="0"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732BA200-AE39-4545-87E8-1596698D2798}"/>
              </a:ext>
            </a:extLst>
          </p:cNvPr>
          <p:cNvSpPr>
            <a:spLocks/>
          </p:cNvSpPr>
          <p:nvPr/>
        </p:nvSpPr>
        <p:spPr>
          <a:xfrm>
            <a:off x="618105" y="4285572"/>
            <a:ext cx="3108960" cy="3200400"/>
          </a:xfrm>
          <a:prstGeom prst="arc">
            <a:avLst>
              <a:gd name="adj1" fmla="val 16200000"/>
              <a:gd name="adj2" fmla="val 5038845"/>
            </a:avLst>
          </a:prstGeom>
          <a:ln w="95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456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EB17EBE3-A5AA-4C85-A1A2-2EA3DB91CE78}"/>
              </a:ext>
            </a:extLst>
          </p:cNvPr>
          <p:cNvSpPr>
            <a:spLocks/>
          </p:cNvSpPr>
          <p:nvPr/>
        </p:nvSpPr>
        <p:spPr>
          <a:xfrm>
            <a:off x="4000500" y="4285571"/>
            <a:ext cx="3209926" cy="3200400"/>
          </a:xfrm>
          <a:prstGeom prst="arc">
            <a:avLst>
              <a:gd name="adj1" fmla="val 16200000"/>
              <a:gd name="adj2" fmla="val 5038845"/>
            </a:avLst>
          </a:prstGeom>
          <a:ln w="95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456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9BF8C2C1-2F50-413B-89F1-8EBCCF411B6E}"/>
              </a:ext>
            </a:extLst>
          </p:cNvPr>
          <p:cNvSpPr>
            <a:spLocks/>
          </p:cNvSpPr>
          <p:nvPr/>
        </p:nvSpPr>
        <p:spPr>
          <a:xfrm>
            <a:off x="7448919" y="4281318"/>
            <a:ext cx="3108960" cy="3200400"/>
          </a:xfrm>
          <a:prstGeom prst="arc">
            <a:avLst>
              <a:gd name="adj1" fmla="val 16200000"/>
              <a:gd name="adj2" fmla="val 5038845"/>
            </a:avLst>
          </a:prstGeom>
          <a:ln w="95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456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32CDB0-B908-425E-81F6-4C0DF9A48D4D}"/>
              </a:ext>
            </a:extLst>
          </p:cNvPr>
          <p:cNvGrpSpPr/>
          <p:nvPr/>
        </p:nvGrpSpPr>
        <p:grpSpPr>
          <a:xfrm>
            <a:off x="716235" y="3714071"/>
            <a:ext cx="13270230" cy="4023793"/>
            <a:chOff x="680086" y="3634740"/>
            <a:chExt cx="13270230" cy="4023793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678B602-EFB2-4B56-914B-ED646405C759}"/>
                </a:ext>
              </a:extLst>
            </p:cNvPr>
            <p:cNvCxnSpPr>
              <a:cxnSpLocks/>
            </p:cNvCxnSpPr>
            <p:nvPr/>
          </p:nvCxnSpPr>
          <p:spPr>
            <a:xfrm>
              <a:off x="691516" y="4206240"/>
              <a:ext cx="2998470" cy="0"/>
            </a:xfrm>
            <a:prstGeom prst="line">
              <a:avLst/>
            </a:prstGeom>
            <a:ln w="19050" cap="sq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02C3FE-7CA8-48AC-9939-9F014BD19325}"/>
                </a:ext>
              </a:extLst>
            </p:cNvPr>
            <p:cNvCxnSpPr>
              <a:cxnSpLocks/>
            </p:cNvCxnSpPr>
            <p:nvPr/>
          </p:nvCxnSpPr>
          <p:spPr>
            <a:xfrm>
              <a:off x="4000500" y="4206240"/>
              <a:ext cx="3000376" cy="0"/>
            </a:xfrm>
            <a:prstGeom prst="line">
              <a:avLst/>
            </a:prstGeom>
            <a:ln w="19050" cap="sq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A4793E1-A363-4E7D-8778-D9440179C83C}"/>
                </a:ext>
              </a:extLst>
            </p:cNvPr>
            <p:cNvCxnSpPr>
              <a:cxnSpLocks/>
            </p:cNvCxnSpPr>
            <p:nvPr/>
          </p:nvCxnSpPr>
          <p:spPr>
            <a:xfrm>
              <a:off x="7530466" y="4206240"/>
              <a:ext cx="2998470" cy="0"/>
            </a:xfrm>
            <a:prstGeom prst="line">
              <a:avLst/>
            </a:prstGeom>
            <a:ln w="19050" cap="sq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08A006E-E029-489F-8F10-5340CBCBF423}"/>
                </a:ext>
              </a:extLst>
            </p:cNvPr>
            <p:cNvGrpSpPr/>
            <p:nvPr/>
          </p:nvGrpSpPr>
          <p:grpSpPr>
            <a:xfrm>
              <a:off x="680086" y="3634740"/>
              <a:ext cx="13270230" cy="4023793"/>
              <a:chOff x="680086" y="3634740"/>
              <a:chExt cx="13270230" cy="4023793"/>
            </a:xfrm>
          </p:grpSpPr>
          <p:sp>
            <p:nvSpPr>
              <p:cNvPr id="24584" name="TextBox 19">
                <a:extLst>
                  <a:ext uri="{FF2B5EF4-FFF2-40B4-BE49-F238E27FC236}">
                    <a16:creationId xmlns:a16="http://schemas.microsoft.com/office/drawing/2014/main" id="{C17B4859-C743-426C-8259-0F5E8D0EA088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80086" y="4265296"/>
                <a:ext cx="3108960" cy="3393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342900" indent="-342900">
                  <a:spcBef>
                    <a:spcPts val="1000"/>
                  </a:spcBef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228600" indent="-228600"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457200" indent="-228600">
                  <a:spcBef>
                    <a:spcPts val="5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685800" indent="-228600">
                  <a:spcBef>
                    <a:spcPts val="5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1143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1600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20574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2">
                  <a:spcBef>
                    <a:spcPct val="25000"/>
                  </a:spcBef>
                </a:pPr>
                <a:r>
                  <a:rPr lang="en-US" altLang="en-US" sz="1800" dirty="0"/>
                  <a:t>Introduction</a:t>
                </a:r>
              </a:p>
              <a:p>
                <a:pPr lvl="2">
                  <a:spcBef>
                    <a:spcPct val="25000"/>
                  </a:spcBef>
                </a:pPr>
                <a:r>
                  <a:rPr lang="en-US" altLang="en-US" sz="1800" dirty="0"/>
                  <a:t>Program Orientation</a:t>
                </a:r>
              </a:p>
              <a:p>
                <a:pPr lvl="2">
                  <a:spcBef>
                    <a:spcPct val="25000"/>
                  </a:spcBef>
                </a:pPr>
                <a:r>
                  <a:rPr lang="en-US" altLang="en-US" sz="1800" dirty="0"/>
                  <a:t>Projects briefing</a:t>
                </a:r>
              </a:p>
              <a:p>
                <a:pPr lvl="2">
                  <a:spcBef>
                    <a:spcPct val="25000"/>
                  </a:spcBef>
                </a:pPr>
                <a:r>
                  <a:rPr lang="en-US" altLang="en-US" sz="1800" dirty="0"/>
                  <a:t>Open Badge Academy</a:t>
                </a:r>
              </a:p>
              <a:p>
                <a:pPr lvl="2">
                  <a:spcBef>
                    <a:spcPct val="25000"/>
                  </a:spcBef>
                </a:pPr>
                <a:r>
                  <a:rPr lang="en-US" altLang="en-US" sz="1800" dirty="0"/>
                  <a:t>Walkthrough of Code</a:t>
                </a:r>
              </a:p>
              <a:p>
                <a:pPr lvl="2">
                  <a:spcBef>
                    <a:spcPct val="25000"/>
                  </a:spcBef>
                </a:pPr>
                <a:r>
                  <a:rPr lang="en-US" altLang="en-US" sz="1800" dirty="0"/>
                  <a:t>Set Expectations</a:t>
                </a:r>
              </a:p>
              <a:p>
                <a:pPr lvl="2">
                  <a:spcBef>
                    <a:spcPct val="25000"/>
                  </a:spcBef>
                </a:pPr>
                <a:r>
                  <a:rPr lang="en-US" altLang="en-US" sz="1800" dirty="0"/>
                  <a:t>Git - Best practices</a:t>
                </a:r>
              </a:p>
              <a:p>
                <a:pPr lvl="2">
                  <a:spcBef>
                    <a:spcPct val="25000"/>
                  </a:spcBef>
                </a:pPr>
                <a:r>
                  <a:rPr lang="en-US" altLang="en-US" sz="1800" dirty="0"/>
                  <a:t>Dos &amp; Don’ts</a:t>
                </a:r>
              </a:p>
              <a:p>
                <a:pPr lvl="2">
                  <a:spcBef>
                    <a:spcPct val="25000"/>
                  </a:spcBef>
                </a:pPr>
                <a:r>
                  <a:rPr lang="en-US" altLang="en-US" sz="1800" dirty="0"/>
                  <a:t>Q &amp; A</a:t>
                </a:r>
              </a:p>
              <a:p>
                <a:pPr lvl="2">
                  <a:spcBef>
                    <a:spcPct val="25000"/>
                  </a:spcBef>
                </a:pPr>
                <a:endParaRPr lang="en-US" altLang="en-US" sz="1800" dirty="0"/>
              </a:p>
            </p:txBody>
          </p:sp>
          <p:sp>
            <p:nvSpPr>
              <p:cNvPr id="24585" name="TextBox 23">
                <a:extLst>
                  <a:ext uri="{FF2B5EF4-FFF2-40B4-BE49-F238E27FC236}">
                    <a16:creationId xmlns:a16="http://schemas.microsoft.com/office/drawing/2014/main" id="{1A162552-5902-4738-A045-4551C67000F2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4074796" y="4394836"/>
                <a:ext cx="2851784" cy="2008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342900" indent="-342900">
                  <a:spcBef>
                    <a:spcPts val="1000"/>
                  </a:spcBef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228600" indent="-228600"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457200" indent="-228600">
                  <a:spcBef>
                    <a:spcPts val="5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685800" indent="-228600">
                  <a:spcBef>
                    <a:spcPts val="5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1143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1600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20574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2">
                  <a:spcBef>
                    <a:spcPct val="25000"/>
                  </a:spcBef>
                </a:pPr>
                <a:r>
                  <a:rPr lang="en-US" altLang="en-US" sz="1800" dirty="0"/>
                  <a:t>Share experiences</a:t>
                </a:r>
              </a:p>
              <a:p>
                <a:pPr lvl="2">
                  <a:spcBef>
                    <a:spcPct val="25000"/>
                  </a:spcBef>
                </a:pPr>
                <a:r>
                  <a:rPr lang="en-US" altLang="en-US" sz="1800" dirty="0"/>
                  <a:t>Participation</a:t>
                </a:r>
              </a:p>
              <a:p>
                <a:pPr lvl="2">
                  <a:spcBef>
                    <a:spcPct val="25000"/>
                  </a:spcBef>
                </a:pPr>
                <a:r>
                  <a:rPr lang="en-US" altLang="en-US" sz="1800" dirty="0"/>
                  <a:t>Hand holding on GitHub</a:t>
                </a:r>
              </a:p>
              <a:p>
                <a:pPr lvl="2">
                  <a:spcBef>
                    <a:spcPct val="25000"/>
                  </a:spcBef>
                </a:pPr>
                <a:r>
                  <a:rPr lang="en-US" altLang="en-US" sz="1800" dirty="0"/>
                  <a:t>Active Issues @ GitHub</a:t>
                </a:r>
              </a:p>
              <a:p>
                <a:pPr lvl="2">
                  <a:spcBef>
                    <a:spcPct val="25000"/>
                  </a:spcBef>
                </a:pPr>
                <a:r>
                  <a:rPr lang="en-US" altLang="en-US" sz="1800" dirty="0"/>
                  <a:t>Focus on Issues</a:t>
                </a:r>
              </a:p>
              <a:p>
                <a:pPr lvl="2">
                  <a:spcBef>
                    <a:spcPct val="25000"/>
                  </a:spcBef>
                </a:pPr>
                <a:r>
                  <a:rPr lang="en-US" altLang="en-US" sz="1800" dirty="0"/>
                  <a:t>Commits</a:t>
                </a:r>
              </a:p>
            </p:txBody>
          </p:sp>
          <p:sp>
            <p:nvSpPr>
              <p:cNvPr id="24586" name="TextBox 28">
                <a:extLst>
                  <a:ext uri="{FF2B5EF4-FFF2-40B4-BE49-F238E27FC236}">
                    <a16:creationId xmlns:a16="http://schemas.microsoft.com/office/drawing/2014/main" id="{506090E1-5CAB-4F3E-B53D-74ABB22222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1516" y="3699511"/>
                <a:ext cx="2687954" cy="3695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ts val="1000"/>
                  </a:spcBef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228600" indent="-228600"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457200" indent="-228600">
                  <a:spcBef>
                    <a:spcPts val="5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685800" indent="-228600">
                  <a:spcBef>
                    <a:spcPts val="5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1143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1600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20574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ts val="1440"/>
                  </a:spcBef>
                </a:pPr>
                <a:r>
                  <a:rPr lang="en-US" altLang="en-US" sz="2400" b="0" dirty="0"/>
                  <a:t>Day 1</a:t>
                </a:r>
              </a:p>
            </p:txBody>
          </p:sp>
          <p:sp>
            <p:nvSpPr>
              <p:cNvPr id="24587" name="TextBox 30">
                <a:extLst>
                  <a:ext uri="{FF2B5EF4-FFF2-40B4-BE49-F238E27FC236}">
                    <a16:creationId xmlns:a16="http://schemas.microsoft.com/office/drawing/2014/main" id="{11AD3F5F-5482-47A4-B6AA-6AE19F54F6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0500" y="3634740"/>
                <a:ext cx="2687956" cy="520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ts val="1000"/>
                  </a:spcBef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228600" indent="-228600"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457200" indent="-228600">
                  <a:spcBef>
                    <a:spcPts val="5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685800" indent="-228600">
                  <a:spcBef>
                    <a:spcPts val="5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1143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1600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20574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ts val="1440"/>
                  </a:spcBef>
                </a:pPr>
                <a:r>
                  <a:rPr lang="en-US" altLang="en-US" sz="2400" b="0"/>
                  <a:t>Day 2 - 4</a:t>
                </a:r>
              </a:p>
            </p:txBody>
          </p:sp>
          <p:sp>
            <p:nvSpPr>
              <p:cNvPr id="24588" name="TextBox 32">
                <a:extLst>
                  <a:ext uri="{FF2B5EF4-FFF2-40B4-BE49-F238E27FC236}">
                    <a16:creationId xmlns:a16="http://schemas.microsoft.com/office/drawing/2014/main" id="{912D1F04-2015-4430-8894-5461FA5339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30466" y="3699511"/>
                <a:ext cx="2687954" cy="3695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ts val="1000"/>
                  </a:spcBef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228600" indent="-228600"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457200" indent="-228600">
                  <a:spcBef>
                    <a:spcPts val="5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685800" indent="-228600">
                  <a:spcBef>
                    <a:spcPts val="5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1143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1600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20574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ts val="1440"/>
                  </a:spcBef>
                </a:pPr>
                <a:r>
                  <a:rPr lang="en-US" altLang="en-US" sz="2400" b="0" dirty="0"/>
                  <a:t>Day 5</a:t>
                </a: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D762BC12-361B-4A88-9DCE-EE4605843269}"/>
                  </a:ext>
                </a:extLst>
              </p:cNvPr>
              <p:cNvGrpSpPr/>
              <p:nvPr/>
            </p:nvGrpSpPr>
            <p:grpSpPr>
              <a:xfrm>
                <a:off x="10839450" y="3699511"/>
                <a:ext cx="3110866" cy="3707130"/>
                <a:chOff x="9032875" y="3082925"/>
                <a:chExt cx="2592388" cy="3089275"/>
              </a:xfrm>
              <a:noFill/>
            </p:grpSpPr>
            <p:sp>
              <p:nvSpPr>
                <p:cNvPr id="10" name="Arc 9">
                  <a:extLst>
                    <a:ext uri="{FF2B5EF4-FFF2-40B4-BE49-F238E27FC236}">
                      <a16:creationId xmlns:a16="http://schemas.microsoft.com/office/drawing/2014/main" id="{64C8A565-9C71-4FCD-89C9-472AD88287C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9032875" y="3505200"/>
                  <a:ext cx="2592388" cy="2667000"/>
                </a:xfrm>
                <a:prstGeom prst="arc">
                  <a:avLst>
                    <a:gd name="adj1" fmla="val 16200000"/>
                    <a:gd name="adj2" fmla="val 5038845"/>
                  </a:avLst>
                </a:prstGeom>
                <a:grpFill/>
                <a:ln w="9525" cap="sq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3456"/>
                </a:p>
              </p:txBody>
            </p:sp>
            <p:sp>
              <p:nvSpPr>
                <p:cNvPr id="2" name="TextBox 25">
                  <a:extLst>
                    <a:ext uri="{FF2B5EF4-FFF2-40B4-BE49-F238E27FC236}">
                      <a16:creationId xmlns:a16="http://schemas.microsoft.com/office/drawing/2014/main" id="{C733BC4A-8620-455E-8188-0832AF02E9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124950" y="3690752"/>
                  <a:ext cx="2389388" cy="80791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lIns="0" tIns="0" rIns="0" bIns="0">
                  <a:spAutoFit/>
                </a:bodyPr>
                <a:lstStyle>
                  <a:lvl1pPr marL="342900" indent="-342900">
                    <a:spcBef>
                      <a:spcPts val="1000"/>
                    </a:spcBef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ts val="1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228600" indent="-228600"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457200" indent="-228600">
                    <a:spcBef>
                      <a:spcPts val="500"/>
                    </a:spcBef>
                    <a:buFont typeface="Arial" panose="020B0604020202020204" pitchFamily="34" charset="0"/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685800" indent="-228600">
                    <a:spcBef>
                      <a:spcPts val="500"/>
                    </a:spcBef>
                    <a:buFont typeface="Arial" panose="020B0604020202020204" pitchFamily="34" charset="0"/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1143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1600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20574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2">
                    <a:spcBef>
                      <a:spcPct val="25000"/>
                    </a:spcBef>
                    <a:defRPr/>
                  </a:pPr>
                  <a:r>
                    <a:rPr lang="en-US" altLang="en-US" sz="1800" dirty="0"/>
                    <a:t>Evaluation of efforts</a:t>
                  </a:r>
                </a:p>
                <a:p>
                  <a:pPr lvl="2">
                    <a:spcBef>
                      <a:spcPct val="25000"/>
                    </a:spcBef>
                    <a:defRPr/>
                  </a:pPr>
                  <a:r>
                    <a:rPr lang="en-US" altLang="en-US" sz="1800" dirty="0"/>
                    <a:t>Calibrate the Commits</a:t>
                  </a:r>
                </a:p>
                <a:p>
                  <a:pPr lvl="2">
                    <a:spcBef>
                      <a:spcPct val="25000"/>
                    </a:spcBef>
                    <a:defRPr/>
                  </a:pPr>
                  <a:r>
                    <a:rPr lang="en-US" altLang="en-US" sz="1800" dirty="0"/>
                    <a:t>Summarize efforts</a:t>
                  </a:r>
                </a:p>
              </p:txBody>
            </p:sp>
            <p:sp>
              <p:nvSpPr>
                <p:cNvPr id="20496" name="TextBox 34">
                  <a:extLst>
                    <a:ext uri="{FF2B5EF4-FFF2-40B4-BE49-F238E27FC236}">
                      <a16:creationId xmlns:a16="http://schemas.microsoft.com/office/drawing/2014/main" id="{143F17A0-B059-4F5C-A15A-94298EA4CE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124950" y="3082925"/>
                  <a:ext cx="2239963" cy="307975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lIns="0" tIns="0" rIns="0" bIns="0" anchor="ctr"/>
                <a:lstStyle>
                  <a:lvl1pPr>
                    <a:spcBef>
                      <a:spcPts val="1000"/>
                    </a:spcBef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ts val="1000"/>
                    </a:spcBef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228600" indent="-228600"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457200" indent="-228600">
                    <a:spcBef>
                      <a:spcPts val="500"/>
                    </a:spcBef>
                    <a:buFont typeface="Arial" panose="020B0604020202020204" pitchFamily="34" charset="0"/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685800" indent="-228600">
                    <a:spcBef>
                      <a:spcPts val="500"/>
                    </a:spcBef>
                    <a:buFont typeface="Arial" panose="020B0604020202020204" pitchFamily="34" charset="0"/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1143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1600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20574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ts val="1440"/>
                    </a:spcBef>
                    <a:defRPr/>
                  </a:pPr>
                  <a:r>
                    <a:rPr lang="en-US" altLang="en-US" sz="2400" b="0" dirty="0"/>
                    <a:t>Day 5+</a:t>
                  </a: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B5D02FFF-E96C-4B9C-8747-2BCA986F71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4950" y="3505200"/>
                  <a:ext cx="2500313" cy="0"/>
                </a:xfrm>
                <a:prstGeom prst="line">
                  <a:avLst/>
                </a:prstGeom>
                <a:grpFill/>
                <a:ln w="19050" cap="sq"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24594" name="TextBox 25">
                <a:extLst>
                  <a:ext uri="{FF2B5EF4-FFF2-40B4-BE49-F238E27FC236}">
                    <a16:creationId xmlns:a16="http://schemas.microsoft.com/office/drawing/2014/main" id="{6E61BF2F-B26D-45A8-B9BD-84BE1D079C60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675246" y="4389120"/>
                <a:ext cx="2543174" cy="1315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342900" indent="-342900">
                  <a:spcBef>
                    <a:spcPts val="1000"/>
                  </a:spcBef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228600" indent="-228600"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457200" indent="-228600">
                  <a:spcBef>
                    <a:spcPts val="5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685800" indent="-228600">
                  <a:spcBef>
                    <a:spcPts val="5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1143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1600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20574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2">
                  <a:spcBef>
                    <a:spcPct val="25000"/>
                  </a:spcBef>
                </a:pPr>
                <a:r>
                  <a:rPr lang="en-US" altLang="en-US" sz="1800"/>
                  <a:t>Participation</a:t>
                </a:r>
              </a:p>
              <a:p>
                <a:pPr lvl="2">
                  <a:spcBef>
                    <a:spcPct val="25000"/>
                  </a:spcBef>
                </a:pPr>
                <a:r>
                  <a:rPr lang="en-US" altLang="en-US" sz="1800"/>
                  <a:t>Focus on Issues</a:t>
                </a:r>
              </a:p>
              <a:p>
                <a:pPr lvl="2">
                  <a:spcBef>
                    <a:spcPct val="25000"/>
                  </a:spcBef>
                </a:pPr>
                <a:r>
                  <a:rPr lang="en-US" altLang="en-US" sz="1800"/>
                  <a:t>Finalize &amp; Commits</a:t>
                </a:r>
              </a:p>
              <a:p>
                <a:pPr lvl="2">
                  <a:spcBef>
                    <a:spcPct val="25000"/>
                  </a:spcBef>
                </a:pPr>
                <a:r>
                  <a:rPr lang="en-US" altLang="en-US" sz="1800"/>
                  <a:t>Summarize efforts</a:t>
                </a:r>
              </a:p>
            </p:txBody>
          </p:sp>
        </p:grpSp>
      </p:grpSp>
      <p:sp>
        <p:nvSpPr>
          <p:cNvPr id="5" name="Moon 4">
            <a:extLst>
              <a:ext uri="{FF2B5EF4-FFF2-40B4-BE49-F238E27FC236}">
                <a16:creationId xmlns:a16="http://schemas.microsoft.com/office/drawing/2014/main" id="{2CDFFD83-AC30-4867-A45A-79E3DF4EA5AF}"/>
              </a:ext>
            </a:extLst>
          </p:cNvPr>
          <p:cNvSpPr/>
          <p:nvPr/>
        </p:nvSpPr>
        <p:spPr>
          <a:xfrm>
            <a:off x="13756746" y="955815"/>
            <a:ext cx="799013" cy="6881912"/>
          </a:xfrm>
          <a:prstGeom prst="moon">
            <a:avLst>
              <a:gd name="adj" fmla="val 87500"/>
            </a:avLst>
          </a:prstGeom>
          <a:solidFill>
            <a:schemeClr val="bg2">
              <a:lumMod val="95000"/>
            </a:schemeClr>
          </a:solidFill>
          <a:ln>
            <a:noFill/>
          </a:ln>
          <a:effectLst>
            <a:softEdge rad="139700"/>
          </a:effectLst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456"/>
          </a:p>
        </p:txBody>
      </p:sp>
      <p:pic>
        <p:nvPicPr>
          <p:cNvPr id="24" name="Picture Placeholder 4" descr="&#10;&#10;Description automatically generated">
            <a:extLst>
              <a:ext uri="{FF2B5EF4-FFF2-40B4-BE49-F238E27FC236}">
                <a16:creationId xmlns:a16="http://schemas.microsoft.com/office/drawing/2014/main" id="{829A07FE-D240-4E1E-885D-7CBF4CA542B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770" b="14882"/>
          <a:stretch/>
        </p:blipFill>
        <p:spPr>
          <a:xfrm>
            <a:off x="1698419" y="999200"/>
            <a:ext cx="11736391" cy="2699995"/>
          </a:xfrm>
          <a:prstGeom prst="rect">
            <a:avLst/>
          </a:prstGeom>
        </p:spPr>
      </p:pic>
      <p:sp>
        <p:nvSpPr>
          <p:cNvPr id="12" name="Title 4">
            <a:extLst>
              <a:ext uri="{FF2B5EF4-FFF2-40B4-BE49-F238E27FC236}">
                <a16:creationId xmlns:a16="http://schemas.microsoft.com/office/drawing/2014/main" id="{C38E82CB-9553-46DD-9A5C-EC5669E781DC}"/>
              </a:ext>
            </a:extLst>
          </p:cNvPr>
          <p:cNvSpPr txBox="1">
            <a:spLocks/>
          </p:cNvSpPr>
          <p:nvPr/>
        </p:nvSpPr>
        <p:spPr bwMode="auto">
          <a:xfrm>
            <a:off x="1024890" y="290819"/>
            <a:ext cx="13426440" cy="656947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lIns="0" tIns="0" rIns="0" bIns="0"/>
          <a:lstStyle>
            <a:lvl1pPr algn="l" defTabSz="1217613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1217613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1217613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1217613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1217613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defTabSz="1217613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defTabSz="1217613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defTabSz="1217613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defTabSz="1217613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3960" dirty="0"/>
              <a:t> DXC Open source - Contributor Days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7279E69-15CB-49D8-9D70-1F3B47B289FD}"/>
              </a:ext>
            </a:extLst>
          </p:cNvPr>
          <p:cNvSpPr/>
          <p:nvPr/>
        </p:nvSpPr>
        <p:spPr>
          <a:xfrm>
            <a:off x="1002031" y="1311121"/>
            <a:ext cx="9595484" cy="24560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1920" u="sng" dirty="0"/>
              <a:t>User Registration</a:t>
            </a:r>
            <a:r>
              <a:rPr lang="en-US" sz="1920" dirty="0"/>
              <a:t> basis their skills, roles &amp; responsibilities within DXC</a:t>
            </a:r>
          </a:p>
          <a:p>
            <a:pPr>
              <a:defRPr/>
            </a:pPr>
            <a:endParaRPr lang="en-US" sz="192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1920" dirty="0"/>
              <a:t>Focus to Contribute to 3 existing Open source projects</a:t>
            </a:r>
          </a:p>
          <a:p>
            <a:pPr>
              <a:defRPr/>
            </a:pPr>
            <a:endParaRPr lang="en-US" sz="192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1920" dirty="0"/>
              <a:t>Ensuring that our employees can be confident about contributing to Open source community without worrying about legal issues.</a:t>
            </a:r>
          </a:p>
          <a:p>
            <a:pPr>
              <a:defRPr/>
            </a:pPr>
            <a:endParaRPr lang="en-US" sz="1920" dirty="0"/>
          </a:p>
          <a:p>
            <a:pPr>
              <a:defRPr/>
            </a:pPr>
            <a:endParaRPr lang="en-US" sz="1920" b="1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C9AF469-9076-4FEF-B25F-37FFADA90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3566" y="3594222"/>
            <a:ext cx="3996690" cy="194251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000" dirty="0"/>
              <a:t>Session 1</a:t>
            </a:r>
          </a:p>
          <a:p>
            <a:pPr algn="ctr">
              <a:lnSpc>
                <a:spcPct val="85000"/>
              </a:lnSpc>
              <a:spcAft>
                <a:spcPts val="2400"/>
              </a:spcAft>
              <a:defRPr/>
            </a:pPr>
            <a:endParaRPr lang="en-US" sz="600" dirty="0"/>
          </a:p>
          <a:p>
            <a:pPr>
              <a:lnSpc>
                <a:spcPct val="85000"/>
              </a:lnSpc>
              <a:spcAft>
                <a:spcPts val="2400"/>
              </a:spcAft>
              <a:defRPr/>
            </a:pPr>
            <a:r>
              <a:rPr lang="en-US" sz="2520" b="0" i="1" dirty="0">
                <a:ea typeface="Calibri" panose="020F0502020204030204" pitchFamily="34" charset="0"/>
                <a:cs typeface="Arial" panose="020B0604020202020204" pitchFamily="34" charset="0"/>
              </a:rPr>
              <a:t>Schedule is to target Audience from </a:t>
            </a:r>
            <a:r>
              <a:rPr lang="en-US" sz="2520" b="0" i="1" u="sng" dirty="0">
                <a:ea typeface="Calibri" panose="020F0502020204030204" pitchFamily="34" charset="0"/>
                <a:cs typeface="Arial" panose="020B0604020202020204" pitchFamily="34" charset="0"/>
              </a:rPr>
              <a:t>Americas</a:t>
            </a:r>
            <a:endParaRPr lang="en-US" sz="2880" b="0" i="1" u="sng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F52F70-DF7F-4B24-9184-546CA5EE8A6F}"/>
              </a:ext>
            </a:extLst>
          </p:cNvPr>
          <p:cNvGrpSpPr/>
          <p:nvPr/>
        </p:nvGrpSpPr>
        <p:grpSpPr>
          <a:xfrm>
            <a:off x="1552168" y="4200349"/>
            <a:ext cx="7479030" cy="0"/>
            <a:chOff x="1089661" y="5061586"/>
            <a:chExt cx="7479030" cy="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EA9FE0C-BDBF-4AD0-A6E5-9A928CA7FDCB}"/>
                </a:ext>
              </a:extLst>
            </p:cNvPr>
            <p:cNvCxnSpPr/>
            <p:nvPr/>
          </p:nvCxnSpPr>
          <p:spPr bwMode="auto">
            <a:xfrm>
              <a:off x="1089661" y="5061586"/>
              <a:ext cx="3408046" cy="0"/>
            </a:xfrm>
            <a:prstGeom prst="line">
              <a:avLst/>
            </a:prstGeom>
            <a:ln w="1270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26C1ED8-6CAE-4D6C-8DDD-2CB968CB7D48}"/>
                </a:ext>
              </a:extLst>
            </p:cNvPr>
            <p:cNvCxnSpPr/>
            <p:nvPr/>
          </p:nvCxnSpPr>
          <p:spPr bwMode="auto">
            <a:xfrm>
              <a:off x="5160646" y="5061586"/>
              <a:ext cx="3408045" cy="0"/>
            </a:xfrm>
            <a:prstGeom prst="line">
              <a:avLst/>
            </a:prstGeom>
            <a:ln w="1270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0BB42404-7E49-4E42-85BB-C8F77570D01F}"/>
              </a:ext>
            </a:extLst>
          </p:cNvPr>
          <p:cNvSpPr txBox="1">
            <a:spLocks/>
          </p:cNvSpPr>
          <p:nvPr/>
        </p:nvSpPr>
        <p:spPr bwMode="auto">
          <a:xfrm>
            <a:off x="5548858" y="3612235"/>
            <a:ext cx="3996690" cy="19425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l" defTabSz="1217613" rtl="0" eaLnBrk="0" fontAlgn="base" hangingPunct="0">
              <a:spcBef>
                <a:spcPts val="1000"/>
              </a:spcBef>
              <a:spcAft>
                <a:spcPct val="0"/>
              </a:spcAft>
              <a:defRPr sz="166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217613" rtl="0" eaLnBrk="0" fontAlgn="base" hangingPunct="0">
              <a:spcBef>
                <a:spcPts val="1000"/>
              </a:spcBef>
              <a:spcAft>
                <a:spcPct val="0"/>
              </a:spcAft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8913" indent="-188913" algn="l" defTabSz="1217613" rtl="0" eaLnBrk="0" fontAlgn="base" hangingPunct="0"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0985" indent="-190492" algn="l" defTabSz="1217613" rtl="0" eaLnBrk="0" fontAlgn="base" hangingPunct="0"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–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1477" indent="-190492" algn="l" defTabSz="1217613" rtl="0" eaLnBrk="0" fontAlgn="base" hangingPunct="0"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–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61970" indent="-190492" algn="l" defTabSz="1219151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6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2462" indent="-190492" algn="l" defTabSz="1219151" rtl="0" eaLnBrk="1" latinLnBrk="0" hangingPunct="1">
              <a:spcBef>
                <a:spcPts val="500"/>
              </a:spcBef>
              <a:buFont typeface="Arial" pitchFamily="34" charset="0"/>
              <a:buChar char="–"/>
              <a:tabLst/>
              <a:defRPr sz="16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42954" indent="-190492" algn="l" defTabSz="1219151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6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33447" indent="-190492" algn="l" defTabSz="1219151" rtl="0" eaLnBrk="1" latinLnBrk="0" hangingPunct="1">
              <a:spcBef>
                <a:spcPts val="500"/>
              </a:spcBef>
              <a:buFont typeface="Arial" pitchFamily="34" charset="0"/>
              <a:buChar char="–"/>
              <a:tabLst/>
              <a:defRPr sz="16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000" dirty="0"/>
              <a:t>Session 2</a:t>
            </a:r>
          </a:p>
          <a:p>
            <a:pPr algn="ctr">
              <a:lnSpc>
                <a:spcPct val="85000"/>
              </a:lnSpc>
              <a:spcAft>
                <a:spcPts val="2400"/>
              </a:spcAft>
              <a:defRPr/>
            </a:pPr>
            <a:endParaRPr lang="en-US" sz="600" dirty="0"/>
          </a:p>
          <a:p>
            <a:pPr>
              <a:lnSpc>
                <a:spcPct val="85000"/>
              </a:lnSpc>
              <a:spcAft>
                <a:spcPts val="2400"/>
              </a:spcAft>
              <a:defRPr/>
            </a:pPr>
            <a:r>
              <a:rPr lang="en-US" sz="2520" b="0" i="1" dirty="0">
                <a:ea typeface="Calibri" panose="020F0502020204030204" pitchFamily="34" charset="0"/>
                <a:cs typeface="Arial" panose="020B0604020202020204" pitchFamily="34" charset="0"/>
              </a:rPr>
              <a:t>Schedule is to target Audience from </a:t>
            </a:r>
            <a:r>
              <a:rPr lang="en-US" sz="2520" b="0" i="1" u="sng" dirty="0">
                <a:ea typeface="Calibri" panose="020F0502020204030204" pitchFamily="34" charset="0"/>
                <a:cs typeface="Arial" panose="020B0604020202020204" pitchFamily="34" charset="0"/>
              </a:rPr>
              <a:t>UK&amp;I</a:t>
            </a:r>
          </a:p>
        </p:txBody>
      </p:sp>
      <p:sp>
        <p:nvSpPr>
          <p:cNvPr id="2" name="Moon 1">
            <a:extLst>
              <a:ext uri="{FF2B5EF4-FFF2-40B4-BE49-F238E27FC236}">
                <a16:creationId xmlns:a16="http://schemas.microsoft.com/office/drawing/2014/main" id="{E7852EC8-8BB6-4C63-AC1C-546126E4DB10}"/>
              </a:ext>
            </a:extLst>
          </p:cNvPr>
          <p:cNvSpPr/>
          <p:nvPr/>
        </p:nvSpPr>
        <p:spPr>
          <a:xfrm>
            <a:off x="13756746" y="955815"/>
            <a:ext cx="799013" cy="6881912"/>
          </a:xfrm>
          <a:prstGeom prst="moon">
            <a:avLst>
              <a:gd name="adj" fmla="val 87500"/>
            </a:avLst>
          </a:prstGeom>
          <a:solidFill>
            <a:schemeClr val="bg2">
              <a:lumMod val="95000"/>
            </a:schemeClr>
          </a:solidFill>
          <a:ln>
            <a:noFill/>
          </a:ln>
          <a:effectLst>
            <a:softEdge rad="139700"/>
          </a:effectLst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45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49CCEF-461B-4B31-8316-D57AC89736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36653"/>
          <a:stretch/>
        </p:blipFill>
        <p:spPr>
          <a:xfrm rot="21442167">
            <a:off x="8411806" y="2534597"/>
            <a:ext cx="5468261" cy="5394365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6E5A50F8-7033-48CE-9EE6-592521929040}"/>
              </a:ext>
            </a:extLst>
          </p:cNvPr>
          <p:cNvSpPr txBox="1">
            <a:spLocks/>
          </p:cNvSpPr>
          <p:nvPr/>
        </p:nvSpPr>
        <p:spPr bwMode="auto">
          <a:xfrm>
            <a:off x="1024890" y="290819"/>
            <a:ext cx="13426440" cy="656947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lIns="0" tIns="0" rIns="0" bIns="0"/>
          <a:lstStyle>
            <a:lvl1pPr algn="l" defTabSz="1217613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1217613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1217613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1217613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1217613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defTabSz="1217613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defTabSz="1217613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defTabSz="1217613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defTabSz="1217613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3960" dirty="0"/>
              <a:t> DXC Open source - Contributor Days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B1CCD7-E62E-46C6-932D-48DF677339EB}"/>
              </a:ext>
            </a:extLst>
          </p:cNvPr>
          <p:cNvSpPr txBox="1"/>
          <p:nvPr/>
        </p:nvSpPr>
        <p:spPr>
          <a:xfrm>
            <a:off x="1299833" y="6413634"/>
            <a:ext cx="7876065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920" b="1" i="1" dirty="0"/>
              <a:t>DXC Open source Contact / email to</a:t>
            </a:r>
            <a:r>
              <a:rPr lang="en-US" altLang="en-US" sz="1920" dirty="0"/>
              <a:t>: </a:t>
            </a:r>
            <a:r>
              <a:rPr lang="en-US" altLang="en-US" sz="192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opensource@dxc.com</a:t>
            </a:r>
            <a:endParaRPr lang="en-US" altLang="en-US" sz="192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27CB-39D2-4AD3-8FED-153221E64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042" y="4114800"/>
            <a:ext cx="3093098" cy="82296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07186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6EpnXsKTwqNeXFEARC7K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heme/theme1.xml><?xml version="1.0" encoding="utf-8"?>
<a:theme xmlns:a="http://schemas.openxmlformats.org/drawingml/2006/main" name="DXC">
  <a:themeElements>
    <a:clrScheme name="DXC Refreshed Palette">
      <a:dk1>
        <a:srgbClr val="000000"/>
      </a:dk1>
      <a:lt1>
        <a:srgbClr val="FFFFFF"/>
      </a:lt1>
      <a:dk2>
        <a:srgbClr val="28AEE4"/>
      </a:dk2>
      <a:lt2>
        <a:srgbClr val="F7CF2B"/>
      </a:lt2>
      <a:accent1>
        <a:srgbClr val="6F2C91"/>
      </a:accent1>
      <a:accent2>
        <a:srgbClr val="1870B9"/>
      </a:accent2>
      <a:accent3>
        <a:srgbClr val="666666"/>
      </a:accent3>
      <a:accent4>
        <a:srgbClr val="D9D9D9"/>
      </a:accent4>
      <a:accent5>
        <a:srgbClr val="97BE35"/>
      </a:accent5>
      <a:accent6>
        <a:srgbClr val="F38F20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16x9 DXC_Luxoft_Template_2020-08-04" id="{AFE4C88A-DACD-9040-A145-C1958549AA0C}" vid="{2820EF62-AA67-1B4C-87F4-E070F7D5E5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CB4AAC2FACDC4C9516A7D383A3D12E" ma:contentTypeVersion="9" ma:contentTypeDescription="Create a new document." ma:contentTypeScope="" ma:versionID="ca461ec7d91fc0372a8b80db0b65096d">
  <xsd:schema xmlns:xsd="http://www.w3.org/2001/XMLSchema" xmlns:xs="http://www.w3.org/2001/XMLSchema" xmlns:p="http://schemas.microsoft.com/office/2006/metadata/properties" xmlns:ns2="6d030c79-50d6-48a3-8bf6-0e006b0289d7" targetNamespace="http://schemas.microsoft.com/office/2006/metadata/properties" ma:root="true" ma:fieldsID="9275865d0e53a3833f348ea6e7f9f13b" ns2:_="">
    <xsd:import namespace="6d030c79-50d6-48a3-8bf6-0e006b0289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030c79-50d6-48a3-8bf6-0e006b0289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A08B64-147F-4C61-87DE-2BC18C85D2F6}">
  <ds:schemaRefs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f91f046a-cae8-461a-ab86-dc8846e58450"/>
    <ds:schemaRef ds:uri="5256f19f-5bf4-4da3-b82a-ea998fd8c66f"/>
  </ds:schemaRefs>
</ds:datastoreItem>
</file>

<file path=customXml/itemProps2.xml><?xml version="1.0" encoding="utf-8"?>
<ds:datastoreItem xmlns:ds="http://schemas.openxmlformats.org/officeDocument/2006/customXml" ds:itemID="{B0C4D9F3-521E-46CD-8D0D-ADF8823A39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32B022-CA65-4830-B98A-00DDBA00CB11}"/>
</file>

<file path=docProps/app.xml><?xml version="1.0" encoding="utf-8"?>
<Properties xmlns="http://schemas.openxmlformats.org/officeDocument/2006/extended-properties" xmlns:vt="http://schemas.openxmlformats.org/officeDocument/2006/docPropsVTypes">
  <Template>DXC</Template>
  <TotalTime>2162</TotalTime>
  <Words>950</Words>
  <Application>Microsoft Office PowerPoint</Application>
  <PresentationFormat>Custom</PresentationFormat>
  <Paragraphs>134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(Body)</vt:lpstr>
      <vt:lpstr>GTWalsheimProBold</vt:lpstr>
      <vt:lpstr>Wingdings</vt:lpstr>
      <vt:lpstr>DXC</vt:lpstr>
      <vt:lpstr>think-cell Slide</vt:lpstr>
      <vt:lpstr>Contributor Days </vt:lpstr>
      <vt:lpstr>PowerPoint Presentation</vt:lpstr>
      <vt:lpstr>PowerPoint Presentation</vt:lpstr>
      <vt:lpstr>PowerPoint Presentation</vt:lpstr>
      <vt:lpstr>PowerPoint Presentation</vt:lpstr>
      <vt:lpstr>Open Source @DXC Badge Flow</vt:lpstr>
      <vt:lpstr>PowerPoint Presentation</vt:lpstr>
      <vt:lpstr>PowerPoint Presentation</vt:lpstr>
      <vt:lpstr> Q &amp; A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Everything</dc:title>
  <dc:subject/>
  <dc:creator>Bentkovskyi, Oleh</dc:creator>
  <cp:keywords/>
  <dc:description/>
  <cp:lastModifiedBy>Kotapalli, Hari Prasad</cp:lastModifiedBy>
  <cp:revision>113</cp:revision>
  <cp:lastPrinted>2018-07-20T15:33:39Z</cp:lastPrinted>
  <dcterms:created xsi:type="dcterms:W3CDTF">2020-08-05T07:10:49Z</dcterms:created>
  <dcterms:modified xsi:type="dcterms:W3CDTF">2020-11-04T20:03:30Z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0x0101000FCB4AAC2FACDC4C9516A7D383A3D12E</vt:lpwstr>
  </property>
</Properties>
</file>