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4"/>
  </p:notesMasterIdLst>
  <p:sldIdLst>
    <p:sldId id="256" r:id="rId2"/>
    <p:sldId id="259" r:id="rId3"/>
    <p:sldId id="283" r:id="rId4"/>
    <p:sldId id="260" r:id="rId5"/>
    <p:sldId id="261" r:id="rId6"/>
    <p:sldId id="284" r:id="rId7"/>
    <p:sldId id="280" r:id="rId8"/>
    <p:sldId id="273" r:id="rId9"/>
    <p:sldId id="281" r:id="rId10"/>
    <p:sldId id="282" r:id="rId11"/>
    <p:sldId id="285"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7F2B5-BC0E-4262-8CE8-8C6488275A34}">
  <a:tblStyle styleId="{2537F2B5-BC0E-4262-8CE8-8C6488275A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4CF837A2-260E-4C4C-8C26-E55B33E570C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6973B17C-F384-F99B-4066-94B24E5F1DC4}"/>
            </a:ext>
          </a:extLst>
        </p:cNvPr>
        <p:cNvGrpSpPr/>
        <p:nvPr/>
      </p:nvGrpSpPr>
      <p:grpSpPr>
        <a:xfrm>
          <a:off x="0" y="0"/>
          <a:ext cx="0" cy="0"/>
          <a:chOff x="0" y="0"/>
          <a:chExt cx="0" cy="0"/>
        </a:xfrm>
      </p:grpSpPr>
      <p:sp>
        <p:nvSpPr>
          <p:cNvPr id="188" name="Google Shape;188;g25174eb1f46_0_37:notes">
            <a:extLst>
              <a:ext uri="{FF2B5EF4-FFF2-40B4-BE49-F238E27FC236}">
                <a16:creationId xmlns:a16="http://schemas.microsoft.com/office/drawing/2014/main" id="{D078BFD1-0C7C-75F0-355A-0A12D6B711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a:extLst>
              <a:ext uri="{FF2B5EF4-FFF2-40B4-BE49-F238E27FC236}">
                <a16:creationId xmlns:a16="http://schemas.microsoft.com/office/drawing/2014/main" id="{4CF06D9D-6297-27E0-FD79-A27EFB9A989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a:extLst>
              <a:ext uri="{FF2B5EF4-FFF2-40B4-BE49-F238E27FC236}">
                <a16:creationId xmlns:a16="http://schemas.microsoft.com/office/drawing/2014/main" id="{2DAF1807-CC9E-F15C-BD7C-8248EA9F0AE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3624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50120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CC527619-2371-AA89-0FCE-BB0518F285A3}"/>
            </a:ext>
          </a:extLst>
        </p:cNvPr>
        <p:cNvGrpSpPr/>
        <p:nvPr/>
      </p:nvGrpSpPr>
      <p:grpSpPr>
        <a:xfrm>
          <a:off x="0" y="0"/>
          <a:ext cx="0" cy="0"/>
          <a:chOff x="0" y="0"/>
          <a:chExt cx="0" cy="0"/>
        </a:xfrm>
      </p:grpSpPr>
      <p:sp>
        <p:nvSpPr>
          <p:cNvPr id="157" name="Google Shape;157;g25174d83190_2_104:notes">
            <a:extLst>
              <a:ext uri="{FF2B5EF4-FFF2-40B4-BE49-F238E27FC236}">
                <a16:creationId xmlns:a16="http://schemas.microsoft.com/office/drawing/2014/main" id="{9A904FD2-AD6B-D013-3B79-68D91017FF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a:extLst>
              <a:ext uri="{FF2B5EF4-FFF2-40B4-BE49-F238E27FC236}">
                <a16:creationId xmlns:a16="http://schemas.microsoft.com/office/drawing/2014/main" id="{6C4067D6-E2B1-4EAC-1A98-778EDDA12AE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a:extLst>
              <a:ext uri="{FF2B5EF4-FFF2-40B4-BE49-F238E27FC236}">
                <a16:creationId xmlns:a16="http://schemas.microsoft.com/office/drawing/2014/main" id="{0C7BB223-4B46-5E14-1FCA-F9C20758911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8608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B2AA7744-425E-A4C9-09EE-FA1E8E8EBA19}"/>
            </a:ext>
          </a:extLst>
        </p:cNvPr>
        <p:cNvGrpSpPr/>
        <p:nvPr/>
      </p:nvGrpSpPr>
      <p:grpSpPr>
        <a:xfrm>
          <a:off x="0" y="0"/>
          <a:ext cx="0" cy="0"/>
          <a:chOff x="0" y="0"/>
          <a:chExt cx="0" cy="0"/>
        </a:xfrm>
      </p:grpSpPr>
      <p:sp>
        <p:nvSpPr>
          <p:cNvPr id="178" name="Google Shape;178;g25174d83190_2_113:notes">
            <a:extLst>
              <a:ext uri="{FF2B5EF4-FFF2-40B4-BE49-F238E27FC236}">
                <a16:creationId xmlns:a16="http://schemas.microsoft.com/office/drawing/2014/main" id="{29ADD7C3-D694-0611-167E-F03538305E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25174d83190_2_113:notes">
            <a:extLst>
              <a:ext uri="{FF2B5EF4-FFF2-40B4-BE49-F238E27FC236}">
                <a16:creationId xmlns:a16="http://schemas.microsoft.com/office/drawing/2014/main" id="{71C4B617-0E5E-1FC3-27A5-8DD1CB6028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5174d83190_2_113:notes">
            <a:extLst>
              <a:ext uri="{FF2B5EF4-FFF2-40B4-BE49-F238E27FC236}">
                <a16:creationId xmlns:a16="http://schemas.microsoft.com/office/drawing/2014/main" id="{3D3DA9B3-6EBE-575A-1E14-CA4221551B3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8623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3147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467B0C8-2310-6C5E-7044-77DB4D7CA515}"/>
            </a:ext>
          </a:extLst>
        </p:cNvPr>
        <p:cNvGrpSpPr/>
        <p:nvPr/>
      </p:nvGrpSpPr>
      <p:grpSpPr>
        <a:xfrm>
          <a:off x="0" y="0"/>
          <a:ext cx="0" cy="0"/>
          <a:chOff x="0" y="0"/>
          <a:chExt cx="0" cy="0"/>
        </a:xfrm>
      </p:grpSpPr>
      <p:sp>
        <p:nvSpPr>
          <p:cNvPr id="188" name="Google Shape;188;g25174eb1f46_0_37:notes">
            <a:extLst>
              <a:ext uri="{FF2B5EF4-FFF2-40B4-BE49-F238E27FC236}">
                <a16:creationId xmlns:a16="http://schemas.microsoft.com/office/drawing/2014/main" id="{CAFC5445-57A6-9BD2-2D92-4C9BA9B2B79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a:extLst>
              <a:ext uri="{FF2B5EF4-FFF2-40B4-BE49-F238E27FC236}">
                <a16:creationId xmlns:a16="http://schemas.microsoft.com/office/drawing/2014/main" id="{600C20CD-A9AB-84CB-33EB-482422AF6B4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a:extLst>
              <a:ext uri="{FF2B5EF4-FFF2-40B4-BE49-F238E27FC236}">
                <a16:creationId xmlns:a16="http://schemas.microsoft.com/office/drawing/2014/main" id="{94AD5CC5-2251-21D6-8595-8461BF4DAFF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6657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7D32A348-8640-7174-D8B3-C7FC5A9C5DB1}"/>
            </a:ext>
          </a:extLst>
        </p:cNvPr>
        <p:cNvGrpSpPr/>
        <p:nvPr/>
      </p:nvGrpSpPr>
      <p:grpSpPr>
        <a:xfrm>
          <a:off x="0" y="0"/>
          <a:ext cx="0" cy="0"/>
          <a:chOff x="0" y="0"/>
          <a:chExt cx="0" cy="0"/>
        </a:xfrm>
      </p:grpSpPr>
      <p:sp>
        <p:nvSpPr>
          <p:cNvPr id="188" name="Google Shape;188;g25174eb1f46_0_37:notes">
            <a:extLst>
              <a:ext uri="{FF2B5EF4-FFF2-40B4-BE49-F238E27FC236}">
                <a16:creationId xmlns:a16="http://schemas.microsoft.com/office/drawing/2014/main" id="{CBEC9733-C68A-A601-3E28-4EFC76F80A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a:extLst>
              <a:ext uri="{FF2B5EF4-FFF2-40B4-BE49-F238E27FC236}">
                <a16:creationId xmlns:a16="http://schemas.microsoft.com/office/drawing/2014/main" id="{83CA698E-31C7-FBF7-0252-06AA92E4034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a:extLst>
              <a:ext uri="{FF2B5EF4-FFF2-40B4-BE49-F238E27FC236}">
                <a16:creationId xmlns:a16="http://schemas.microsoft.com/office/drawing/2014/main" id="{48783A86-E004-8FE4-9FB7-37994239422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7552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endParaRPr sz="2400" dirty="0">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dk1"/>
              </a:buClr>
              <a:buSzPts val="2400"/>
              <a:buFont typeface="Calibri"/>
              <a:buNone/>
            </a:pPr>
            <a:r>
              <a:rPr lang="en-IN" sz="2400" b="1" dirty="0"/>
              <a:t>Generative Artificial Intelligence</a:t>
            </a:r>
            <a:endParaRPr sz="2400" b="1" dirty="0">
              <a:latin typeface="Times New Roman" panose="02020603050405020304" pitchFamily="18" charset="0"/>
              <a:cs typeface="Times New Roman" panose="02020603050405020304" pitchFamily="18" charset="0"/>
            </a:endParaRPr>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a:t>
            </a:fld>
            <a:endParaRPr>
              <a:solidFill>
                <a:schemeClr val="lt1"/>
              </a:solidFill>
            </a:endParaRPr>
          </a:p>
        </p:txBody>
      </p:sp>
      <p:pic>
        <p:nvPicPr>
          <p:cNvPr id="134" name="Google Shape;134;p25"/>
          <p:cNvPicPr preferRelativeResize="0"/>
          <p:nvPr/>
        </p:nvPicPr>
        <p:blipFill>
          <a:blip r:embed="rId3">
            <a:alphaModFix/>
          </a:blip>
          <a:stretch>
            <a:fillRect/>
          </a:stretch>
        </p:blipFill>
        <p:spPr>
          <a:xfrm>
            <a:off x="1143000" y="260991"/>
            <a:ext cx="7361761" cy="818601"/>
          </a:xfrm>
          <a:prstGeom prst="rect">
            <a:avLst/>
          </a:prstGeom>
          <a:noFill/>
          <a:ln>
            <a:noFill/>
          </a:ln>
        </p:spPr>
      </p:pic>
      <p:sp>
        <p:nvSpPr>
          <p:cNvPr id="2" name="TextBox 1">
            <a:extLst>
              <a:ext uri="{FF2B5EF4-FFF2-40B4-BE49-F238E27FC236}">
                <a16:creationId xmlns:a16="http://schemas.microsoft.com/office/drawing/2014/main" id="{D584BB17-F3CB-C210-1518-47E1F0A02FD7}"/>
              </a:ext>
            </a:extLst>
          </p:cNvPr>
          <p:cNvSpPr txBox="1"/>
          <p:nvPr/>
        </p:nvSpPr>
        <p:spPr>
          <a:xfrm>
            <a:off x="488138" y="1977269"/>
            <a:ext cx="8198662" cy="954107"/>
          </a:xfrm>
          <a:prstGeom prst="rect">
            <a:avLst/>
          </a:prstGeom>
          <a:noFill/>
        </p:spPr>
        <p:txBody>
          <a:bodyPr wrap="square" rtlCol="0">
            <a:spAutoFit/>
          </a:bodyPr>
          <a:lstStyle/>
          <a:p>
            <a:pPr algn="ctr"/>
            <a:r>
              <a:rPr lang="en-US" sz="2800" b="1" dirty="0">
                <a:solidFill>
                  <a:srgbClr val="FF0000"/>
                </a:solidFill>
              </a:rPr>
              <a:t>BART-Based Summarization of Legal Texts with Interactive </a:t>
            </a:r>
            <a:r>
              <a:rPr lang="en-US" sz="2800" b="1" dirty="0" err="1">
                <a:solidFill>
                  <a:srgbClr val="FF0000"/>
                </a:solidFill>
              </a:rPr>
              <a:t>Gradio</a:t>
            </a:r>
            <a:r>
              <a:rPr lang="en-US" sz="2800" b="1" dirty="0">
                <a:solidFill>
                  <a:srgbClr val="FF0000"/>
                </a:solidFill>
              </a:rPr>
              <a:t> Deployment</a:t>
            </a:r>
            <a:endParaRPr lang="en-IN" sz="28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9F41D143-CA3B-BA26-F06F-253ECA7FD938}"/>
            </a:ext>
          </a:extLst>
        </p:cNvPr>
        <p:cNvGrpSpPr/>
        <p:nvPr/>
      </p:nvGrpSpPr>
      <p:grpSpPr>
        <a:xfrm>
          <a:off x="0" y="0"/>
          <a:ext cx="0" cy="0"/>
          <a:chOff x="0" y="0"/>
          <a:chExt cx="0" cy="0"/>
        </a:xfrm>
      </p:grpSpPr>
      <p:sp>
        <p:nvSpPr>
          <p:cNvPr id="192" name="Google Shape;192;p31">
            <a:extLst>
              <a:ext uri="{FF2B5EF4-FFF2-40B4-BE49-F238E27FC236}">
                <a16:creationId xmlns:a16="http://schemas.microsoft.com/office/drawing/2014/main" id="{6737DA31-C4AF-DAED-2F56-920D73EE1E83}"/>
              </a:ext>
            </a:extLst>
          </p:cNvPr>
          <p:cNvSpPr/>
          <p:nvPr/>
        </p:nvSpPr>
        <p:spPr>
          <a:xfrm>
            <a:off x="0" y="4525382"/>
            <a:ext cx="9144000" cy="5985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5" name="Google Shape;195;p31">
            <a:extLst>
              <a:ext uri="{FF2B5EF4-FFF2-40B4-BE49-F238E27FC236}">
                <a16:creationId xmlns:a16="http://schemas.microsoft.com/office/drawing/2014/main" id="{5295153C-3CDD-2CA5-F33A-BFE0CAD6214D}"/>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196" name="Google Shape;196;p31">
            <a:extLst>
              <a:ext uri="{FF2B5EF4-FFF2-40B4-BE49-F238E27FC236}">
                <a16:creationId xmlns:a16="http://schemas.microsoft.com/office/drawing/2014/main" id="{4E3398DC-8771-D875-CCB6-705A423E6C2D}"/>
              </a:ext>
            </a:extLst>
          </p:cNvPr>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Google Shape;193;p31">
            <a:extLst>
              <a:ext uri="{FF2B5EF4-FFF2-40B4-BE49-F238E27FC236}">
                <a16:creationId xmlns:a16="http://schemas.microsoft.com/office/drawing/2014/main" id="{2E02AD46-E0DB-AB17-4401-BBFA14CC33BD}"/>
              </a:ext>
            </a:extLst>
          </p:cNvPr>
          <p:cNvSpPr txBox="1">
            <a:spLocks/>
          </p:cNvSpPr>
          <p:nvPr/>
        </p:nvSpPr>
        <p:spPr>
          <a:xfrm>
            <a:off x="64533" y="435209"/>
            <a:ext cx="7886700" cy="5985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3300"/>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BBF83E6-7C82-CFB7-8BC9-F48D76F79B00}"/>
              </a:ext>
            </a:extLst>
          </p:cNvPr>
          <p:cNvSpPr>
            <a:spLocks noGrp="1" noChangeArrowheads="1"/>
          </p:cNvSpPr>
          <p:nvPr>
            <p:ph type="body" idx="1"/>
          </p:nvPr>
        </p:nvSpPr>
        <p:spPr bwMode="auto">
          <a:xfrm>
            <a:off x="85725" y="863313"/>
            <a:ext cx="8761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solidFill>
                  <a:schemeClr val="tx1"/>
                </a:solidFill>
                <a:latin typeface="+mn-lt"/>
              </a:rPr>
              <a:t>4.</a:t>
            </a:r>
            <a:r>
              <a:rPr kumimoji="0" lang="en-US" altLang="en-US" sz="1600" b="1" u="none" strike="noStrike" cap="none" normalizeH="0" baseline="0" dirty="0">
                <a:ln>
                  <a:noFill/>
                </a:ln>
                <a:solidFill>
                  <a:schemeClr val="tx1"/>
                </a:solidFill>
                <a:effectLst/>
                <a:latin typeface="+mn-lt"/>
              </a:rPr>
              <a:t>Evaluation Challenges in Large-Scale Document Summarization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Authors</a:t>
            </a:r>
            <a:r>
              <a:rPr kumimoji="0" lang="en-US" altLang="en-US" sz="1600" b="0" i="0" u="none" strike="noStrike" cap="none" normalizeH="0" baseline="0" dirty="0">
                <a:ln>
                  <a:noFill/>
                </a:ln>
                <a:solidFill>
                  <a:schemeClr val="tx1"/>
                </a:solidFill>
                <a:effectLst/>
                <a:latin typeface="+mn-lt"/>
              </a:rPr>
              <a:t>: Dragomir R. Radev</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Methodology</a:t>
            </a:r>
            <a:r>
              <a:rPr kumimoji="0" lang="en-US" altLang="en-US" sz="1600" b="0" i="0" u="none" strike="noStrike" cap="none" normalizeH="0" baseline="0" dirty="0" err="1">
                <a:ln>
                  <a:noFill/>
                </a:ln>
                <a:solidFill>
                  <a:schemeClr val="tx1"/>
                </a:solidFill>
                <a:effectLst/>
                <a:latin typeface="+mn-lt"/>
              </a:rPr>
              <a:t>:Compared</a:t>
            </a:r>
            <a:r>
              <a:rPr kumimoji="0" lang="en-US" altLang="en-US" sz="1600" b="0" i="0" u="none" strike="noStrike" cap="none" normalizeH="0" baseline="0" dirty="0">
                <a:ln>
                  <a:noFill/>
                </a:ln>
                <a:solidFill>
                  <a:schemeClr val="tx1"/>
                </a:solidFill>
                <a:effectLst/>
                <a:latin typeface="+mn-lt"/>
              </a:rPr>
              <a:t> 8 evaluation methods on 6 summarizers using over 100 million </a:t>
            </a:r>
            <a:r>
              <a:rPr kumimoji="0" lang="en-US" altLang="en-US" sz="1600" b="0" i="0" u="none" strike="noStrike" cap="none" normalizeH="0" baseline="0" dirty="0" err="1">
                <a:ln>
                  <a:noFill/>
                </a:ln>
                <a:solidFill>
                  <a:schemeClr val="tx1"/>
                </a:solidFill>
                <a:effectLst/>
                <a:latin typeface="+mn-lt"/>
              </a:rPr>
              <a:t>summaries.Built</a:t>
            </a:r>
            <a:r>
              <a:rPr kumimoji="0" lang="en-US" altLang="en-US" sz="1600" b="0" i="0" u="none" strike="noStrike" cap="none" normalizeH="0" baseline="0" dirty="0">
                <a:ln>
                  <a:noFill/>
                </a:ln>
                <a:solidFill>
                  <a:schemeClr val="tx1"/>
                </a:solidFill>
                <a:effectLst/>
                <a:latin typeface="+mn-lt"/>
              </a:rPr>
              <a:t> a huge dataset of summaries and manual evaluations in English and Chinese.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n-lt"/>
              </a:rPr>
              <a:t>Used various metrics like Precision/Recall, Kappa, Content similarity, and </a:t>
            </a:r>
            <a:r>
              <a:rPr kumimoji="0" lang="en-US" altLang="en-US" sz="1600" b="0" i="0" u="none" strike="noStrike" cap="none" normalizeH="0" baseline="0" dirty="0" err="1">
                <a:ln>
                  <a:noFill/>
                </a:ln>
                <a:solidFill>
                  <a:schemeClr val="tx1"/>
                </a:solidFill>
                <a:effectLst/>
                <a:latin typeface="+mn-lt"/>
              </a:rPr>
              <a:t>RelevanceCorrelation</a:t>
            </a:r>
            <a:r>
              <a:rPr kumimoji="0" lang="en-US" altLang="en-US" sz="1600" b="0" i="0" u="none" strike="noStrike" cap="none" normalizeH="0" baseline="0" dirty="0">
                <a:ln>
                  <a:noFill/>
                </a:ln>
                <a:solidFill>
                  <a:schemeClr val="tx1"/>
                </a:solidFill>
                <a:effectLst/>
                <a:latin typeface="+mn-l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Limitations</a:t>
            </a:r>
            <a:r>
              <a:rPr kumimoji="0" lang="en-US" altLang="en-US" sz="1600" b="0" i="0" u="none" strike="noStrike" cap="none" normalizeH="0" baseline="0" dirty="0">
                <a:ln>
                  <a:noFill/>
                </a:ln>
                <a:solidFill>
                  <a:schemeClr val="tx1"/>
                </a:solidFill>
                <a:effectLst/>
                <a:latin typeface="+mn-lt"/>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mn-lt"/>
              </a:rPr>
              <a:t>Evaluation methods ranked summarizers differently, making it hard to choose the best one.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mn-lt"/>
              </a:rPr>
              <a:t>Human disagreement and chance agreement made evaluation complex.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0644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FFC6CFB0-4CF6-9B92-078E-A614A1D56EF3}"/>
            </a:ext>
          </a:extLst>
        </p:cNvPr>
        <p:cNvGrpSpPr/>
        <p:nvPr/>
      </p:nvGrpSpPr>
      <p:grpSpPr>
        <a:xfrm>
          <a:off x="0" y="0"/>
          <a:ext cx="0" cy="0"/>
          <a:chOff x="0" y="0"/>
          <a:chExt cx="0" cy="0"/>
        </a:xfrm>
      </p:grpSpPr>
      <p:sp>
        <p:nvSpPr>
          <p:cNvPr id="192" name="Google Shape;192;p31">
            <a:extLst>
              <a:ext uri="{FF2B5EF4-FFF2-40B4-BE49-F238E27FC236}">
                <a16:creationId xmlns:a16="http://schemas.microsoft.com/office/drawing/2014/main" id="{BCDB462E-2C3A-2455-B767-6F63469FFE5C}"/>
              </a:ext>
            </a:extLst>
          </p:cNvPr>
          <p:cNvSpPr/>
          <p:nvPr/>
        </p:nvSpPr>
        <p:spPr>
          <a:xfrm>
            <a:off x="0" y="4525382"/>
            <a:ext cx="9144000" cy="5985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5" name="Google Shape;195;p31">
            <a:extLst>
              <a:ext uri="{FF2B5EF4-FFF2-40B4-BE49-F238E27FC236}">
                <a16:creationId xmlns:a16="http://schemas.microsoft.com/office/drawing/2014/main" id="{8D491500-D823-C7EE-2695-F559D03AEC15}"/>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pic>
        <p:nvPicPr>
          <p:cNvPr id="196" name="Google Shape;196;p31">
            <a:extLst>
              <a:ext uri="{FF2B5EF4-FFF2-40B4-BE49-F238E27FC236}">
                <a16:creationId xmlns:a16="http://schemas.microsoft.com/office/drawing/2014/main" id="{91D28279-EC3D-BF49-1DC9-7C774D79E024}"/>
              </a:ext>
            </a:extLst>
          </p:cNvPr>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Google Shape;193;p31">
            <a:extLst>
              <a:ext uri="{FF2B5EF4-FFF2-40B4-BE49-F238E27FC236}">
                <a16:creationId xmlns:a16="http://schemas.microsoft.com/office/drawing/2014/main" id="{B1734D4F-D5DC-E39F-7C4A-7E26CD1E023D}"/>
              </a:ext>
            </a:extLst>
          </p:cNvPr>
          <p:cNvSpPr txBox="1">
            <a:spLocks/>
          </p:cNvSpPr>
          <p:nvPr/>
        </p:nvSpPr>
        <p:spPr>
          <a:xfrm>
            <a:off x="64533" y="435209"/>
            <a:ext cx="7886700" cy="5985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3300"/>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FBBBA25-D001-1E69-1013-7D84E9291B51}"/>
              </a:ext>
            </a:extLst>
          </p:cNvPr>
          <p:cNvSpPr>
            <a:spLocks noGrp="1" noChangeArrowheads="1"/>
          </p:cNvSpPr>
          <p:nvPr>
            <p:ph type="body" idx="1"/>
          </p:nvPr>
        </p:nvSpPr>
        <p:spPr bwMode="auto">
          <a:xfrm>
            <a:off x="64533" y="516986"/>
            <a:ext cx="8782905"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kumimoji="0" lang="en-US" altLang="en-US" sz="1600" b="1" i="0" u="none" strike="noStrike" cap="none" normalizeH="0" baseline="0" dirty="0">
                <a:ln>
                  <a:noFill/>
                </a:ln>
                <a:solidFill>
                  <a:schemeClr val="tx1"/>
                </a:solidFill>
                <a:effectLst/>
                <a:latin typeface="+mn-lt"/>
              </a:rPr>
              <a:t>5.</a:t>
            </a:r>
            <a:r>
              <a:rPr lang="en-IN" sz="1600" dirty="0">
                <a:latin typeface="+mn-lt"/>
              </a:rPr>
              <a:t> </a:t>
            </a:r>
            <a:r>
              <a:rPr lang="en-IN" sz="1600" b="1" dirty="0">
                <a:latin typeface="+mn-lt"/>
              </a:rPr>
              <a:t>Recent Advances in Document </a:t>
            </a:r>
            <a:r>
              <a:rPr lang="en-IN" sz="1600" b="1" dirty="0" err="1">
                <a:latin typeface="+mn-lt"/>
              </a:rPr>
              <a:t>Summerization</a:t>
            </a:r>
            <a:endParaRPr lang="en-IN" sz="1600" b="1" dirty="0">
              <a:latin typeface="+mn-lt"/>
            </a:endParaRPr>
          </a:p>
          <a:p>
            <a:r>
              <a:rPr lang="en-IN" sz="1600" b="1" i="0" dirty="0">
                <a:effectLst/>
                <a:latin typeface="+mn-lt"/>
              </a:rPr>
              <a:t>Authors</a:t>
            </a:r>
            <a:r>
              <a:rPr lang="en-IN" sz="1600" b="0" i="0" dirty="0">
                <a:effectLst/>
                <a:latin typeface="+mn-lt"/>
              </a:rPr>
              <a:t>: Jin-</a:t>
            </a:r>
            <a:r>
              <a:rPr lang="en-IN" sz="1600" b="0" i="0" dirty="0" err="1">
                <a:effectLst/>
                <a:latin typeface="+mn-lt"/>
              </a:rPr>
              <a:t>ge</a:t>
            </a:r>
            <a:r>
              <a:rPr lang="en-IN" sz="1600" b="0" i="0" dirty="0">
                <a:effectLst/>
                <a:latin typeface="+mn-lt"/>
              </a:rPr>
              <a:t> Yao, Xiaojun Wan, Jianguo Xiao</a:t>
            </a:r>
          </a:p>
          <a:p>
            <a:pPr marL="0" indent="0" algn="just" eaLnBrk="0" fontAlgn="base" hangingPunct="0">
              <a:lnSpc>
                <a:spcPct val="100000"/>
              </a:lnSpc>
              <a:spcBef>
                <a:spcPct val="0"/>
              </a:spcBef>
              <a:spcAft>
                <a:spcPct val="0"/>
              </a:spcAft>
              <a:buClrTx/>
              <a:buSzTx/>
              <a:buNone/>
            </a:pPr>
            <a:endParaRPr lang="en-US" sz="1600" dirty="0">
              <a:solidFill>
                <a:schemeClr val="tx1"/>
              </a:solidFill>
              <a:latin typeface="+mn-lt"/>
            </a:endParaRPr>
          </a:p>
          <a:p>
            <a:pPr marL="285750" indent="-285750" algn="just" eaLnBrk="0" fontAlgn="base" hangingPunct="0">
              <a:lnSpc>
                <a:spcPct val="100000"/>
              </a:lnSpc>
              <a:spcBef>
                <a:spcPct val="0"/>
              </a:spcBef>
              <a:spcAft>
                <a:spcPct val="0"/>
              </a:spcAft>
              <a:buClrTx/>
              <a:buSzTx/>
            </a:pPr>
            <a:r>
              <a:rPr lang="en-US" sz="1600" b="1" i="0" dirty="0" err="1">
                <a:effectLst/>
                <a:latin typeface="fkGroteskNeue"/>
              </a:rPr>
              <a:t>Methodology:</a:t>
            </a:r>
            <a:r>
              <a:rPr lang="en-US" sz="1600" b="0" i="0" dirty="0" err="1">
                <a:effectLst/>
                <a:latin typeface="fkGroteskNeue"/>
              </a:rPr>
              <a:t>This</a:t>
            </a:r>
            <a:r>
              <a:rPr lang="en-US" sz="1600" b="0" i="0" dirty="0">
                <a:effectLst/>
                <a:latin typeface="fkGroteskNeue"/>
              </a:rPr>
              <a:t> paper surveys recent progress (last 5 years from 2017) in document summarization. It covers improvements in sentence extraction, concept coverage, information diversity, content coherence, and abstractive summarization techniques. They reviewed summarization frameworks that integrate sentence compression.</a:t>
            </a:r>
          </a:p>
          <a:p>
            <a:pPr marL="0" indent="0" algn="just" eaLnBrk="0" fontAlgn="base"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Limitations</a:t>
            </a:r>
            <a:r>
              <a:rPr kumimoji="0" lang="en-US" altLang="en-US" sz="1600" b="0" i="0" u="none" strike="noStrike" cap="none" normalizeH="0" baseline="0" dirty="0">
                <a:ln>
                  <a:noFill/>
                </a:ln>
                <a:solidFill>
                  <a:schemeClr val="tx1"/>
                </a:solidFill>
                <a:effectLst/>
                <a:latin typeface="+mn-lt"/>
              </a:rPr>
              <a:t>:</a:t>
            </a:r>
          </a:p>
          <a:p>
            <a:pPr algn="l">
              <a:buFont typeface="Arial" panose="020B0604020202020204" pitchFamily="34" charset="0"/>
              <a:buChar char="•"/>
            </a:pPr>
            <a:r>
              <a:rPr lang="en-US" sz="1600" b="0" i="0" dirty="0">
                <a:effectLst/>
                <a:latin typeface="+mn-lt"/>
              </a:rPr>
              <a:t>Limited Scope</a:t>
            </a:r>
          </a:p>
          <a:p>
            <a:pPr algn="l">
              <a:buFont typeface="Arial" panose="020B0604020202020204" pitchFamily="34" charset="0"/>
              <a:buChar char="•"/>
            </a:pPr>
            <a:r>
              <a:rPr lang="en-US" sz="1600" b="0" i="0" dirty="0">
                <a:effectLst/>
                <a:latin typeface="+mn-lt"/>
              </a:rPr>
              <a:t>Taxonomy Boundaries</a:t>
            </a:r>
          </a:p>
          <a:p>
            <a:pPr algn="l">
              <a:buFont typeface="Arial" panose="020B0604020202020204" pitchFamily="34" charset="0"/>
              <a:buChar char="•"/>
            </a:pPr>
            <a:r>
              <a:rPr lang="en-US" sz="1600" b="0" i="0" dirty="0">
                <a:effectLst/>
                <a:latin typeface="+mn-lt"/>
              </a:rPr>
              <a:t>Lack of Quantitative Comparisons</a:t>
            </a:r>
          </a:p>
          <a:p>
            <a:pPr algn="l">
              <a:buFont typeface="Arial" panose="020B0604020202020204" pitchFamily="34" charset="0"/>
              <a:buChar char="•"/>
            </a:pPr>
            <a:r>
              <a:rPr lang="en-US" sz="1600" b="0" i="0" dirty="0">
                <a:effectLst/>
                <a:latin typeface="+mn-lt"/>
              </a:rPr>
              <a:t>Classic Approach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35995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588775" y="132049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latin typeface="Times New Roman" panose="02020603050405020304" pitchFamily="18" charset="0"/>
                <a:cs typeface="Times New Roman" panose="02020603050405020304" pitchFamily="18" charset="0"/>
              </a:rPr>
              <a:t>Thank you !</a:t>
            </a:r>
            <a:endParaRPr b="1" dirty="0">
              <a:latin typeface="Times New Roman" panose="02020603050405020304" pitchFamily="18" charset="0"/>
              <a:cs typeface="Times New Roman" panose="02020603050405020304" pitchFamily="18"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9634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334492" y="380237"/>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1.Introduction</a:t>
            </a:r>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sp>
        <p:nvSpPr>
          <p:cNvPr id="2" name="Text Placeholder 6">
            <a:extLst>
              <a:ext uri="{FF2B5EF4-FFF2-40B4-BE49-F238E27FC236}">
                <a16:creationId xmlns:a16="http://schemas.microsoft.com/office/drawing/2014/main" id="{0DEF2510-D003-8470-5F8B-EF4503CD1ACC}"/>
              </a:ext>
            </a:extLst>
          </p:cNvPr>
          <p:cNvSpPr>
            <a:spLocks noGrp="1"/>
          </p:cNvSpPr>
          <p:nvPr>
            <p:ph type="body" idx="1"/>
          </p:nvPr>
        </p:nvSpPr>
        <p:spPr>
          <a:xfrm>
            <a:off x="159925" y="691849"/>
            <a:ext cx="7886700" cy="3263504"/>
          </a:xfrm>
        </p:spPr>
        <p:txBody>
          <a:bodyPr>
            <a:noAutofit/>
          </a:bodyPr>
          <a:lstStyle/>
          <a:p>
            <a:pPr marL="139700" indent="0">
              <a:buNone/>
            </a:pPr>
            <a:endParaRPr lang="en-US" sz="2200" b="1" dirty="0">
              <a:latin typeface="Times New Roman" panose="02020603050405020304" pitchFamily="18" charset="0"/>
              <a:cs typeface="Times New Roman" panose="02020603050405020304" pitchFamily="18" charset="0"/>
            </a:endParaRPr>
          </a:p>
          <a:p>
            <a:pPr marL="139700" indent="0">
              <a:buNone/>
            </a:pPr>
            <a:endParaRPr lang="en-US" sz="2200"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6BB1CDC4-C0CA-767D-C92B-D7075D65B74F}"/>
              </a:ext>
            </a:extLst>
          </p:cNvPr>
          <p:cNvSpPr>
            <a:spLocks noChangeArrowheads="1"/>
          </p:cNvSpPr>
          <p:nvPr/>
        </p:nvSpPr>
        <p:spPr bwMode="auto">
          <a:xfrm>
            <a:off x="350337" y="880911"/>
            <a:ext cx="7480771"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Legal documents are often long and complex.</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Manually reading and summarizing them is time-consuming.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Automation can save time and reduce human effort.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NLP enables machines to understand and summarize legal texts.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Summarizers make legal content easier to understand and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1AE4203E-53F2-DEAD-AB70-9A1B19FD9999}"/>
            </a:ext>
          </a:extLst>
        </p:cNvPr>
        <p:cNvGrpSpPr/>
        <p:nvPr/>
      </p:nvGrpSpPr>
      <p:grpSpPr>
        <a:xfrm>
          <a:off x="0" y="0"/>
          <a:ext cx="0" cy="0"/>
          <a:chOff x="0" y="0"/>
          <a:chExt cx="0" cy="0"/>
        </a:xfrm>
      </p:grpSpPr>
      <p:sp>
        <p:nvSpPr>
          <p:cNvPr id="161" name="Google Shape;161;p28">
            <a:extLst>
              <a:ext uri="{FF2B5EF4-FFF2-40B4-BE49-F238E27FC236}">
                <a16:creationId xmlns:a16="http://schemas.microsoft.com/office/drawing/2014/main" id="{FDF386A0-4F65-9834-A285-8537B7D4FF64}"/>
              </a:ext>
            </a:extLst>
          </p:cNvPr>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a:extLst>
              <a:ext uri="{FF2B5EF4-FFF2-40B4-BE49-F238E27FC236}">
                <a16:creationId xmlns:a16="http://schemas.microsoft.com/office/drawing/2014/main" id="{AD064C0C-C0AA-7E3A-082F-3F7F0A4B5DA4}"/>
              </a:ext>
            </a:extLst>
          </p:cNvPr>
          <p:cNvSpPr txBox="1">
            <a:spLocks noGrp="1"/>
          </p:cNvSpPr>
          <p:nvPr>
            <p:ph type="title"/>
          </p:nvPr>
        </p:nvSpPr>
        <p:spPr>
          <a:xfrm>
            <a:off x="334492" y="380237"/>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2.Motivation</a:t>
            </a:r>
          </a:p>
        </p:txBody>
      </p:sp>
      <p:sp>
        <p:nvSpPr>
          <p:cNvPr id="164" name="Google Shape;164;p28">
            <a:extLst>
              <a:ext uri="{FF2B5EF4-FFF2-40B4-BE49-F238E27FC236}">
                <a16:creationId xmlns:a16="http://schemas.microsoft.com/office/drawing/2014/main" id="{D174683B-EFFA-B2AB-C1A2-6ADF662CEE51}"/>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pic>
        <p:nvPicPr>
          <p:cNvPr id="165" name="Google Shape;165;p28">
            <a:extLst>
              <a:ext uri="{FF2B5EF4-FFF2-40B4-BE49-F238E27FC236}">
                <a16:creationId xmlns:a16="http://schemas.microsoft.com/office/drawing/2014/main" id="{BF955E72-AF91-C7DE-FCB7-E595E6D12D0C}"/>
              </a:ext>
            </a:extLst>
          </p:cNvPr>
          <p:cNvPicPr preferRelativeResize="0"/>
          <p:nvPr/>
        </p:nvPicPr>
        <p:blipFill>
          <a:blip r:embed="rId3">
            <a:alphaModFix/>
          </a:blip>
          <a:stretch>
            <a:fillRect/>
          </a:stretch>
        </p:blipFill>
        <p:spPr>
          <a:xfrm>
            <a:off x="4727725" y="142450"/>
            <a:ext cx="4276902" cy="475575"/>
          </a:xfrm>
          <a:prstGeom prst="rect">
            <a:avLst/>
          </a:prstGeom>
          <a:noFill/>
          <a:ln>
            <a:noFill/>
          </a:ln>
        </p:spPr>
      </p:pic>
      <p:sp>
        <p:nvSpPr>
          <p:cNvPr id="2" name="Text Placeholder 6">
            <a:extLst>
              <a:ext uri="{FF2B5EF4-FFF2-40B4-BE49-F238E27FC236}">
                <a16:creationId xmlns:a16="http://schemas.microsoft.com/office/drawing/2014/main" id="{519F9A05-7DE2-B1E5-EA23-531ACB51BC2D}"/>
              </a:ext>
            </a:extLst>
          </p:cNvPr>
          <p:cNvSpPr>
            <a:spLocks noGrp="1"/>
          </p:cNvSpPr>
          <p:nvPr>
            <p:ph type="body" idx="1"/>
          </p:nvPr>
        </p:nvSpPr>
        <p:spPr>
          <a:xfrm>
            <a:off x="159925" y="691849"/>
            <a:ext cx="7886700" cy="3263504"/>
          </a:xfrm>
        </p:spPr>
        <p:txBody>
          <a:bodyPr>
            <a:noAutofit/>
          </a:bodyPr>
          <a:lstStyle/>
          <a:p>
            <a:pPr marL="139700" indent="0">
              <a:buNone/>
            </a:pPr>
            <a:endParaRPr lang="en-US" sz="2200" b="1" dirty="0">
              <a:latin typeface="Times New Roman" panose="02020603050405020304" pitchFamily="18" charset="0"/>
              <a:cs typeface="Times New Roman" panose="02020603050405020304" pitchFamily="18" charset="0"/>
            </a:endParaRPr>
          </a:p>
          <a:p>
            <a:pPr marL="139700" indent="0">
              <a:buNone/>
            </a:pPr>
            <a:endParaRPr lang="en-US" sz="22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04D45201-EB07-C1CA-F510-B06C5CA233B8}"/>
              </a:ext>
            </a:extLst>
          </p:cNvPr>
          <p:cNvSpPr>
            <a:spLocks noChangeArrowheads="1"/>
          </p:cNvSpPr>
          <p:nvPr/>
        </p:nvSpPr>
        <p:spPr bwMode="auto">
          <a:xfrm>
            <a:off x="334492" y="841159"/>
            <a:ext cx="7409333" cy="354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Legal professionals handle large volumes of complex documents.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Manual summarization takes time and effort.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Delays in understanding legal content can impact decision-making.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Automation can improve speed, accuracy, and productivity.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Summarization tools make legal texts more accessible to everyone.</a:t>
            </a:r>
          </a:p>
        </p:txBody>
      </p:sp>
    </p:spTree>
    <p:extLst>
      <p:ext uri="{BB962C8B-B14F-4D97-AF65-F5344CB8AC3E}">
        <p14:creationId xmlns:p14="http://schemas.microsoft.com/office/powerpoint/2010/main" val="235115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265233" y="531751"/>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3.Problem Statement</a:t>
            </a:r>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
        <p:nvSpPr>
          <p:cNvPr id="2" name="Text Placeholder 1">
            <a:extLst>
              <a:ext uri="{FF2B5EF4-FFF2-40B4-BE49-F238E27FC236}">
                <a16:creationId xmlns:a16="http://schemas.microsoft.com/office/drawing/2014/main" id="{30EA0891-E18E-33D1-BE7B-89719C12E909}"/>
              </a:ext>
            </a:extLst>
          </p:cNvPr>
          <p:cNvSpPr>
            <a:spLocks noGrp="1"/>
          </p:cNvSpPr>
          <p:nvPr>
            <p:ph type="body" idx="1"/>
          </p:nvPr>
        </p:nvSpPr>
        <p:spPr>
          <a:xfrm>
            <a:off x="265233" y="1194518"/>
            <a:ext cx="8375912" cy="2155460"/>
          </a:xfrm>
        </p:spPr>
        <p:txBody>
          <a:bodyPr>
            <a:noAutofit/>
          </a:bodyPr>
          <a:lstStyle/>
          <a:p>
            <a:pPr marL="139700" indent="0">
              <a:lnSpc>
                <a:spcPct val="150000"/>
              </a:lnSpc>
              <a:buNone/>
            </a:pPr>
            <a:r>
              <a:rPr lang="en-US" sz="2000" dirty="0">
                <a:latin typeface="+mn-lt"/>
              </a:rPr>
              <a:t>Legal documents are complex and time-consuming to read. Manually summarizing them is inefficient and prone to error. There is a need for an automated system that can accurately summarize legal texts while preserving their meaning.</a:t>
            </a:r>
            <a:endParaRPr lang="en-IN" sz="2000" dirty="0">
              <a:latin typeface="+mn-l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3" name="Google Shape;183;p30"/>
          <p:cNvSpPr txBox="1">
            <a:spLocks noGrp="1"/>
          </p:cNvSpPr>
          <p:nvPr>
            <p:ph type="title"/>
          </p:nvPr>
        </p:nvSpPr>
        <p:spPr>
          <a:xfrm>
            <a:off x="345142" y="578125"/>
            <a:ext cx="7886700" cy="533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4.Objectives</a:t>
            </a:r>
          </a:p>
        </p:txBody>
      </p:sp>
      <p:sp>
        <p:nvSpPr>
          <p:cNvPr id="185" name="Google Shape;185;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highlight>
                  <a:schemeClr val="lt1"/>
                </a:highlight>
              </a:rPr>
              <a:t>5</a:t>
            </a:fld>
            <a:endParaRPr>
              <a:highlight>
                <a:schemeClr val="lt1"/>
              </a:highlight>
            </a:endParaRPr>
          </a:p>
        </p:txBody>
      </p:sp>
      <p:pic>
        <p:nvPicPr>
          <p:cNvPr id="186" name="Google Shape;186;p30"/>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5" name="Rectangle 3">
            <a:extLst>
              <a:ext uri="{FF2B5EF4-FFF2-40B4-BE49-F238E27FC236}">
                <a16:creationId xmlns:a16="http://schemas.microsoft.com/office/drawing/2014/main" id="{8E55B861-E633-8CEE-38E2-07EF4CB07A4F}"/>
              </a:ext>
            </a:extLst>
          </p:cNvPr>
          <p:cNvSpPr>
            <a:spLocks noGrp="1" noChangeArrowheads="1"/>
          </p:cNvSpPr>
          <p:nvPr>
            <p:ph type="body" idx="1"/>
          </p:nvPr>
        </p:nvSpPr>
        <p:spPr bwMode="auto">
          <a:xfrm>
            <a:off x="254444" y="954859"/>
            <a:ext cx="8487264"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latin typeface="+mn-lt"/>
              </a:rPr>
              <a:t>To develop an automated system that summarizes legal documents.</a:t>
            </a:r>
          </a:p>
          <a:p>
            <a:pPr>
              <a:lnSpc>
                <a:spcPct val="150000"/>
              </a:lnSpc>
            </a:pPr>
            <a:r>
              <a:rPr lang="en-US" sz="2000" dirty="0">
                <a:latin typeface="+mn-lt"/>
              </a:rPr>
              <a:t>To ensure the summaries are concise, accurate, and preserve the original meaning.</a:t>
            </a:r>
          </a:p>
          <a:p>
            <a:pPr>
              <a:lnSpc>
                <a:spcPct val="150000"/>
              </a:lnSpc>
            </a:pPr>
            <a:r>
              <a:rPr lang="en-US" sz="2000" dirty="0">
                <a:latin typeface="+mn-lt"/>
              </a:rPr>
              <a:t>To create a user-friendly interface for documents and viewing summaries.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3A498DF9-8AA6-3EB6-0292-3FA62669513D}"/>
            </a:ext>
          </a:extLst>
        </p:cNvPr>
        <p:cNvGrpSpPr/>
        <p:nvPr/>
      </p:nvGrpSpPr>
      <p:grpSpPr>
        <a:xfrm>
          <a:off x="0" y="0"/>
          <a:ext cx="0" cy="0"/>
          <a:chOff x="0" y="0"/>
          <a:chExt cx="0" cy="0"/>
        </a:xfrm>
      </p:grpSpPr>
      <p:sp>
        <p:nvSpPr>
          <p:cNvPr id="182" name="Google Shape;182;p30">
            <a:extLst>
              <a:ext uri="{FF2B5EF4-FFF2-40B4-BE49-F238E27FC236}">
                <a16:creationId xmlns:a16="http://schemas.microsoft.com/office/drawing/2014/main" id="{FFEDBE3B-9557-3981-3440-B819EBF37051}"/>
              </a:ext>
            </a:extLst>
          </p:cNvPr>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3" name="Google Shape;183;p30">
            <a:extLst>
              <a:ext uri="{FF2B5EF4-FFF2-40B4-BE49-F238E27FC236}">
                <a16:creationId xmlns:a16="http://schemas.microsoft.com/office/drawing/2014/main" id="{F3070A7F-C293-EBDF-F870-0773BA1D989B}"/>
              </a:ext>
            </a:extLst>
          </p:cNvPr>
          <p:cNvSpPr txBox="1">
            <a:spLocks noGrp="1"/>
          </p:cNvSpPr>
          <p:nvPr>
            <p:ph type="title"/>
          </p:nvPr>
        </p:nvSpPr>
        <p:spPr>
          <a:xfrm>
            <a:off x="345142" y="578125"/>
            <a:ext cx="7886700" cy="533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5.Methodology</a:t>
            </a:r>
          </a:p>
        </p:txBody>
      </p:sp>
      <p:sp>
        <p:nvSpPr>
          <p:cNvPr id="185" name="Google Shape;185;p30">
            <a:extLst>
              <a:ext uri="{FF2B5EF4-FFF2-40B4-BE49-F238E27FC236}">
                <a16:creationId xmlns:a16="http://schemas.microsoft.com/office/drawing/2014/main" id="{2DA96C8B-1A89-8AEF-373A-A5893827F199}"/>
              </a:ext>
            </a:extLst>
          </p:cNvPr>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highlight>
                  <a:schemeClr val="lt1"/>
                </a:highlight>
              </a:rPr>
              <a:t>6</a:t>
            </a:fld>
            <a:endParaRPr>
              <a:highlight>
                <a:schemeClr val="lt1"/>
              </a:highlight>
            </a:endParaRPr>
          </a:p>
        </p:txBody>
      </p:sp>
      <p:pic>
        <p:nvPicPr>
          <p:cNvPr id="186" name="Google Shape;186;p30">
            <a:extLst>
              <a:ext uri="{FF2B5EF4-FFF2-40B4-BE49-F238E27FC236}">
                <a16:creationId xmlns:a16="http://schemas.microsoft.com/office/drawing/2014/main" id="{D6A4A5A7-ACD7-3856-7133-665BE72F41A7}"/>
              </a:ext>
            </a:extLst>
          </p:cNvPr>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 Placeholder 2">
            <a:extLst>
              <a:ext uri="{FF2B5EF4-FFF2-40B4-BE49-F238E27FC236}">
                <a16:creationId xmlns:a16="http://schemas.microsoft.com/office/drawing/2014/main" id="{9B2C27D0-7DDD-E061-E23F-BD60B2EFF36B}"/>
              </a:ext>
            </a:extLst>
          </p:cNvPr>
          <p:cNvSpPr>
            <a:spLocks noGrp="1" noChangeArrowheads="1"/>
          </p:cNvSpPr>
          <p:nvPr>
            <p:ph type="body" idx="1"/>
          </p:nvPr>
        </p:nvSpPr>
        <p:spPr bwMode="auto">
          <a:xfrm>
            <a:off x="345142" y="1147080"/>
            <a:ext cx="826135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 legal documents like case laws and contracts.</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 and tokenize text for analysis.</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Text Representation</a:t>
            </a:r>
            <a:r>
              <a:rPr kumimoji="0" lang="en-US" altLang="en-US" sz="1800" b="0" i="0" u="none" strike="noStrike" cap="none" normalizeH="0" baseline="0" dirty="0">
                <a:ln>
                  <a:noFill/>
                </a:ln>
                <a:solidFill>
                  <a:schemeClr val="tx1"/>
                </a:solidFill>
                <a:effectLst/>
                <a:latin typeface="Arial" panose="020B0604020202020204" pitchFamily="34" charset="0"/>
              </a:rPr>
              <a:t>: Use</a:t>
            </a:r>
            <a:r>
              <a:rPr lang="en-US" altLang="en-US" sz="1800" dirty="0">
                <a:solidFill>
                  <a:schemeClr val="tx1"/>
                </a:solidFill>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BERT model to understand the content.</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Summarization</a:t>
            </a:r>
            <a:r>
              <a:rPr kumimoji="0" lang="en-US" altLang="en-US" sz="1800" b="0" i="0" u="none" strike="noStrike" cap="none" normalizeH="0" baseline="0" dirty="0">
                <a:ln>
                  <a:noFill/>
                </a:ln>
                <a:solidFill>
                  <a:schemeClr val="tx1"/>
                </a:solidFill>
                <a:effectLst/>
                <a:latin typeface="Arial" panose="020B0604020202020204" pitchFamily="34" charset="0"/>
              </a:rPr>
              <a:t>: Apply abstractive techniques BART.</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Measure summary quality using metrics like ROUGE.</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Build a simple interface for document upload and summary display.</a:t>
            </a:r>
          </a:p>
        </p:txBody>
      </p:sp>
    </p:spTree>
    <p:extLst>
      <p:ext uri="{BB962C8B-B14F-4D97-AF65-F5344CB8AC3E}">
        <p14:creationId xmlns:p14="http://schemas.microsoft.com/office/powerpoint/2010/main" val="261242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6FF807-E376-B8F3-B450-2992A6B4ABEB}"/>
              </a:ext>
            </a:extLst>
          </p:cNvPr>
          <p:cNvSpPr>
            <a:spLocks noGrp="1"/>
          </p:cNvSpPr>
          <p:nvPr>
            <p:ph type="body" idx="1"/>
          </p:nvPr>
        </p:nvSpPr>
        <p:spPr>
          <a:xfrm>
            <a:off x="106720" y="845839"/>
            <a:ext cx="8742181" cy="3564943"/>
          </a:xfrm>
        </p:spPr>
        <p:txBody>
          <a:bodyPr>
            <a:noAutofit/>
          </a:bodyPr>
          <a:lstStyle/>
          <a:p>
            <a:pPr marL="139700" indent="0">
              <a:buNone/>
            </a:pPr>
            <a:r>
              <a:rPr lang="en-IN" sz="1600" b="1" dirty="0"/>
              <a:t>1. </a:t>
            </a:r>
            <a:r>
              <a:rPr lang="en-IN" sz="1600" b="1" dirty="0">
                <a:latin typeface="+mn-lt"/>
              </a:rPr>
              <a:t>Multi-Document Summarization by Sentence Extraction</a:t>
            </a:r>
          </a:p>
          <a:p>
            <a:pPr marL="139700" indent="0">
              <a:buNone/>
            </a:pPr>
            <a:r>
              <a:rPr lang="en-IN" sz="1600" b="1" dirty="0"/>
              <a:t>Authors</a:t>
            </a:r>
            <a:r>
              <a:rPr lang="en-IN" sz="1600" dirty="0"/>
              <a:t>: Jade Goldstein, Vibhu Mittal, Jaime Carbonell, Mark Kantrowitz</a:t>
            </a:r>
          </a:p>
          <a:p>
            <a:pPr>
              <a:buNone/>
            </a:pPr>
            <a:r>
              <a:rPr lang="en-IN" sz="1600" b="1" dirty="0"/>
              <a:t>Methodology</a:t>
            </a:r>
            <a:r>
              <a:rPr lang="en-IN" sz="1600" dirty="0"/>
              <a:t>:</a:t>
            </a:r>
            <a:r>
              <a:rPr lang="en-US" sz="1600" dirty="0"/>
              <a:t>The paper uses a method called Maximal Marginal Relevance (MMR) to create summaries from many documents by selecting sentences that are both relevant to the topic and not repetitive. It uses simple, fast statistical techniques to choose the most useful and diverse information without relying on deep language understanding.</a:t>
            </a:r>
          </a:p>
          <a:p>
            <a:pPr>
              <a:buNone/>
            </a:pPr>
            <a:r>
              <a:rPr lang="en-IN" sz="1600" b="1" dirty="0"/>
              <a:t>Limitations</a:t>
            </a:r>
            <a:r>
              <a:rPr lang="en-IN" sz="1600" dirty="0"/>
              <a:t>:</a:t>
            </a:r>
          </a:p>
          <a:p>
            <a:pPr marL="482600" indent="-342900">
              <a:buFont typeface="+mj-lt"/>
              <a:buAutoNum type="arabicPeriod"/>
            </a:pPr>
            <a:r>
              <a:rPr lang="en-IN" sz="1600" dirty="0"/>
              <a:t>No co-reference resolution</a:t>
            </a:r>
          </a:p>
          <a:p>
            <a:pPr marL="482600" indent="-342900">
              <a:buFont typeface="+mj-lt"/>
              <a:buAutoNum type="arabicPeriod"/>
            </a:pPr>
            <a:r>
              <a:rPr lang="en-IN" sz="1600" dirty="0"/>
              <a:t>Summaries may be disjointed or unclear</a:t>
            </a:r>
          </a:p>
          <a:p>
            <a:pPr marL="482600" indent="-342900">
              <a:buFont typeface="+mj-lt"/>
              <a:buAutoNum type="arabicPeriod"/>
            </a:pPr>
            <a:r>
              <a:rPr lang="en-IN" sz="1600" dirty="0"/>
              <a:t>Can create misleading connections between sentences</a:t>
            </a:r>
          </a:p>
          <a:p>
            <a:pPr marL="482600" indent="-342900">
              <a:buFont typeface="+mj-lt"/>
              <a:buAutoNum type="arabicPeriod"/>
            </a:pPr>
            <a:r>
              <a:rPr lang="en-IN" sz="1600" dirty="0"/>
              <a:t>Lacks deep context understanding</a:t>
            </a:r>
          </a:p>
        </p:txBody>
      </p:sp>
      <p:sp>
        <p:nvSpPr>
          <p:cNvPr id="7" name="Google Shape;192;p31">
            <a:extLst>
              <a:ext uri="{FF2B5EF4-FFF2-40B4-BE49-F238E27FC236}">
                <a16:creationId xmlns:a16="http://schemas.microsoft.com/office/drawing/2014/main" id="{8B6D5F1C-49A4-4933-32B7-079C59AD37BF}"/>
              </a:ext>
            </a:extLst>
          </p:cNvPr>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pic>
        <p:nvPicPr>
          <p:cNvPr id="6" name="Google Shape;196;p31">
            <a:extLst>
              <a:ext uri="{FF2B5EF4-FFF2-40B4-BE49-F238E27FC236}">
                <a16:creationId xmlns:a16="http://schemas.microsoft.com/office/drawing/2014/main" id="{1B72CBC8-F8AC-9AE5-A7F1-FE0B4E0860A0}"/>
              </a:ext>
            </a:extLst>
          </p:cNvPr>
          <p:cNvPicPr preferRelativeResize="0"/>
          <p:nvPr/>
        </p:nvPicPr>
        <p:blipFill>
          <a:blip r:embed="rId2">
            <a:alphaModFix/>
          </a:blip>
          <a:stretch>
            <a:fillRect/>
          </a:stretch>
        </p:blipFill>
        <p:spPr>
          <a:xfrm>
            <a:off x="4572000" y="19618"/>
            <a:ext cx="4276902" cy="475575"/>
          </a:xfrm>
          <a:prstGeom prst="rect">
            <a:avLst/>
          </a:prstGeom>
          <a:noFill/>
          <a:ln>
            <a:noFill/>
          </a:ln>
        </p:spPr>
      </p:pic>
      <p:sp>
        <p:nvSpPr>
          <p:cNvPr id="2" name="Google Shape;183;p30">
            <a:extLst>
              <a:ext uri="{FF2B5EF4-FFF2-40B4-BE49-F238E27FC236}">
                <a16:creationId xmlns:a16="http://schemas.microsoft.com/office/drawing/2014/main" id="{CA42B8C6-F0C3-685A-AC65-E79909B62151}"/>
              </a:ext>
            </a:extLst>
          </p:cNvPr>
          <p:cNvSpPr txBox="1">
            <a:spLocks noGrp="1"/>
          </p:cNvSpPr>
          <p:nvPr>
            <p:ph type="title"/>
          </p:nvPr>
        </p:nvSpPr>
        <p:spPr>
          <a:xfrm>
            <a:off x="295098" y="403666"/>
            <a:ext cx="7886700" cy="533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solidFill>
                  <a:srgbClr val="FF0000"/>
                </a:solidFill>
                <a:latin typeface="Times New Roman" panose="02020603050405020304" pitchFamily="18" charset="0"/>
                <a:cs typeface="Times New Roman" panose="02020603050405020304" pitchFamily="18" charset="0"/>
              </a:rPr>
              <a:t>6.Literature Survey</a:t>
            </a:r>
          </a:p>
        </p:txBody>
      </p:sp>
    </p:spTree>
    <p:extLst>
      <p:ext uri="{BB962C8B-B14F-4D97-AF65-F5344CB8AC3E}">
        <p14:creationId xmlns:p14="http://schemas.microsoft.com/office/powerpoint/2010/main" val="260552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525382"/>
            <a:ext cx="9144000" cy="5985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2" name="Text Placeholder 6">
            <a:extLst>
              <a:ext uri="{FF2B5EF4-FFF2-40B4-BE49-F238E27FC236}">
                <a16:creationId xmlns:a16="http://schemas.microsoft.com/office/drawing/2014/main" id="{E19F82BB-5A5E-E60F-AC48-6E8B569FA725}"/>
              </a:ext>
            </a:extLst>
          </p:cNvPr>
          <p:cNvSpPr>
            <a:spLocks noGrp="1"/>
          </p:cNvSpPr>
          <p:nvPr>
            <p:ph type="body" idx="1"/>
          </p:nvPr>
        </p:nvSpPr>
        <p:spPr>
          <a:xfrm>
            <a:off x="85330" y="823862"/>
            <a:ext cx="8869447" cy="3504201"/>
          </a:xfrm>
        </p:spPr>
        <p:txBody>
          <a:bodyPr>
            <a:noAutofit/>
          </a:bodyPr>
          <a:lstStyle/>
          <a:p>
            <a:pPr marL="139700" indent="0">
              <a:buNone/>
            </a:pPr>
            <a:r>
              <a:rPr lang="en-US" sz="1800" b="1" dirty="0"/>
              <a:t>2.</a:t>
            </a:r>
            <a:r>
              <a:rPr lang="en-US" sz="1800" dirty="0"/>
              <a:t> </a:t>
            </a:r>
            <a:r>
              <a:rPr lang="en-US" sz="1800" b="1" dirty="0"/>
              <a:t>A Trainable Document Summarizer</a:t>
            </a:r>
          </a:p>
          <a:p>
            <a:pPr marL="139700" indent="0">
              <a:buNone/>
            </a:pPr>
            <a:r>
              <a:rPr lang="en-US" sz="1600" b="1" dirty="0"/>
              <a:t>Authors</a:t>
            </a:r>
            <a:r>
              <a:rPr lang="en-US" sz="1600" dirty="0"/>
              <a:t>: Julian Kupiec, Jan Pedersen, Francine Chen</a:t>
            </a:r>
          </a:p>
          <a:p>
            <a:pPr>
              <a:buNone/>
            </a:pPr>
            <a:r>
              <a:rPr lang="en-US" sz="1600" b="1" dirty="0" err="1"/>
              <a:t>Methodology:</a:t>
            </a:r>
            <a:r>
              <a:rPr lang="en-US" sz="1600" dirty="0" err="1"/>
              <a:t>The</a:t>
            </a:r>
            <a:r>
              <a:rPr lang="en-US" sz="1600" dirty="0"/>
              <a:t> authors built a </a:t>
            </a:r>
            <a:r>
              <a:rPr lang="en-US" sz="1600" b="1" dirty="0"/>
              <a:t>trainable summarization system</a:t>
            </a:r>
            <a:r>
              <a:rPr lang="en-US" sz="1600" dirty="0"/>
              <a:t> that selects important sentences using </a:t>
            </a:r>
            <a:r>
              <a:rPr lang="en-US" sz="1600" b="1" dirty="0"/>
              <a:t>statistical classification</a:t>
            </a:r>
            <a:r>
              <a:rPr lang="en-US" sz="1600" dirty="0"/>
              <a:t>. They used a labeled dataset of documents and summaries, trained the system on sentence features like position, keywords, and fixed phrases, and ranked sentences based on the probability they belong in a summary.</a:t>
            </a:r>
          </a:p>
          <a:p>
            <a:pPr>
              <a:buNone/>
            </a:pPr>
            <a:r>
              <a:rPr lang="en-US" sz="1600" b="1" dirty="0"/>
              <a:t>Limitations:</a:t>
            </a:r>
          </a:p>
          <a:p>
            <a:pPr marL="482600" indent="-342900">
              <a:buFont typeface="+mj-lt"/>
              <a:buAutoNum type="arabicPeriod"/>
            </a:pPr>
            <a:r>
              <a:rPr lang="en-US" sz="1600" dirty="0"/>
              <a:t>Needs a </a:t>
            </a:r>
            <a:r>
              <a:rPr lang="en-US" sz="1600" b="1" dirty="0"/>
              <a:t>labeled training dataset</a:t>
            </a:r>
            <a:r>
              <a:rPr lang="en-US" sz="1600" dirty="0"/>
              <a:t>, which is hard to get.</a:t>
            </a:r>
          </a:p>
          <a:p>
            <a:pPr marL="482600" indent="-342900">
              <a:buFont typeface="+mj-lt"/>
              <a:buAutoNum type="arabicPeriod"/>
            </a:pPr>
            <a:r>
              <a:rPr lang="en-US" sz="1600" dirty="0"/>
              <a:t>Final summaries may </a:t>
            </a:r>
            <a:r>
              <a:rPr lang="en-US" sz="1600" b="1" dirty="0"/>
              <a:t>lack coherence</a:t>
            </a:r>
            <a:r>
              <a:rPr lang="en-US" sz="1600" dirty="0"/>
              <a:t> since they are sentence extracts.</a:t>
            </a:r>
          </a:p>
          <a:p>
            <a:pPr marL="482600" indent="-342900">
              <a:buFont typeface="+mj-lt"/>
              <a:buAutoNum type="arabicPeriod"/>
            </a:pPr>
            <a:r>
              <a:rPr lang="en-US" sz="1600" dirty="0"/>
              <a:t>May not work well on </a:t>
            </a:r>
            <a:r>
              <a:rPr lang="en-US" sz="1600" b="1" dirty="0"/>
              <a:t>different writing styles or domains</a:t>
            </a:r>
            <a:r>
              <a:rPr lang="en-US" sz="1600" dirty="0"/>
              <a:t> without retraining.</a:t>
            </a:r>
          </a:p>
        </p:txBody>
      </p:sp>
    </p:spTree>
    <p:extLst>
      <p:ext uri="{BB962C8B-B14F-4D97-AF65-F5344CB8AC3E}">
        <p14:creationId xmlns:p14="http://schemas.microsoft.com/office/powerpoint/2010/main" val="9058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a:extLst>
            <a:ext uri="{FF2B5EF4-FFF2-40B4-BE49-F238E27FC236}">
              <a16:creationId xmlns:a16="http://schemas.microsoft.com/office/drawing/2014/main" id="{0030F868-35A9-4A68-B2EB-56A9F6B1B234}"/>
            </a:ext>
          </a:extLst>
        </p:cNvPr>
        <p:cNvGrpSpPr/>
        <p:nvPr/>
      </p:nvGrpSpPr>
      <p:grpSpPr>
        <a:xfrm>
          <a:off x="0" y="0"/>
          <a:ext cx="0" cy="0"/>
          <a:chOff x="0" y="0"/>
          <a:chExt cx="0" cy="0"/>
        </a:xfrm>
      </p:grpSpPr>
      <p:sp>
        <p:nvSpPr>
          <p:cNvPr id="192" name="Google Shape;192;p31">
            <a:extLst>
              <a:ext uri="{FF2B5EF4-FFF2-40B4-BE49-F238E27FC236}">
                <a16:creationId xmlns:a16="http://schemas.microsoft.com/office/drawing/2014/main" id="{DF13CA93-3112-345E-A22D-54DC2655183F}"/>
              </a:ext>
            </a:extLst>
          </p:cNvPr>
          <p:cNvSpPr/>
          <p:nvPr/>
        </p:nvSpPr>
        <p:spPr>
          <a:xfrm>
            <a:off x="0" y="4525382"/>
            <a:ext cx="9144000" cy="5985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5" name="Google Shape;195;p31">
            <a:extLst>
              <a:ext uri="{FF2B5EF4-FFF2-40B4-BE49-F238E27FC236}">
                <a16:creationId xmlns:a16="http://schemas.microsoft.com/office/drawing/2014/main" id="{A1C2BEBC-A127-9C1E-2665-29B7AC402E1E}"/>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196" name="Google Shape;196;p31">
            <a:extLst>
              <a:ext uri="{FF2B5EF4-FFF2-40B4-BE49-F238E27FC236}">
                <a16:creationId xmlns:a16="http://schemas.microsoft.com/office/drawing/2014/main" id="{236245D4-FCD8-BF2A-90FE-CD6B21F8F2D8}"/>
              </a:ext>
            </a:extLst>
          </p:cNvPr>
          <p:cNvPicPr preferRelativeResize="0"/>
          <p:nvPr/>
        </p:nvPicPr>
        <p:blipFill>
          <a:blip r:embed="rId3">
            <a:alphaModFix/>
          </a:blip>
          <a:stretch>
            <a:fillRect/>
          </a:stretch>
        </p:blipFill>
        <p:spPr>
          <a:xfrm>
            <a:off x="4572000" y="263893"/>
            <a:ext cx="4276902" cy="475575"/>
          </a:xfrm>
          <a:prstGeom prst="rect">
            <a:avLst/>
          </a:prstGeom>
          <a:noFill/>
          <a:ln>
            <a:noFill/>
          </a:ln>
        </p:spPr>
      </p:pic>
      <p:sp>
        <p:nvSpPr>
          <p:cNvPr id="2" name="Text Placeholder 6">
            <a:extLst>
              <a:ext uri="{FF2B5EF4-FFF2-40B4-BE49-F238E27FC236}">
                <a16:creationId xmlns:a16="http://schemas.microsoft.com/office/drawing/2014/main" id="{43B20315-F79C-28B7-3F40-9F6E450A6975}"/>
              </a:ext>
            </a:extLst>
          </p:cNvPr>
          <p:cNvSpPr>
            <a:spLocks noGrp="1"/>
          </p:cNvSpPr>
          <p:nvPr>
            <p:ph type="body" idx="1"/>
          </p:nvPr>
        </p:nvSpPr>
        <p:spPr>
          <a:xfrm>
            <a:off x="85330" y="739468"/>
            <a:ext cx="8869447" cy="387203"/>
          </a:xfrm>
        </p:spPr>
        <p:txBody>
          <a:bodyPr>
            <a:noAutofit/>
          </a:bodyPr>
          <a:lstStyle/>
          <a:p>
            <a:pPr marL="0" indent="0" eaLnBrk="0" fontAlgn="base" hangingPunct="0">
              <a:lnSpc>
                <a:spcPct val="100000"/>
              </a:lnSpc>
              <a:spcBef>
                <a:spcPct val="0"/>
              </a:spcBef>
              <a:spcAft>
                <a:spcPct val="0"/>
              </a:spcAft>
              <a:buClrTx/>
              <a:buSzTx/>
              <a:buNone/>
            </a:pPr>
            <a:r>
              <a:rPr lang="en-US" sz="1600" b="1" dirty="0">
                <a:latin typeface="+mn-lt"/>
                <a:cs typeface="Times New Roman" panose="02020603050405020304" pitchFamily="18" charset="0"/>
              </a:rPr>
              <a:t>3</a:t>
            </a:r>
            <a:r>
              <a:rPr lang="en-US" sz="1800" b="1" dirty="0">
                <a:latin typeface="+mn-lt"/>
                <a:cs typeface="Times New Roman" panose="02020603050405020304" pitchFamily="18" charset="0"/>
              </a:rPr>
              <a:t>. Exploring the Challenges of Open-Domain Multi-Document Summarization</a:t>
            </a:r>
          </a:p>
        </p:txBody>
      </p:sp>
      <p:sp>
        <p:nvSpPr>
          <p:cNvPr id="4" name="Text Placeholder 6">
            <a:extLst>
              <a:ext uri="{FF2B5EF4-FFF2-40B4-BE49-F238E27FC236}">
                <a16:creationId xmlns:a16="http://schemas.microsoft.com/office/drawing/2014/main" id="{0AF84BCC-9F7A-AF38-11F5-DAA7470FEB4E}"/>
              </a:ext>
            </a:extLst>
          </p:cNvPr>
          <p:cNvSpPr txBox="1">
            <a:spLocks/>
          </p:cNvSpPr>
          <p:nvPr/>
        </p:nvSpPr>
        <p:spPr>
          <a:xfrm>
            <a:off x="189223" y="1081521"/>
            <a:ext cx="7891177" cy="305665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buFontTx/>
              <a:buNone/>
            </a:pPr>
            <a:r>
              <a:rPr lang="en-US" altLang="en-US" sz="1600" b="1" dirty="0">
                <a:solidFill>
                  <a:schemeClr val="tx1"/>
                </a:solidFill>
                <a:latin typeface="Arial" panose="020B0604020202020204" pitchFamily="34" charset="0"/>
              </a:rPr>
              <a:t>Authors</a:t>
            </a:r>
            <a:r>
              <a:rPr lang="en-US" altLang="en-US" sz="1600" dirty="0">
                <a:solidFill>
                  <a:schemeClr val="tx1"/>
                </a:solidFill>
                <a:latin typeface="Arial" panose="020B0604020202020204" pitchFamily="34" charset="0"/>
              </a:rPr>
              <a:t>: John Giorgi, Luca </a:t>
            </a:r>
            <a:r>
              <a:rPr lang="en-US" altLang="en-US" sz="1600" dirty="0" err="1">
                <a:solidFill>
                  <a:schemeClr val="tx1"/>
                </a:solidFill>
                <a:latin typeface="Arial" panose="020B0604020202020204" pitchFamily="34" charset="0"/>
              </a:rPr>
              <a:t>Soldaini</a:t>
            </a:r>
            <a:endParaRPr lang="en-US" altLang="en-US" sz="16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n-US" altLang="en-US" sz="1600" b="1" dirty="0" err="1">
                <a:solidFill>
                  <a:schemeClr val="tx1"/>
                </a:solidFill>
                <a:latin typeface="Arial" panose="020B0604020202020204" pitchFamily="34" charset="0"/>
              </a:rPr>
              <a:t>Methodology:</a:t>
            </a:r>
            <a:r>
              <a:rPr lang="en-US" altLang="en-US" sz="1600" dirty="0" err="1">
                <a:solidFill>
                  <a:schemeClr val="tx1"/>
                </a:solidFill>
                <a:latin typeface="Arial" panose="020B0604020202020204" pitchFamily="34" charset="0"/>
              </a:rPr>
              <a:t>The</a:t>
            </a:r>
            <a:r>
              <a:rPr lang="en-US" altLang="en-US" sz="1600" dirty="0">
                <a:solidFill>
                  <a:schemeClr val="tx1"/>
                </a:solidFill>
                <a:latin typeface="Arial" panose="020B0604020202020204" pitchFamily="34" charset="0"/>
              </a:rPr>
              <a:t> paper proposes a more realistic approach to multi-document summarization called open-domain MDS, where documents are not pre-given but must be retrieved using a query. The authors test modern summarizers in this setting using a retrieve-then-summarize pipeline. They run experiments using different datasets, retrieval strategies, and summarization models, and even simulate errors to see how sensitive these systems are.</a:t>
            </a:r>
          </a:p>
          <a:p>
            <a:pPr marL="0" indent="0" eaLnBrk="0" fontAlgn="base" hangingPunct="0">
              <a:lnSpc>
                <a:spcPct val="100000"/>
              </a:lnSpc>
              <a:spcBef>
                <a:spcPct val="0"/>
              </a:spcBef>
              <a:spcAft>
                <a:spcPct val="0"/>
              </a:spcAft>
              <a:buClrTx/>
              <a:buSzTx/>
              <a:buFontTx/>
              <a:buNone/>
            </a:pPr>
            <a:endParaRPr lang="en-US" altLang="en-US" sz="16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None/>
            </a:pPr>
            <a:r>
              <a:rPr lang="en-US" altLang="en-US" sz="1600" b="1" dirty="0">
                <a:solidFill>
                  <a:schemeClr val="tx1"/>
                </a:solidFill>
                <a:latin typeface="Arial" panose="020B0604020202020204" pitchFamily="34" charset="0"/>
              </a:rPr>
              <a:t>Limitations: </a:t>
            </a:r>
          </a:p>
          <a:p>
            <a:pPr marL="342900" indent="-342900" eaLnBrk="0" fontAlgn="base" hangingPunct="0">
              <a:lnSpc>
                <a:spcPct val="100000"/>
              </a:lnSpc>
              <a:spcBef>
                <a:spcPct val="0"/>
              </a:spcBef>
              <a:spcAft>
                <a:spcPct val="0"/>
              </a:spcAft>
              <a:buClrTx/>
              <a:buSzTx/>
              <a:buFont typeface="+mj-lt"/>
              <a:buAutoNum type="arabicPeriod"/>
            </a:pPr>
            <a:r>
              <a:rPr lang="en-US" sz="1600" dirty="0"/>
              <a:t>Summarizers perform </a:t>
            </a:r>
            <a:r>
              <a:rPr lang="en-US" sz="1600" b="1" dirty="0"/>
              <a:t>worse when documents are retrieved</a:t>
            </a:r>
            <a:r>
              <a:rPr lang="en-US" sz="1600" dirty="0"/>
              <a:t>, not pre-selected.</a:t>
            </a:r>
          </a:p>
          <a:p>
            <a:pPr marL="342900" indent="-342900" eaLnBrk="0" fontAlgn="base" hangingPunct="0">
              <a:lnSpc>
                <a:spcPct val="100000"/>
              </a:lnSpc>
              <a:spcBef>
                <a:spcPct val="0"/>
              </a:spcBef>
              <a:spcAft>
                <a:spcPct val="0"/>
              </a:spcAft>
              <a:buClrTx/>
              <a:buSzTx/>
              <a:buFont typeface="+mj-lt"/>
              <a:buAutoNum type="arabicPeriod"/>
            </a:pPr>
            <a:r>
              <a:rPr lang="en-US" sz="1600" dirty="0"/>
              <a:t>Errors in retrieval(missing or wrong documents) </a:t>
            </a:r>
            <a:r>
              <a:rPr lang="en-US" sz="1600" dirty="0" err="1"/>
              <a:t>resuce</a:t>
            </a:r>
            <a:r>
              <a:rPr lang="en-US" sz="1600" dirty="0"/>
              <a:t> summary quality.</a:t>
            </a:r>
          </a:p>
          <a:p>
            <a:pPr marL="342900" indent="-342900" eaLnBrk="0" fontAlgn="base" hangingPunct="0">
              <a:lnSpc>
                <a:spcPct val="100000"/>
              </a:lnSpc>
              <a:spcBef>
                <a:spcPct val="0"/>
              </a:spcBef>
              <a:spcAft>
                <a:spcPct val="0"/>
              </a:spcAft>
              <a:buClrTx/>
              <a:buSzTx/>
              <a:buFont typeface="+mj-lt"/>
              <a:buAutoNum type="arabicPeriod"/>
            </a:pPr>
            <a:r>
              <a:rPr lang="en-US" sz="1600" dirty="0"/>
              <a:t>The evaluation relies on automated metrics, which may not reflect summary quality.</a:t>
            </a:r>
          </a:p>
          <a:p>
            <a:pPr marL="0" indent="0" eaLnBrk="0" fontAlgn="base" hangingPunct="0">
              <a:lnSpc>
                <a:spcPct val="100000"/>
              </a:lnSpc>
              <a:spcBef>
                <a:spcPct val="0"/>
              </a:spcBef>
              <a:spcAft>
                <a:spcPct val="0"/>
              </a:spcAft>
              <a:buClrTx/>
              <a:buSzTx/>
              <a:buFontTx/>
              <a:buNone/>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514869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1064</Words>
  <Application>Microsoft Office PowerPoint</Application>
  <PresentationFormat>On-screen Show (16:9)</PresentationFormat>
  <Paragraphs>118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fkGroteskNeue</vt:lpstr>
      <vt:lpstr>Times New Roman</vt:lpstr>
      <vt:lpstr>Office Theme</vt:lpstr>
      <vt:lpstr> Generative Artificial Intelligence</vt:lpstr>
      <vt:lpstr>1.Introduction</vt:lpstr>
      <vt:lpstr>2.Motivation</vt:lpstr>
      <vt:lpstr>3.Problem Statement</vt:lpstr>
      <vt:lpstr>4.Objectives</vt:lpstr>
      <vt:lpstr>5.Methodology</vt:lpstr>
      <vt:lpstr>6.Literature Survey</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dc:creator>
  <cp:lastModifiedBy>Soujanya Mirajkar</cp:lastModifiedBy>
  <cp:revision>20</cp:revision>
  <dcterms:modified xsi:type="dcterms:W3CDTF">2025-09-17T07:09:41Z</dcterms:modified>
</cp:coreProperties>
</file>