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1"/>
  </p:sldMasterIdLst>
  <p:notesMasterIdLst>
    <p:notesMasterId r:id="rId45"/>
  </p:notesMasterIdLst>
  <p:sldIdLst>
    <p:sldId id="267" r:id="rId2"/>
    <p:sldId id="293" r:id="rId3"/>
    <p:sldId id="297" r:id="rId4"/>
    <p:sldId id="295" r:id="rId5"/>
    <p:sldId id="329" r:id="rId6"/>
    <p:sldId id="326" r:id="rId7"/>
    <p:sldId id="327" r:id="rId8"/>
    <p:sldId id="299" r:id="rId9"/>
    <p:sldId id="328" r:id="rId10"/>
    <p:sldId id="277" r:id="rId11"/>
    <p:sldId id="300" r:id="rId12"/>
    <p:sldId id="302" r:id="rId13"/>
    <p:sldId id="303" r:id="rId14"/>
    <p:sldId id="287" r:id="rId15"/>
    <p:sldId id="280" r:id="rId16"/>
    <p:sldId id="304" r:id="rId17"/>
    <p:sldId id="306" r:id="rId18"/>
    <p:sldId id="330" r:id="rId19"/>
    <p:sldId id="331" r:id="rId20"/>
    <p:sldId id="309" r:id="rId21"/>
    <p:sldId id="307" r:id="rId22"/>
    <p:sldId id="310" r:id="rId23"/>
    <p:sldId id="281" r:id="rId24"/>
    <p:sldId id="313" r:id="rId25"/>
    <p:sldId id="315" r:id="rId26"/>
    <p:sldId id="316" r:id="rId27"/>
    <p:sldId id="318" r:id="rId28"/>
    <p:sldId id="317" r:id="rId29"/>
    <p:sldId id="320" r:id="rId30"/>
    <p:sldId id="323" r:id="rId31"/>
    <p:sldId id="324" r:id="rId32"/>
    <p:sldId id="314" r:id="rId33"/>
    <p:sldId id="289" r:id="rId34"/>
    <p:sldId id="292" r:id="rId35"/>
    <p:sldId id="311" r:id="rId36"/>
    <p:sldId id="285" r:id="rId37"/>
    <p:sldId id="288" r:id="rId38"/>
    <p:sldId id="286" r:id="rId39"/>
    <p:sldId id="325" r:id="rId40"/>
    <p:sldId id="319" r:id="rId41"/>
    <p:sldId id="312" r:id="rId42"/>
    <p:sldId id="284" r:id="rId43"/>
    <p:sldId id="27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00"/>
    <a:srgbClr val="013462"/>
    <a:srgbClr val="002D72"/>
    <a:srgbClr val="4D4D4D"/>
    <a:srgbClr val="333333"/>
    <a:srgbClr val="292929"/>
    <a:srgbClr val="5F5F5F"/>
    <a:srgbClr val="8698B6"/>
    <a:srgbClr val="008BCA"/>
    <a:srgbClr val="FE6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 autoAdjust="0"/>
    <p:restoredTop sz="75704"/>
  </p:normalViewPr>
  <p:slideViewPr>
    <p:cSldViewPr snapToGrid="0">
      <p:cViewPr varScale="1">
        <p:scale>
          <a:sx n="92" d="100"/>
          <a:sy n="92" d="100"/>
        </p:scale>
        <p:origin x="172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4E5B-6BED-40A7-AC9B-D23D41938DE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0546-422D-4312-AAED-8754555E2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</a:t>
            </a:r>
          </a:p>
          <a:p>
            <a:endParaRPr lang="en-US" dirty="0"/>
          </a:p>
          <a:p>
            <a:r>
              <a:rPr lang="en-US" dirty="0"/>
              <a:t>Thanks a lot for attending this talk. I am Soujanya Ponnapalli!</a:t>
            </a:r>
          </a:p>
          <a:p>
            <a:endParaRPr lang="en-US" dirty="0"/>
          </a:p>
          <a:p>
            <a:r>
              <a:rPr lang="en-US" dirty="0"/>
              <a:t>I am a PhD candidate at UT Austin, I am graduating this October and will be joining UC Berkeley as a postdoc.</a:t>
            </a:r>
          </a:p>
          <a:p>
            <a:r>
              <a:rPr lang="en-US" dirty="0"/>
              <a:t>Broadly, my research interests are in Storage and Distributed systems and I am open to collaborating on projects in this space.</a:t>
            </a:r>
          </a:p>
          <a:p>
            <a:endParaRPr lang="en-US" dirty="0"/>
          </a:p>
          <a:p>
            <a:r>
              <a:rPr lang="en-US" dirty="0"/>
              <a:t>Today, I will be presenting a systematic approach to scale-ably saturate Persistent Memory bandwidth.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 that state-of-the-art PM </a:t>
            </a:r>
            <a:r>
              <a:rPr lang="en-US" dirty="0" err="1"/>
              <a:t>kv</a:t>
            </a:r>
            <a:r>
              <a:rPr lang="en-US" dirty="0"/>
              <a:t>-stores like FlatStore, Viper, and </a:t>
            </a:r>
            <a:r>
              <a:rPr lang="en-US" dirty="0" err="1"/>
              <a:t>ChameleonDB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Underutilize available PM bandwidth </a:t>
            </a:r>
          </a:p>
          <a:p>
            <a:r>
              <a:rPr lang="en-US" dirty="0"/>
              <a:t>And suffer from low throughout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use YCSB </a:t>
            </a:r>
            <a:r>
              <a:rPr lang="en-US" dirty="0" err="1"/>
              <a:t>LoadA</a:t>
            </a:r>
            <a:r>
              <a:rPr lang="en-US" dirty="0"/>
              <a:t> workload to measure the write throughput of the three PM stores with increasing number of application threads.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report the throughput of these PM stores (shows in Mops/s on the Y-axis)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Report the number of application threads (on the x-axis)</a:t>
            </a:r>
          </a:p>
          <a:p>
            <a:endParaRPr lang="en-US" dirty="0"/>
          </a:p>
          <a:p>
            <a:r>
              <a:rPr lang="en-US" dirty="0"/>
              <a:t>The maximum PM write bandwidth of a single NVDIMM is 2.2 GB/s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observe that all PM stores utilize &lt;45% of available PM bandwidth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Further, their throughput drops on increasing number of application threads beyond 8</a:t>
            </a:r>
          </a:p>
          <a:p>
            <a:r>
              <a:rPr lang="en-US" dirty="0"/>
              <a:t>In addition, we also observe that, their throughput does not scale with the available PM capacity!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0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Thus, PM stores suffer from low throughput and have poor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work, we motivate the need for efficient PM stores in the context of three emerging trends.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(a) </a:t>
            </a:r>
            <a:r>
              <a:rPr lang="en-US" dirty="0">
                <a:latin typeface="+mj-lt"/>
              </a:rPr>
              <a:t>Write-optimized key-value stores are widely used as storage backends for distributed systems like </a:t>
            </a:r>
            <a:r>
              <a:rPr lang="en-US" dirty="0" err="1">
                <a:latin typeface="+mj-lt"/>
              </a:rPr>
              <a:t>Flink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CockroachDB</a:t>
            </a:r>
            <a:r>
              <a:rPr lang="en-US" dirty="0">
                <a:latin typeface="+mj-lt"/>
              </a:rPr>
              <a:t>, and others</a:t>
            </a:r>
          </a:p>
          <a:p>
            <a:endParaRPr lang="en-US" dirty="0"/>
          </a:p>
          <a:p>
            <a:r>
              <a:rPr lang="en-US" dirty="0"/>
              <a:t>(b) Next, the emerging Compute Express Link, a cache coherent interconnect for processors and memory devices, makes PM expansion possible.</a:t>
            </a:r>
          </a:p>
          <a:p>
            <a:r>
              <a:rPr lang="en-US" dirty="0"/>
              <a:t>Thus, we need scalable Pm stores</a:t>
            </a:r>
          </a:p>
          <a:p>
            <a:endParaRPr lang="en-US" dirty="0"/>
          </a:p>
          <a:p>
            <a:r>
              <a:rPr lang="en-US" dirty="0"/>
              <a:t>(c) Finally, increasingly, datacenters are moving towards fully disaggregated architectures where improving the utilization is crucial for keeping the costs low</a:t>
            </a:r>
          </a:p>
          <a:p>
            <a:endParaRPr lang="en-US" dirty="0"/>
          </a:p>
          <a:p>
            <a:r>
              <a:rPr lang="en-US" dirty="0"/>
              <a:t>Overall, we need PM stores that can obtain high bandwidth utilization and can achieve scalable throughput.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our work, we discuss a systematic approach to </a:t>
            </a:r>
            <a:r>
              <a:rPr lang="en-US" dirty="0" err="1"/>
              <a:t>scalably</a:t>
            </a:r>
            <a:r>
              <a:rPr lang="en-US" dirty="0"/>
              <a:t> utilize PM bandwidth and present a novel PM store called TyrantKV</a:t>
            </a:r>
          </a:p>
          <a:p>
            <a:endParaRPr lang="en-US" dirty="0"/>
          </a:p>
          <a:p>
            <a:r>
              <a:rPr lang="en-US" dirty="0"/>
              <a:t>TyrantKV achieves high and scalable PM bandwidth utilization by retaining fine-grained control over all PM accesses.</a:t>
            </a:r>
          </a:p>
          <a:p>
            <a:endParaRPr lang="en-US" dirty="0"/>
          </a:p>
          <a:p>
            <a:r>
              <a:rPr lang="en-US" dirty="0"/>
              <a:t>TyrantKV is designed around three central ideas:</a:t>
            </a:r>
          </a:p>
          <a:p>
            <a:endParaRPr lang="en-US" dirty="0"/>
          </a:p>
          <a:p>
            <a:r>
              <a:rPr lang="en-US" dirty="0"/>
              <a:t>TyrantKV provides indirect-access for applications and</a:t>
            </a:r>
          </a:p>
          <a:p>
            <a:r>
              <a:rPr lang="en-US" dirty="0"/>
              <a:t>Manages PM as multiple, individual NVDIMMs instead of as a single PM device</a:t>
            </a:r>
          </a:p>
          <a:p>
            <a:endParaRPr lang="en-US" dirty="0"/>
          </a:p>
          <a:p>
            <a:r>
              <a:rPr lang="en-US" dirty="0"/>
              <a:t>and leverage DRAM and SSD to obtain high throughput</a:t>
            </a:r>
          </a:p>
          <a:p>
            <a:endParaRPr lang="en-US" dirty="0"/>
          </a:p>
          <a:p>
            <a:r>
              <a:rPr lang="en-US" dirty="0"/>
              <a:t>We show that TyrantKV obtains 2-5x higher throughput than existing PM stores on standard YCSB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rest of today's talk,</a:t>
            </a:r>
          </a:p>
          <a:p>
            <a:endParaRPr lang="en-US" dirty="0"/>
          </a:p>
          <a:p>
            <a:r>
              <a:rPr lang="en-US" dirty="0"/>
              <a:t>we first discuss the </a:t>
            </a:r>
            <a:r>
              <a:rPr lang="en-US" dirty="0">
                <a:latin typeface="+mj-lt"/>
              </a:rPr>
              <a:t>I/O bottlenecks in PM stores</a:t>
            </a:r>
          </a:p>
          <a:p>
            <a:r>
              <a:rPr lang="en-US" dirty="0">
                <a:latin typeface="+mj-lt"/>
              </a:rPr>
              <a:t>- we also review a strawman solution and its drawbacks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Next, we outline the Design and architecture of TyrantKV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Finally, we describe the Performance and Scalability of TyrantKV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take a step back and review the design of existing PM stores.</a:t>
            </a:r>
          </a:p>
          <a:p>
            <a:endParaRPr lang="en-US" dirty="0"/>
          </a:p>
          <a:p>
            <a:r>
              <a:rPr lang="en-US" dirty="0"/>
              <a:t>These PM stores design for low latency.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PM stores provide Direct-access for applications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With direct access, Application threads directly read and write to NVDIMMs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Thus, PM stores no longer control the number of concurrent threads performing I/O on NVDIMMs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49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PM stores also rely on hardware to manage multiple NVDIMMs</a:t>
            </a:r>
          </a:p>
          <a:p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They configure NVDIMMs with interleaving where its memory controllers control how data is placed on NVDIMMs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large file round-robins at 4kB granularity across available NVDIMMs per NUMA node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Thus PM stores no longer control how data is placed </a:t>
            </a:r>
            <a:r>
              <a:rPr lang="en-US" dirty="0" err="1">
                <a:latin typeface="+mj-lt"/>
              </a:rPr>
              <a:t>acros</a:t>
            </a:r>
            <a:r>
              <a:rPr lang="en-US" dirty="0">
                <a:latin typeface="+mj-lt"/>
              </a:rPr>
              <a:t> NVDIMMs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begin with a brief overview on Persistent Memory.</a:t>
            </a:r>
          </a:p>
          <a:p>
            <a:endParaRPr lang="en-US" dirty="0"/>
          </a:p>
          <a:p>
            <a:r>
              <a:rPr lang="en-US" dirty="0"/>
              <a:t>Persistent Memory is a new storage-class memory technology.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2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we observe that, PM stores offload fine-grained control over PM accesses to applications and hardware</a:t>
            </a:r>
          </a:p>
          <a:p>
            <a:endParaRPr lang="en-US" dirty="0"/>
          </a:p>
          <a:p>
            <a:r>
              <a:rPr lang="en-US" dirty="0"/>
              <a:t>and they suffer from low throughput and poor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3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our analysis on PM showcases that obtaining high PM bandwidth requires the following:</a:t>
            </a:r>
          </a:p>
          <a:p>
            <a:endParaRPr lang="en-US" dirty="0"/>
          </a:p>
          <a:p>
            <a:pPr marL="228600" indent="-228600">
              <a:buAutoNum type="arabicParenBoth"/>
            </a:pPr>
            <a:r>
              <a:rPr lang="en-US" dirty="0"/>
              <a:t>bounded thread scaling</a:t>
            </a:r>
          </a:p>
          <a:p>
            <a:pPr marL="228600" indent="-228600">
              <a:buAutoNum type="arabicParenBoth"/>
            </a:pPr>
            <a:r>
              <a:rPr lang="en-US" dirty="0"/>
              <a:t>managing NVDIMMs individually, and </a:t>
            </a:r>
          </a:p>
          <a:p>
            <a:pPr marL="228600" indent="-228600">
              <a:buAutoNum type="arabicParenBoth"/>
            </a:pPr>
            <a:r>
              <a:rPr lang="en-US" dirty="0"/>
              <a:t>performing concurrent reads and writes to NVDIMMs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01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analysis highlights that the peak bandwidth of PM </a:t>
            </a:r>
            <a:r>
              <a:rPr lang="en-US" dirty="0" err="1"/>
              <a:t>infact</a:t>
            </a:r>
            <a:r>
              <a:rPr lang="en-US" dirty="0"/>
              <a:t> suffers on increasing the number of threads beyond a certain threshold 	 </a:t>
            </a:r>
          </a:p>
          <a:p>
            <a:endParaRPr lang="en-US" dirty="0"/>
          </a:p>
          <a:p>
            <a:r>
              <a:rPr lang="en-US" dirty="0"/>
              <a:t>Next, it shows that configuring NVDIMMs without interleaving, and managing each individual NVDIMM,</a:t>
            </a:r>
          </a:p>
          <a:p>
            <a:r>
              <a:rPr lang="en-US" dirty="0"/>
              <a:t>Is crucial for balancing the load across NVDIMMs AND for</a:t>
            </a:r>
          </a:p>
          <a:p>
            <a:r>
              <a:rPr lang="en-US" dirty="0"/>
              <a:t>achieving peak bandwidth utilization without overwhelming PM controllers</a:t>
            </a:r>
          </a:p>
          <a:p>
            <a:endParaRPr lang="en-US" dirty="0"/>
          </a:p>
          <a:p>
            <a:r>
              <a:rPr lang="en-US" dirty="0"/>
              <a:t>Finally, in contrast to prior research, our analysis highlights that performing concurrent reads and writes allows obtaining peak throughput with fewer number of threads relative to serializing reads and writes to NVDIMMs</a:t>
            </a:r>
          </a:p>
          <a:p>
            <a:endParaRPr lang="en-US" dirty="0"/>
          </a:p>
          <a:p>
            <a:r>
              <a:rPr lang="en-US" dirty="0"/>
              <a:t>(Please find the detailed empirical evaluation in the full paper)</a:t>
            </a:r>
          </a:p>
          <a:p>
            <a:endParaRPr lang="en-US" dirty="0"/>
          </a:p>
          <a:p>
            <a:r>
              <a:rPr lang="en-US" dirty="0"/>
              <a:t>Overall, our analysis shows that PM stores need to retain fine-grained control over how data is placed across NVDIMMs and how threads perform I/O for achieving high bandwidth utilization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7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our insights from our analysis on PM stores and PM behavior,</a:t>
            </a:r>
          </a:p>
          <a:p>
            <a:r>
              <a:rPr lang="en-US" dirty="0"/>
              <a:t>we underline that PM stores incur I/O bottlenecks</a:t>
            </a:r>
          </a:p>
          <a:p>
            <a:r>
              <a:rPr lang="en-US" dirty="0"/>
              <a:t>that are inherent to their PM-agnostic design choices, like</a:t>
            </a:r>
          </a:p>
          <a:p>
            <a:r>
              <a:rPr lang="en-US" dirty="0"/>
              <a:t>	Allowing applications to control the number of concurrent threads</a:t>
            </a:r>
          </a:p>
          <a:p>
            <a:r>
              <a:rPr lang="en-US" dirty="0"/>
              <a:t>	and allowing hardware to place data across NVDIMMs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introducing our solution, we also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evaluate if existing PM stores can achieve higher throughput by running on a PM-aware file system like </a:t>
            </a:r>
            <a:r>
              <a:rPr lang="en-US" dirty="0" err="1"/>
              <a:t>OdinFS</a:t>
            </a:r>
            <a:r>
              <a:rPr lang="en-US" dirty="0"/>
              <a:t>.</a:t>
            </a:r>
          </a:p>
          <a:p>
            <a:r>
              <a:rPr lang="en-US" dirty="0"/>
              <a:t>However, we observe that PM File systems add orders of magnitude higher overheads for system calls</a:t>
            </a:r>
          </a:p>
          <a:p>
            <a:r>
              <a:rPr lang="en-US" dirty="0"/>
              <a:t>And memory-mapping PM stores that perform direct loads and stores on PM do not benefit from PM file systems.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7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Therefore, we introduce TyrantKV: a novel PM store</a:t>
            </a:r>
          </a:p>
          <a:p>
            <a:r>
              <a:rPr lang="en-US" dirty="0"/>
              <a:t>that is designed from the ground-up to avoid I/O bottlenecks from PM.</a:t>
            </a:r>
          </a:p>
          <a:p>
            <a:endParaRPr lang="en-US" dirty="0"/>
          </a:p>
          <a:p>
            <a:r>
              <a:rPr lang="en-US" dirty="0"/>
              <a:t>TyrantKV is designed for multi-socket servers with multiple NVDIMMS per NUMA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68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proposes using a novel nvLOG interface to maintain data and metadata logs on NVDIMMs.</a:t>
            </a:r>
          </a:p>
          <a:p>
            <a:endParaRPr lang="en-US" dirty="0"/>
          </a:p>
          <a:p>
            <a:r>
              <a:rPr lang="en-US" dirty="0"/>
              <a:t>nvLOG supports log appends with flexible-sized writes, and under the hood</a:t>
            </a:r>
          </a:p>
          <a:p>
            <a:r>
              <a:rPr lang="en-US" dirty="0"/>
              <a:t>handles batching small writes, and avoids I/O bottlenecks from inefficient I/O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TyrantKV diverges from current PM stores,</a:t>
            </a:r>
          </a:p>
          <a:p>
            <a:r>
              <a:rPr lang="en-US" dirty="0"/>
              <a:t>And provides indirect-access for applications.</a:t>
            </a:r>
          </a:p>
          <a:p>
            <a:endParaRPr lang="en-US" dirty="0"/>
          </a:p>
          <a:p>
            <a:r>
              <a:rPr lang="en-US" dirty="0"/>
              <a:t>It manages multiple request pending queues that bridge applications and TyrantKV.</a:t>
            </a:r>
          </a:p>
          <a:p>
            <a:r>
              <a:rPr lang="en-US" dirty="0"/>
              <a:t>With request pending queues, TyrantKV claims back its control over how I/O is performed on NVDIMMs.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3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threads insert requests into pending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39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TyrantKV uses dedicated worker threads to perform I/O on NVDIMMs.</a:t>
            </a:r>
          </a:p>
          <a:p>
            <a:endParaRPr lang="en-US" dirty="0"/>
          </a:p>
          <a:p>
            <a:r>
              <a:rPr lang="en-US" dirty="0"/>
              <a:t>This way, TyrantKV limits the maximum number of concurrent operations on NVDIMMs and</a:t>
            </a:r>
          </a:p>
          <a:p>
            <a:r>
              <a:rPr lang="en-US" dirty="0"/>
              <a:t>obtains scalable PM bandwidth utilization.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TyrantKV has a sharded architecture and leverages multiple media to avoid overwhelming PM controllers.</a:t>
            </a:r>
          </a:p>
          <a:p>
            <a:endParaRPr lang="en-US" dirty="0"/>
          </a:p>
          <a:p>
            <a:r>
              <a:rPr lang="en-US" dirty="0"/>
              <a:t>It employs an in-memory request router to distribute load across NUMA nodes;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 is non-volatile: It durably stores data across power cycles.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10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Further, it uses DRAM to employ in-memory indexes for storing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8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 leverages available solid state drives to periodically checkpoint metadata indexes to disks.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0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Thus, TyrantKV obtains a novel NUMA-aware and DIMM-aware design to avoid I/O bottlenecks from PM.</a:t>
            </a:r>
          </a:p>
          <a:p>
            <a:endParaRPr lang="en-US" dirty="0"/>
          </a:p>
          <a:p>
            <a:r>
              <a:rPr lang="en-US" dirty="0"/>
              <a:t>In summary, TyrantKV retains fine-grained control over ALL pm accesses:</a:t>
            </a:r>
          </a:p>
          <a:p>
            <a:endParaRPr lang="en-US" dirty="0"/>
          </a:p>
          <a:p>
            <a:r>
              <a:rPr lang="en-US" dirty="0"/>
              <a:t>By using nvLOG to manage individual NVDIMMs, </a:t>
            </a:r>
          </a:p>
          <a:p>
            <a:r>
              <a:rPr lang="en-US" dirty="0"/>
              <a:t>with dedicated worker threads to provide indirect-access to applications,</a:t>
            </a:r>
          </a:p>
          <a:p>
            <a:r>
              <a:rPr lang="en-US" dirty="0"/>
              <a:t>and leveraging multiple media to avoid overwhelming PM controllers.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4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implement TyrantKV in 10K lines of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this talk, we describe the performance and scalability of TyrantKV relative to state-of-the-art PM stores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 a single </a:t>
            </a:r>
            <a:r>
              <a:rPr lang="en-US" dirty="0">
                <a:latin typeface="+mj-lt"/>
              </a:rPr>
              <a:t>4-socket NUMA server, with 56 cores per CPU, and 3 TB PM </a:t>
            </a:r>
            <a:endParaRPr lang="en-US" dirty="0"/>
          </a:p>
          <a:p>
            <a:endParaRPr lang="en-US" dirty="0"/>
          </a:p>
          <a:p>
            <a:r>
              <a:rPr lang="en-US" sz="1200" dirty="0"/>
              <a:t>We use YCSB load-A workload with 8B and 256B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2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 that TyrantKV outperform the rest of the PM stores,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scalably</a:t>
            </a:r>
            <a:r>
              <a:rPr lang="en-US" dirty="0"/>
              <a:t> obtains close to 88% of PM write bandwidth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8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show that on increasing the available PM capacity by 4x,</a:t>
            </a:r>
          </a:p>
          <a:p>
            <a:endParaRPr lang="en-US" dirty="0"/>
          </a:p>
          <a:p>
            <a:r>
              <a:rPr lang="en-US" dirty="0"/>
              <a:t>We observe that the throughput of TyrantKV scales by 3.9x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1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evaluate the performance and scalability of TyrantKV for all YCSB workloads.</a:t>
            </a:r>
          </a:p>
          <a:p>
            <a:endParaRPr lang="en-US" dirty="0"/>
          </a:p>
          <a:p>
            <a:r>
              <a:rPr lang="en-US" dirty="0"/>
              <a:t>Across all YCSB workloads, </a:t>
            </a:r>
            <a:r>
              <a:rPr lang="en-US" dirty="0">
                <a:latin typeface="+mj-lt"/>
              </a:rPr>
              <a:t>TyrantKV achieves outperforms PM stores by 2.5 – 5x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We also evaluate the effect of batching and discuss the latency of TyrantKV in detail in the paper.</a:t>
            </a:r>
          </a:p>
          <a:p>
            <a:r>
              <a:rPr lang="en-US" dirty="0">
                <a:latin typeface="+mj-lt"/>
              </a:rPr>
              <a:t>Please find the full paper for these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8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future, we plan to improve PM bandwidth utilization for CXL-enabled disaggregated PM.</a:t>
            </a:r>
          </a:p>
          <a:p>
            <a:endParaRPr lang="en-US" dirty="0"/>
          </a:p>
          <a:p>
            <a:r>
              <a:rPr lang="en-US" dirty="0"/>
              <a:t>The primary challenge with this work is that the performance of CXL is also sensitive to I/O types, sizes, and its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4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 today’s talk,</a:t>
            </a:r>
          </a:p>
          <a:p>
            <a:endParaRPr lang="en-US" dirty="0"/>
          </a:p>
          <a:p>
            <a:r>
              <a:rPr lang="en-US" dirty="0"/>
              <a:t>We first motivate the need for </a:t>
            </a:r>
            <a:r>
              <a:rPr lang="en-US" dirty="0">
                <a:latin typeface="+mj-lt"/>
              </a:rPr>
              <a:t>Achieving high, scalable PM bandwidth utilization is crucial for cost efficiency and practical adoption of PM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Fine-grained control over all accesses is fundamental for obtaining high, scalable PM bandwidth utilization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TyrantKV retains fine-grained control over all PM accesses and saturates 86% of PM write bandwidth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TyrantKV has 2—5x higher throughput to PM stores on YCSB and scales to NVDIMMs  across NUMA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 is also byte-addressable: it allows applications to directly load and store data at </a:t>
            </a:r>
            <a:r>
              <a:rPr lang="en-US" dirty="0" err="1"/>
              <a:t>cacheline</a:t>
            </a:r>
            <a:r>
              <a:rPr lang="en-US" dirty="0"/>
              <a:t> granularity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way, PM fills the gap between DRAM and SSDs:</a:t>
            </a:r>
          </a:p>
          <a:p>
            <a:r>
              <a:rPr lang="en-US" dirty="0"/>
              <a:t>It provides durable writes unlike DRAM and </a:t>
            </a:r>
          </a:p>
          <a:p>
            <a:r>
              <a:rPr lang="en-US" dirty="0"/>
              <a:t>supports direct loads and stores instead of supporting only (4kB or) block-sized I/O operations like SSDs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Intel’s Optane DC Persistent Memory  is the first PM media that was commercially-available and</a:t>
            </a:r>
          </a:p>
          <a:p>
            <a:endParaRPr lang="en-US" dirty="0"/>
          </a:p>
          <a:p>
            <a:r>
              <a:rPr lang="en-US" dirty="0"/>
              <a:t>it has 2-3x higher latency than DRAM.</a:t>
            </a:r>
          </a:p>
          <a:p>
            <a:endParaRPr lang="en-US" dirty="0"/>
          </a:p>
          <a:p>
            <a:r>
              <a:rPr lang="en-US" dirty="0"/>
              <a:t>Thus, PM supports low, DRAM-comparable latencies!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PM offers durability and byte-addressability at low latencies.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Besides, PM also has high density and is available in large capacities in a server.</a:t>
            </a:r>
          </a:p>
          <a:p>
            <a:endParaRPr lang="en-US" dirty="0"/>
          </a:p>
          <a:p>
            <a:r>
              <a:rPr lang="en-US" dirty="0"/>
              <a:t>A single server can support up to 12 TB of PM across (Non-Uniform Memory Access or ) NUMA nodes. </a:t>
            </a:r>
          </a:p>
          <a:p>
            <a:endParaRPr lang="en-US" dirty="0"/>
          </a:p>
          <a:p>
            <a:r>
              <a:rPr lang="en-US" dirty="0"/>
              <a:t>Thus, PM is a promising technology for building large-scale key-value stores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6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other hand,</a:t>
            </a:r>
          </a:p>
          <a:p>
            <a:endParaRPr lang="en-US" dirty="0"/>
          </a:p>
          <a:p>
            <a:r>
              <a:rPr lang="en-US" dirty="0"/>
              <a:t>PM has higher cost / GB relative to SSDs, AND</a:t>
            </a:r>
          </a:p>
          <a:p>
            <a:r>
              <a:rPr lang="en-US" dirty="0"/>
              <a:t>Has lower bandwidth relative to DRAM – making it important to achieve high PM bandwidth utilization.</a:t>
            </a:r>
          </a:p>
          <a:p>
            <a:endParaRPr lang="en-US" dirty="0"/>
          </a:p>
          <a:p>
            <a:r>
              <a:rPr lang="en-US" dirty="0"/>
              <a:t>However, PM has nuanced performance characteristics, AND</a:t>
            </a:r>
          </a:p>
          <a:p>
            <a:r>
              <a:rPr lang="en-US" dirty="0"/>
              <a:t>Prior research shows that achieving high PM utilization is challenging;</a:t>
            </a:r>
          </a:p>
          <a:p>
            <a:endParaRPr lang="en-US" dirty="0"/>
          </a:p>
          <a:p>
            <a:r>
              <a:rPr lang="en-US" dirty="0"/>
              <a:t>primarily because its peak achievable bandwidth is dependent to a lot of factors.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9144000" cy="38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144018" y="82296"/>
            <a:ext cx="1392174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" y="79562"/>
            <a:ext cx="3211614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17783"/>
            <a:ext cx="6858000" cy="169218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9144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79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0866" y="1703524"/>
            <a:ext cx="4629150" cy="465282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9841" y="1703524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03724"/>
            <a:ext cx="2949178" cy="30526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01584" y="6356352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9144000" cy="38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117336"/>
            <a:ext cx="6858000" cy="53035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44018" y="82296"/>
            <a:ext cx="1392174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9144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48" y="2194560"/>
            <a:ext cx="5780905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5910" y="139475"/>
            <a:ext cx="6949440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01584" y="6356352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lue+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5910" y="139475"/>
            <a:ext cx="6949440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421175"/>
            <a:ext cx="7886700" cy="4814372"/>
          </a:xfrm>
        </p:spPr>
        <p:txBody>
          <a:bodyPr/>
          <a:lstStyle>
            <a:lvl1pPr marL="0" indent="0">
              <a:buNone/>
              <a:defRPr lang="en-US" sz="2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9292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333333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01584" y="6356352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lang="en-US" sz="40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1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52563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52563"/>
            <a:ext cx="3886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65910" y="139475"/>
            <a:ext cx="6949440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01584" y="6356352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2563"/>
            <a:ext cx="3868340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6475"/>
            <a:ext cx="3868340" cy="3913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525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76475"/>
            <a:ext cx="3887391" cy="3913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5910" y="139475"/>
            <a:ext cx="6949440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01584" y="6356352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7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5910" y="139475"/>
            <a:ext cx="6949440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101584" y="6356352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101584" y="6356352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03524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03528"/>
            <a:ext cx="4629150" cy="46528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03724"/>
            <a:ext cx="2949178" cy="30526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01584" y="6356352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5943600"/>
            <a:ext cx="914400" cy="914400"/>
          </a:xfrm>
          <a:prstGeom prst="rect">
            <a:avLst/>
          </a:prstGeom>
          <a:gradFill flip="none" rotWithShape="1">
            <a:gsLst>
              <a:gs pos="73000">
                <a:schemeClr val="bg1"/>
              </a:gs>
              <a:gs pos="80000">
                <a:srgbClr val="002D7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69" y="83126"/>
            <a:ext cx="1324145" cy="1005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1175"/>
            <a:ext cx="7886700" cy="481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218025"/>
            <a:ext cx="9144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836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90" r:id="rId5"/>
    <p:sldLayoutId id="2147483691" r:id="rId6"/>
    <p:sldLayoutId id="2147483686" r:id="rId7"/>
    <p:sldLayoutId id="2147483687" r:id="rId8"/>
    <p:sldLayoutId id="2147483688" r:id="rId9"/>
    <p:sldLayoutId id="2147483689" r:id="rId10"/>
    <p:sldLayoutId id="2147483692" r:id="rId11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University_of_Texas_at_Aust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soujanya.ponnapalli@utexas.edu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soujanya.ponnapalli@utexas.edu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6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6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6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9811" y="1866480"/>
            <a:ext cx="7144378" cy="1692180"/>
          </a:xfrm>
        </p:spPr>
        <p:txBody>
          <a:bodyPr/>
          <a:lstStyle/>
          <a:p>
            <a:r>
              <a:rPr lang="en-US" dirty="0">
                <a:latin typeface="+mj-lt"/>
              </a:rPr>
              <a:t>A Systematic Approach to </a:t>
            </a:r>
            <a:r>
              <a:rPr lang="en-US" dirty="0" err="1">
                <a:latin typeface="+mj-lt"/>
              </a:rPr>
              <a:t>Scalably</a:t>
            </a:r>
            <a:r>
              <a:rPr lang="en-US" dirty="0">
                <a:latin typeface="+mj-lt"/>
              </a:rPr>
              <a:t> Saturate PM Bandwidth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3000" y="3920836"/>
            <a:ext cx="6858000" cy="133696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+mj-lt"/>
              </a:rPr>
              <a:t>Soujanya Ponnapalli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Sekwon</a:t>
            </a:r>
            <a:r>
              <a:rPr lang="en-US" dirty="0">
                <a:latin typeface="+mj-lt"/>
              </a:rPr>
              <a:t> Lee, Rohan </a:t>
            </a:r>
            <a:r>
              <a:rPr lang="en-US" dirty="0" err="1">
                <a:latin typeface="+mj-lt"/>
              </a:rPr>
              <a:t>Kadekodi</a:t>
            </a:r>
            <a:r>
              <a:rPr lang="en-US" dirty="0">
                <a:latin typeface="+mj-lt"/>
              </a:rPr>
              <a:t>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Vijay Chidambaram</a:t>
            </a:r>
          </a:p>
          <a:p>
            <a:br>
              <a:rPr lang="en-US" dirty="0">
                <a:latin typeface="+mj-lt"/>
              </a:rPr>
            </a:br>
            <a:r>
              <a:rPr lang="en-US" dirty="0" err="1">
                <a:latin typeface="+mj-lt"/>
              </a:rPr>
              <a:t>soujanya.ponnapalli@utexas.edu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2693" y="6360059"/>
            <a:ext cx="261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Task/Theme: 3135.003</a:t>
            </a:r>
          </a:p>
        </p:txBody>
      </p:sp>
      <p:pic>
        <p:nvPicPr>
          <p:cNvPr id="4" name="Picture 3" descr="A black and orange text with a black background&#10;&#10;Description automatically generated">
            <a:extLst>
              <a:ext uri="{FF2B5EF4-FFF2-40B4-BE49-F238E27FC236}">
                <a16:creationId xmlns:a16="http://schemas.microsoft.com/office/drawing/2014/main" id="{CDDC62DF-0D77-4297-9F5D-3127F7C3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45605" y="5490014"/>
            <a:ext cx="3052789" cy="870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A92AE1-7FB8-0139-18E4-88FE2C005611}"/>
              </a:ext>
            </a:extLst>
          </p:cNvPr>
          <p:cNvSpPr txBox="1"/>
          <p:nvPr/>
        </p:nvSpPr>
        <p:spPr>
          <a:xfrm>
            <a:off x="-1371600" y="-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084E37-201C-F3DD-5C8D-8E90A03C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State-of-the-art PM key-value stores</a:t>
            </a:r>
          </a:p>
          <a:p>
            <a:pPr lvl="1"/>
            <a:r>
              <a:rPr lang="en-US" dirty="0">
                <a:latin typeface="+mj-lt"/>
              </a:rPr>
              <a:t>FlatStore</a:t>
            </a:r>
          </a:p>
          <a:p>
            <a:pPr lvl="1"/>
            <a:r>
              <a:rPr lang="en-US" dirty="0">
                <a:latin typeface="+mj-lt"/>
              </a:rPr>
              <a:t>Viper</a:t>
            </a:r>
          </a:p>
          <a:p>
            <a:pPr lvl="1"/>
            <a:r>
              <a:rPr lang="en-US" dirty="0" err="1">
                <a:latin typeface="+mj-lt"/>
              </a:rPr>
              <a:t>ChameleonDB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Underutilize available PM bandwidth</a:t>
            </a:r>
          </a:p>
          <a:p>
            <a:r>
              <a:rPr lang="en-US" dirty="0">
                <a:latin typeface="+mj-lt"/>
              </a:rPr>
              <a:t>Low throughput</a:t>
            </a:r>
          </a:p>
          <a:p>
            <a:r>
              <a:rPr lang="en-US" dirty="0">
                <a:latin typeface="+mj-lt"/>
              </a:rPr>
              <a:t>Poor scalability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7AC526-9648-E9FA-7D42-BBCA581E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Key-Value Stores</a:t>
            </a:r>
          </a:p>
        </p:txBody>
      </p:sp>
    </p:spTree>
    <p:extLst>
      <p:ext uri="{BB962C8B-B14F-4D97-AF65-F5344CB8AC3E}">
        <p14:creationId xmlns:p14="http://schemas.microsoft.com/office/powerpoint/2010/main" val="195396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AC526-9648-E9FA-7D42-BBCA581E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Key-Value Stores</a:t>
            </a:r>
          </a:p>
        </p:txBody>
      </p:sp>
      <p:pic>
        <p:nvPicPr>
          <p:cNvPr id="4" name="Content Placeholder 4" descr="A graph of a performance limit&#10;&#10;Description automatically generated with medium confidence">
            <a:extLst>
              <a:ext uri="{FF2B5EF4-FFF2-40B4-BE49-F238E27FC236}">
                <a16:creationId xmlns:a16="http://schemas.microsoft.com/office/drawing/2014/main" id="{801CD76D-D67A-1A3F-F635-EF665C23D8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r="8469"/>
          <a:stretch/>
        </p:blipFill>
        <p:spPr>
          <a:xfrm>
            <a:off x="1097280" y="1747982"/>
            <a:ext cx="6949440" cy="36425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FE364C-1E62-C71C-F2DF-3071CDB6448F}"/>
              </a:ext>
            </a:extLst>
          </p:cNvPr>
          <p:cNvSpPr/>
          <p:nvPr/>
        </p:nvSpPr>
        <p:spPr>
          <a:xfrm>
            <a:off x="1665027" y="2879678"/>
            <a:ext cx="6196083" cy="201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AC526-9648-E9FA-7D42-BBCA581E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Key-Value Stores</a:t>
            </a:r>
          </a:p>
        </p:txBody>
      </p:sp>
      <p:pic>
        <p:nvPicPr>
          <p:cNvPr id="4" name="Content Placeholder 4" descr="A graph of a performance limit&#10;&#10;Description automatically generated with medium confidence">
            <a:extLst>
              <a:ext uri="{FF2B5EF4-FFF2-40B4-BE49-F238E27FC236}">
                <a16:creationId xmlns:a16="http://schemas.microsoft.com/office/drawing/2014/main" id="{801CD76D-D67A-1A3F-F635-EF665C23D8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r="8469"/>
          <a:stretch/>
        </p:blipFill>
        <p:spPr>
          <a:xfrm>
            <a:off x="1097280" y="1747982"/>
            <a:ext cx="6949440" cy="36425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36E8F8-7F53-8503-4B44-BE576971E367}"/>
              </a:ext>
            </a:extLst>
          </p:cNvPr>
          <p:cNvCxnSpPr>
            <a:cxnSpLocks/>
          </p:cNvCxnSpPr>
          <p:nvPr/>
        </p:nvCxnSpPr>
        <p:spPr>
          <a:xfrm>
            <a:off x="415636" y="3812187"/>
            <a:ext cx="828501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BCC97E-FA21-C094-1D54-DC6DE4363B8F}"/>
              </a:ext>
            </a:extLst>
          </p:cNvPr>
          <p:cNvSpPr txBox="1"/>
          <p:nvPr/>
        </p:nvSpPr>
        <p:spPr>
          <a:xfrm>
            <a:off x="1565910" y="3398444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 of PM bandwidth</a:t>
            </a:r>
          </a:p>
        </p:txBody>
      </p:sp>
    </p:spTree>
    <p:extLst>
      <p:ext uri="{BB962C8B-B14F-4D97-AF65-F5344CB8AC3E}">
        <p14:creationId xmlns:p14="http://schemas.microsoft.com/office/powerpoint/2010/main" val="8632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AC526-9648-E9FA-7D42-BBCA581E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Key-Value Stores</a:t>
            </a:r>
          </a:p>
        </p:txBody>
      </p:sp>
      <p:pic>
        <p:nvPicPr>
          <p:cNvPr id="4" name="Content Placeholder 4" descr="A graph of a performance limit&#10;&#10;Description automatically generated with medium confidence">
            <a:extLst>
              <a:ext uri="{FF2B5EF4-FFF2-40B4-BE49-F238E27FC236}">
                <a16:creationId xmlns:a16="http://schemas.microsoft.com/office/drawing/2014/main" id="{801CD76D-D67A-1A3F-F635-EF665C23D8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r="8469"/>
          <a:stretch/>
        </p:blipFill>
        <p:spPr>
          <a:xfrm>
            <a:off x="1097280" y="1747982"/>
            <a:ext cx="6949440" cy="36425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AAE21D-6DB4-7BAC-2320-3DDCB69C91F1}"/>
              </a:ext>
            </a:extLst>
          </p:cNvPr>
          <p:cNvSpPr/>
          <p:nvPr/>
        </p:nvSpPr>
        <p:spPr>
          <a:xfrm>
            <a:off x="804664" y="5390528"/>
            <a:ext cx="7534672" cy="791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PM stores suffer from low throughput and poor scalability</a:t>
            </a:r>
          </a:p>
        </p:txBody>
      </p:sp>
    </p:spTree>
    <p:extLst>
      <p:ext uri="{BB962C8B-B14F-4D97-AF65-F5344CB8AC3E}">
        <p14:creationId xmlns:p14="http://schemas.microsoft.com/office/powerpoint/2010/main" val="369009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83B4E-2202-C788-A7D2-F8049AAD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Write-optimized key-value stores are popular storage engines for distributed systems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Compute Express Link (CXL) and PM expansion: Scalable PM stores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Disaggregated PM: Improving the utilization of resources is crucial for cost efficient datacenters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1E6C4-CEB3-1FE4-10BA-6D591923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Efficient PM Stores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0A9488-C63A-4FAB-E25D-0AFE609A5AC3}"/>
              </a:ext>
            </a:extLst>
          </p:cNvPr>
          <p:cNvSpPr/>
          <p:nvPr/>
        </p:nvSpPr>
        <p:spPr>
          <a:xfrm>
            <a:off x="804664" y="5390528"/>
            <a:ext cx="7534672" cy="791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High bandwidth utilization is crucial for efficient PM stores </a:t>
            </a:r>
          </a:p>
        </p:txBody>
      </p:sp>
    </p:spTree>
    <p:extLst>
      <p:ext uri="{BB962C8B-B14F-4D97-AF65-F5344CB8AC3E}">
        <p14:creationId xmlns:p14="http://schemas.microsoft.com/office/powerpoint/2010/main" val="29433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C83976-362F-EBDD-AE25-AB2BE916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TyrantKV improves PM bandwidth utilization by retaining fine-grained control over all PM accesses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In-Direct access for applications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Manages PM as individual NVDIMMs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Leverages multiple media to avoid overloading PM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Obtains 2.5 – 5x  higher throughput than state-of-the-art PM stores on standard YCSB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7CE576-54AE-BB77-44E6-5DDE3634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Scalably</a:t>
            </a:r>
            <a:r>
              <a:rPr lang="en-US" dirty="0">
                <a:solidFill>
                  <a:schemeClr val="bg1"/>
                </a:solidFill>
              </a:rPr>
              <a:t> Saturating PM Bandwidth</a:t>
            </a:r>
          </a:p>
        </p:txBody>
      </p:sp>
    </p:spTree>
    <p:extLst>
      <p:ext uri="{BB962C8B-B14F-4D97-AF65-F5344CB8AC3E}">
        <p14:creationId xmlns:p14="http://schemas.microsoft.com/office/powerpoint/2010/main" val="354927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9EDAC-4C40-98A6-A1D0-EA5EBC0D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I/O bottlenecks in PM stores</a:t>
            </a:r>
          </a:p>
          <a:p>
            <a:pPr lvl="1"/>
            <a:r>
              <a:rPr lang="en-US" dirty="0">
                <a:latin typeface="+mj-lt"/>
              </a:rPr>
              <a:t>Strawman solution and drawbacks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Design and architecture of TyrantKV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Performance and Scalability of TyrantKV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18514-08CB-2B6C-A5C9-4F97E5E1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4859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A5D56-B7CE-4F1F-C70C-5A6E12D0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E24EC-D7CE-55F5-A783-CA8FAA3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Stores: Design for Low Latency</a:t>
            </a:r>
          </a:p>
        </p:txBody>
      </p:sp>
    </p:spTree>
    <p:extLst>
      <p:ext uri="{BB962C8B-B14F-4D97-AF65-F5344CB8AC3E}">
        <p14:creationId xmlns:p14="http://schemas.microsoft.com/office/powerpoint/2010/main" val="410688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A5D56-B7CE-4F1F-C70C-5A6E12D0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Direct-access for applications</a:t>
            </a:r>
          </a:p>
          <a:p>
            <a:pPr lvl="1"/>
            <a:r>
              <a:rPr lang="en-US" dirty="0">
                <a:latin typeface="+mj-lt"/>
              </a:rPr>
              <a:t>Application threads directly perform I/O on NVDIMMs</a:t>
            </a:r>
          </a:p>
          <a:p>
            <a:pPr lvl="1"/>
            <a:r>
              <a:rPr lang="en-US" dirty="0">
                <a:latin typeface="+mj-lt"/>
              </a:rPr>
              <a:t>PM stores do not control the #threads concurrent threads reading or writing to NVDIMMs</a:t>
            </a:r>
          </a:p>
          <a:p>
            <a:endParaRPr lang="en-US" dirty="0">
              <a:latin typeface="+mj-lt"/>
            </a:endParaRPr>
          </a:p>
          <a:p>
            <a:pPr marL="457189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E24EC-D7CE-55F5-A783-CA8FAA3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Stores: Design for Low Latency</a:t>
            </a:r>
          </a:p>
        </p:txBody>
      </p:sp>
    </p:spTree>
    <p:extLst>
      <p:ext uri="{BB962C8B-B14F-4D97-AF65-F5344CB8AC3E}">
        <p14:creationId xmlns:p14="http://schemas.microsoft.com/office/powerpoint/2010/main" val="364750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A5D56-B7CE-4F1F-C70C-5A6E12D0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Direct-access for applications</a:t>
            </a:r>
          </a:p>
          <a:p>
            <a:pPr lvl="1"/>
            <a:r>
              <a:rPr lang="en-US" dirty="0">
                <a:latin typeface="+mj-lt"/>
              </a:rPr>
              <a:t>Application threads directly perform I/O on NVDIMMs</a:t>
            </a:r>
          </a:p>
          <a:p>
            <a:pPr lvl="1"/>
            <a:r>
              <a:rPr lang="en-US" dirty="0">
                <a:latin typeface="+mj-lt"/>
              </a:rPr>
              <a:t>PM stores do not control the #threads concurrent threads reading or writing to NVDIMMs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Hardware manages individual NVDIMMs</a:t>
            </a:r>
          </a:p>
          <a:p>
            <a:pPr lvl="1"/>
            <a:r>
              <a:rPr lang="en-US" dirty="0">
                <a:latin typeface="+mj-lt"/>
              </a:rPr>
              <a:t>A large file round-robins at 4kB granularity across available NVDIMMs per NUMA node</a:t>
            </a:r>
          </a:p>
          <a:p>
            <a:pPr lvl="1"/>
            <a:r>
              <a:rPr lang="en-US" dirty="0">
                <a:latin typeface="+mj-lt"/>
              </a:rPr>
              <a:t>Memory controllers place data on NVDIMMs</a:t>
            </a:r>
          </a:p>
          <a:p>
            <a:pPr marL="457189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E24EC-D7CE-55F5-A783-CA8FAA3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Stores: Design for Low Latency</a:t>
            </a:r>
          </a:p>
        </p:txBody>
      </p:sp>
    </p:spTree>
    <p:extLst>
      <p:ext uri="{BB962C8B-B14F-4D97-AF65-F5344CB8AC3E}">
        <p14:creationId xmlns:p14="http://schemas.microsoft.com/office/powerpoint/2010/main" val="398467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400048-49B2-C4B5-9768-08113BA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6C99A97-AD5B-074F-EA69-95DA1AD88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49325"/>
              </p:ext>
            </p:extLst>
          </p:nvPr>
        </p:nvGraphicFramePr>
        <p:xfrm>
          <a:off x="326438" y="1508974"/>
          <a:ext cx="8491124" cy="34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81">
                  <a:extLst>
                    <a:ext uri="{9D8B030D-6E8A-4147-A177-3AD203B41FA5}">
                      <a16:colId xmlns:a16="http://schemas.microsoft.com/office/drawing/2014/main" val="1665829407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669182571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3764496583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1584046153"/>
                    </a:ext>
                  </a:extLst>
                </a:gridCol>
              </a:tblGrid>
              <a:tr h="229074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Persistent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Memory (PM)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91700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16356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70557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73702"/>
                  </a:ext>
                </a:extLst>
              </a:tr>
            </a:tbl>
          </a:graphicData>
        </a:graphic>
      </p:graphicFrame>
      <p:pic>
        <p:nvPicPr>
          <p:cNvPr id="35" name="Picture 34" descr="A close up of a computer chip&#10;&#10;Description automatically generated">
            <a:extLst>
              <a:ext uri="{FF2B5EF4-FFF2-40B4-BE49-F238E27FC236}">
                <a16:creationId xmlns:a16="http://schemas.microsoft.com/office/drawing/2014/main" id="{EFC5A58E-BB35-3972-26F2-825C1AA6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90" y="2872249"/>
            <a:ext cx="1500189" cy="3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9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8A5D56-B7CE-4F1F-C70C-5A6E12D0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Direct-access for applications</a:t>
            </a:r>
          </a:p>
          <a:p>
            <a:pPr lvl="1"/>
            <a:r>
              <a:rPr lang="en-US" dirty="0">
                <a:latin typeface="+mj-lt"/>
              </a:rPr>
              <a:t>Application threads directly perform I/O on NVDIMMs</a:t>
            </a:r>
          </a:p>
          <a:p>
            <a:pPr lvl="1"/>
            <a:r>
              <a:rPr lang="en-US" dirty="0">
                <a:latin typeface="+mj-lt"/>
              </a:rPr>
              <a:t>PM stores do not control the #threads concurrent threads reading or writing to NVDIMMs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Hardware manages individual NVDIMMs</a:t>
            </a:r>
          </a:p>
          <a:p>
            <a:pPr lvl="1"/>
            <a:r>
              <a:rPr lang="en-US" dirty="0">
                <a:latin typeface="+mj-lt"/>
              </a:rPr>
              <a:t>A large file round-robins at 4kB granularity across available NVDIMMs per NUMA node</a:t>
            </a:r>
          </a:p>
          <a:p>
            <a:pPr lvl="1"/>
            <a:r>
              <a:rPr lang="en-US" dirty="0">
                <a:latin typeface="+mj-lt"/>
              </a:rPr>
              <a:t>Memory controllers place data on NVDIMMs</a:t>
            </a:r>
          </a:p>
          <a:p>
            <a:pPr marL="457189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E24EC-D7CE-55F5-A783-CA8FAA3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Stores: Design for Low Latency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4A571-A6AA-D508-C4AE-766C06EB46DF}"/>
              </a:ext>
            </a:extLst>
          </p:cNvPr>
          <p:cNvSpPr/>
          <p:nvPr/>
        </p:nvSpPr>
        <p:spPr>
          <a:xfrm>
            <a:off x="804664" y="5436825"/>
            <a:ext cx="7534672" cy="791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PM stores let go off fine-grained control over PM accesses</a:t>
            </a:r>
          </a:p>
        </p:txBody>
      </p:sp>
    </p:spTree>
    <p:extLst>
      <p:ext uri="{BB962C8B-B14F-4D97-AF65-F5344CB8AC3E}">
        <p14:creationId xmlns:p14="http://schemas.microsoft.com/office/powerpoint/2010/main" val="206659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40AAE-C6EA-1F56-22B9-CCC5BEFE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Bounded thread scaling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Non-interleaved NVDIMMs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Concurrent reads and writes to NVDIMMs</a:t>
            </a: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55E75C-5CBB-750D-8CF7-3BD296B2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Analysis: Insights </a:t>
            </a:r>
          </a:p>
        </p:txBody>
      </p:sp>
    </p:spTree>
    <p:extLst>
      <p:ext uri="{BB962C8B-B14F-4D97-AF65-F5344CB8AC3E}">
        <p14:creationId xmlns:p14="http://schemas.microsoft.com/office/powerpoint/2010/main" val="24606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40AAE-C6EA-1F56-22B9-CCC5BEFE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Bounded thread scaling</a:t>
            </a:r>
          </a:p>
          <a:p>
            <a:pPr lvl="1"/>
            <a:r>
              <a:rPr lang="en-US" dirty="0">
                <a:latin typeface="+mj-lt"/>
              </a:rPr>
              <a:t>Scaling threads beyond a threshold hurts PM bandwidth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Non-interleaved NVDIMMs</a:t>
            </a:r>
          </a:p>
          <a:p>
            <a:pPr lvl="1"/>
            <a:r>
              <a:rPr lang="en-US" dirty="0">
                <a:latin typeface="+mj-lt"/>
              </a:rPr>
              <a:t>To balance the load across NVDIMMs and avoid overwhelming PM controllers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Concurrent reads and writes to NVDIMMs</a:t>
            </a:r>
          </a:p>
          <a:p>
            <a:pPr lvl="1"/>
            <a:r>
              <a:rPr lang="en-US" dirty="0">
                <a:latin typeface="+mj-lt"/>
              </a:rPr>
              <a:t>Provides peak throughput with lower #threads *([3]) </a:t>
            </a: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55E75C-5CBB-750D-8CF7-3BD296B2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Analysis: Insights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33444-F46D-D54D-8006-3648130FB491}"/>
              </a:ext>
            </a:extLst>
          </p:cNvPr>
          <p:cNvSpPr/>
          <p:nvPr/>
        </p:nvSpPr>
        <p:spPr>
          <a:xfrm>
            <a:off x="804664" y="5436825"/>
            <a:ext cx="7534672" cy="791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PM requires fine-grained control to achieve high utilization</a:t>
            </a:r>
          </a:p>
        </p:txBody>
      </p:sp>
    </p:spTree>
    <p:extLst>
      <p:ext uri="{BB962C8B-B14F-4D97-AF65-F5344CB8AC3E}">
        <p14:creationId xmlns:p14="http://schemas.microsoft.com/office/powerpoint/2010/main" val="7285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300F31-6F39-EB8B-E855-6B972A8A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Direct-access for applications</a:t>
            </a:r>
          </a:p>
          <a:p>
            <a:pPr lvl="1"/>
            <a:r>
              <a:rPr lang="en-US" dirty="0">
                <a:latin typeface="+mj-lt"/>
              </a:rPr>
              <a:t>Applications determine the #threads per NVDIMM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Hardware-managed NVDIMMs</a:t>
            </a:r>
          </a:p>
          <a:p>
            <a:pPr lvl="1"/>
            <a:r>
              <a:rPr lang="en-US" dirty="0">
                <a:latin typeface="+mj-lt"/>
              </a:rPr>
              <a:t>Memory-controllers determine data placement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Overheads from PM agnostic design choices</a:t>
            </a:r>
          </a:p>
          <a:p>
            <a:pPr lvl="1"/>
            <a:r>
              <a:rPr lang="en-US" dirty="0">
                <a:latin typeface="+mj-lt"/>
              </a:rPr>
              <a:t>Strawman solution: PM-aware FS</a:t>
            </a:r>
          </a:p>
          <a:p>
            <a:pPr lvl="1"/>
            <a:r>
              <a:rPr lang="en-US" dirty="0">
                <a:latin typeface="+mj-lt"/>
              </a:rPr>
              <a:t>Overheads from system calls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9BDE7E-0184-D1A8-FB3C-ADF174C6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Bottlenecks: PM-agnostic Design</a:t>
            </a:r>
          </a:p>
        </p:txBody>
      </p:sp>
    </p:spTree>
    <p:extLst>
      <p:ext uri="{BB962C8B-B14F-4D97-AF65-F5344CB8AC3E}">
        <p14:creationId xmlns:p14="http://schemas.microsoft.com/office/powerpoint/2010/main" val="3744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45D7-F605-8000-477A-820B991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CE0FC-19B8-4B00-5AF2-3601CF869C83}"/>
              </a:ext>
            </a:extLst>
          </p:cNvPr>
          <p:cNvSpPr/>
          <p:nvPr/>
        </p:nvSpPr>
        <p:spPr>
          <a:xfrm>
            <a:off x="1446658" y="2265528"/>
            <a:ext cx="5540991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41047-0F34-5F47-D77E-40B9B698BB9E}"/>
              </a:ext>
            </a:extLst>
          </p:cNvPr>
          <p:cNvSpPr/>
          <p:nvPr/>
        </p:nvSpPr>
        <p:spPr>
          <a:xfrm>
            <a:off x="7369790" y="2265528"/>
            <a:ext cx="996287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8BA44-53CC-9934-8E37-84171801194E}"/>
              </a:ext>
            </a:extLst>
          </p:cNvPr>
          <p:cNvSpPr txBox="1"/>
          <p:nvPr/>
        </p:nvSpPr>
        <p:spPr>
          <a:xfrm>
            <a:off x="3567911" y="581278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NUMA Node-0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43A7-0670-E0AB-030E-C4D63379912F}"/>
              </a:ext>
            </a:extLst>
          </p:cNvPr>
          <p:cNvSpPr txBox="1"/>
          <p:nvPr/>
        </p:nvSpPr>
        <p:spPr>
          <a:xfrm>
            <a:off x="7476639" y="581246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Node-N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6FB80-5D3C-E557-DEE3-72237064518D}"/>
              </a:ext>
            </a:extLst>
          </p:cNvPr>
          <p:cNvSpPr/>
          <p:nvPr/>
        </p:nvSpPr>
        <p:spPr>
          <a:xfrm>
            <a:off x="1685494" y="4954137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AE2C0-17A1-2A42-321C-48EDD2D4A0AF}"/>
              </a:ext>
            </a:extLst>
          </p:cNvPr>
          <p:cNvSpPr/>
          <p:nvPr/>
        </p:nvSpPr>
        <p:spPr>
          <a:xfrm>
            <a:off x="4328772" y="4938101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6893D-16C4-BE5B-EBE5-75EB98281B82}"/>
              </a:ext>
            </a:extLst>
          </p:cNvPr>
          <p:cNvSpPr txBox="1"/>
          <p:nvPr/>
        </p:nvSpPr>
        <p:spPr>
          <a:xfrm>
            <a:off x="6909255" y="3828361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32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45D7-F605-8000-477A-820B991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TyrantKV: nvLOG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CE0FC-19B8-4B00-5AF2-3601CF869C83}"/>
              </a:ext>
            </a:extLst>
          </p:cNvPr>
          <p:cNvSpPr/>
          <p:nvPr/>
        </p:nvSpPr>
        <p:spPr>
          <a:xfrm>
            <a:off x="1446658" y="2265528"/>
            <a:ext cx="5540991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41047-0F34-5F47-D77E-40B9B698BB9E}"/>
              </a:ext>
            </a:extLst>
          </p:cNvPr>
          <p:cNvSpPr/>
          <p:nvPr/>
        </p:nvSpPr>
        <p:spPr>
          <a:xfrm>
            <a:off x="7369790" y="2265528"/>
            <a:ext cx="996287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8BA44-53CC-9934-8E37-84171801194E}"/>
              </a:ext>
            </a:extLst>
          </p:cNvPr>
          <p:cNvSpPr txBox="1"/>
          <p:nvPr/>
        </p:nvSpPr>
        <p:spPr>
          <a:xfrm>
            <a:off x="3567911" y="581278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NUMA Node-0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43A7-0670-E0AB-030E-C4D63379912F}"/>
              </a:ext>
            </a:extLst>
          </p:cNvPr>
          <p:cNvSpPr txBox="1"/>
          <p:nvPr/>
        </p:nvSpPr>
        <p:spPr>
          <a:xfrm>
            <a:off x="7476639" y="581246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Node-N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6FB80-5D3C-E557-DEE3-72237064518D}"/>
              </a:ext>
            </a:extLst>
          </p:cNvPr>
          <p:cNvSpPr/>
          <p:nvPr/>
        </p:nvSpPr>
        <p:spPr>
          <a:xfrm>
            <a:off x="1685494" y="4954137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AE2C0-17A1-2A42-321C-48EDD2D4A0AF}"/>
              </a:ext>
            </a:extLst>
          </p:cNvPr>
          <p:cNvSpPr/>
          <p:nvPr/>
        </p:nvSpPr>
        <p:spPr>
          <a:xfrm>
            <a:off x="4328772" y="4938101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6893D-16C4-BE5B-EBE5-75EB98281B82}"/>
              </a:ext>
            </a:extLst>
          </p:cNvPr>
          <p:cNvSpPr txBox="1"/>
          <p:nvPr/>
        </p:nvSpPr>
        <p:spPr>
          <a:xfrm>
            <a:off x="6909255" y="3828361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9A915-B90A-4801-BF0A-6FFB9E0F633D}"/>
              </a:ext>
            </a:extLst>
          </p:cNvPr>
          <p:cNvSpPr/>
          <p:nvPr/>
        </p:nvSpPr>
        <p:spPr>
          <a:xfrm>
            <a:off x="1197519" y="4708477"/>
            <a:ext cx="5912965" cy="95534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A335E-F276-07F9-0BA2-56ADA57ACF55}"/>
              </a:ext>
            </a:extLst>
          </p:cNvPr>
          <p:cNvSpPr txBox="1"/>
          <p:nvPr/>
        </p:nvSpPr>
        <p:spPr>
          <a:xfrm>
            <a:off x="192052" y="4912761"/>
            <a:ext cx="100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nvLOG</a:t>
            </a:r>
          </a:p>
          <a:p>
            <a:r>
              <a:rPr lang="en-US" dirty="0">
                <a:latin typeface="+mj-lt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88581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45D7-F605-8000-477A-820B991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TyrantKV: Indirect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CE0FC-19B8-4B00-5AF2-3601CF869C83}"/>
              </a:ext>
            </a:extLst>
          </p:cNvPr>
          <p:cNvSpPr/>
          <p:nvPr/>
        </p:nvSpPr>
        <p:spPr>
          <a:xfrm>
            <a:off x="1446658" y="2265528"/>
            <a:ext cx="5540991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41047-0F34-5F47-D77E-40B9B698BB9E}"/>
              </a:ext>
            </a:extLst>
          </p:cNvPr>
          <p:cNvSpPr/>
          <p:nvPr/>
        </p:nvSpPr>
        <p:spPr>
          <a:xfrm>
            <a:off x="7369790" y="2265528"/>
            <a:ext cx="996287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8BA44-53CC-9934-8E37-84171801194E}"/>
              </a:ext>
            </a:extLst>
          </p:cNvPr>
          <p:cNvSpPr txBox="1"/>
          <p:nvPr/>
        </p:nvSpPr>
        <p:spPr>
          <a:xfrm>
            <a:off x="3567911" y="581278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NUMA Node-0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43A7-0670-E0AB-030E-C4D63379912F}"/>
              </a:ext>
            </a:extLst>
          </p:cNvPr>
          <p:cNvSpPr txBox="1"/>
          <p:nvPr/>
        </p:nvSpPr>
        <p:spPr>
          <a:xfrm>
            <a:off x="7476639" y="581246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Node-N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6FB80-5D3C-E557-DEE3-72237064518D}"/>
              </a:ext>
            </a:extLst>
          </p:cNvPr>
          <p:cNvSpPr/>
          <p:nvPr/>
        </p:nvSpPr>
        <p:spPr>
          <a:xfrm>
            <a:off x="1685494" y="4954137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AE2C0-17A1-2A42-321C-48EDD2D4A0AF}"/>
              </a:ext>
            </a:extLst>
          </p:cNvPr>
          <p:cNvSpPr/>
          <p:nvPr/>
        </p:nvSpPr>
        <p:spPr>
          <a:xfrm>
            <a:off x="4328772" y="4938101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6893D-16C4-BE5B-EBE5-75EB98281B82}"/>
              </a:ext>
            </a:extLst>
          </p:cNvPr>
          <p:cNvSpPr txBox="1"/>
          <p:nvPr/>
        </p:nvSpPr>
        <p:spPr>
          <a:xfrm>
            <a:off x="6909255" y="3828361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9A915-B90A-4801-BF0A-6FFB9E0F633D}"/>
              </a:ext>
            </a:extLst>
          </p:cNvPr>
          <p:cNvSpPr/>
          <p:nvPr/>
        </p:nvSpPr>
        <p:spPr>
          <a:xfrm>
            <a:off x="1197519" y="4708477"/>
            <a:ext cx="5912965" cy="95534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A335E-F276-07F9-0BA2-56ADA57ACF55}"/>
              </a:ext>
            </a:extLst>
          </p:cNvPr>
          <p:cNvSpPr txBox="1"/>
          <p:nvPr/>
        </p:nvSpPr>
        <p:spPr>
          <a:xfrm>
            <a:off x="192052" y="4912761"/>
            <a:ext cx="100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nvLOG</a:t>
            </a:r>
          </a:p>
          <a:p>
            <a:r>
              <a:rPr lang="en-US" dirty="0">
                <a:latin typeface="+mj-lt"/>
              </a:rPr>
              <a:t>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ED4366-380E-1466-765D-6C8DE3FD373F}"/>
              </a:ext>
            </a:extLst>
          </p:cNvPr>
          <p:cNvSpPr/>
          <p:nvPr/>
        </p:nvSpPr>
        <p:spPr>
          <a:xfrm>
            <a:off x="1197518" y="2605253"/>
            <a:ext cx="5912965" cy="193099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1EC1-DB5C-29C5-5CBA-C070200A289D}"/>
              </a:ext>
            </a:extLst>
          </p:cNvPr>
          <p:cNvSpPr txBox="1"/>
          <p:nvPr/>
        </p:nvSpPr>
        <p:spPr>
          <a:xfrm>
            <a:off x="190797" y="3366110"/>
            <a:ext cx="89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Indirect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access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1594731-CD26-E39C-5EB7-86E214428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36386"/>
              </p:ext>
            </p:extLst>
          </p:nvPr>
        </p:nvGraphicFramePr>
        <p:xfrm>
          <a:off x="1778758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D219A7AC-817A-F9F3-993D-7A8C6A680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837"/>
              </p:ext>
            </p:extLst>
          </p:nvPr>
        </p:nvGraphicFramePr>
        <p:xfrm>
          <a:off x="2961559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E2B200-A10A-6938-4F5D-47DFDE2DA790}"/>
              </a:ext>
            </a:extLst>
          </p:cNvPr>
          <p:cNvSpPr txBox="1"/>
          <p:nvPr/>
        </p:nvSpPr>
        <p:spPr>
          <a:xfrm>
            <a:off x="3645962" y="3112227"/>
            <a:ext cx="93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Request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pending</a:t>
            </a:r>
          </a:p>
          <a:p>
            <a:r>
              <a:rPr lang="en-US" dirty="0">
                <a:latin typeface="+mj-lt"/>
              </a:rPr>
              <a:t>queues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B3BA5-FA41-89E0-814A-F77B484E40E7}"/>
              </a:ext>
            </a:extLst>
          </p:cNvPr>
          <p:cNvSpPr txBox="1"/>
          <p:nvPr/>
        </p:nvSpPr>
        <p:spPr>
          <a:xfrm>
            <a:off x="2329980" y="33140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94185802-9C69-DE2A-7D4F-2896FF5A8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16916"/>
              </p:ext>
            </p:extLst>
          </p:nvPr>
        </p:nvGraphicFramePr>
        <p:xfrm>
          <a:off x="5005014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AC715E28-1A20-5A80-8924-8C88727EE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94269"/>
              </p:ext>
            </p:extLst>
          </p:nvPr>
        </p:nvGraphicFramePr>
        <p:xfrm>
          <a:off x="6187815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30E1D6-5666-8966-C401-A3B6B7A43E08}"/>
              </a:ext>
            </a:extLst>
          </p:cNvPr>
          <p:cNvSpPr txBox="1"/>
          <p:nvPr/>
        </p:nvSpPr>
        <p:spPr>
          <a:xfrm>
            <a:off x="5556236" y="33140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7454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45D7-F605-8000-477A-820B991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TyrantKV: Indirect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CE0FC-19B8-4B00-5AF2-3601CF869C83}"/>
              </a:ext>
            </a:extLst>
          </p:cNvPr>
          <p:cNvSpPr/>
          <p:nvPr/>
        </p:nvSpPr>
        <p:spPr>
          <a:xfrm>
            <a:off x="1446658" y="2265528"/>
            <a:ext cx="5540991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41047-0F34-5F47-D77E-40B9B698BB9E}"/>
              </a:ext>
            </a:extLst>
          </p:cNvPr>
          <p:cNvSpPr/>
          <p:nvPr/>
        </p:nvSpPr>
        <p:spPr>
          <a:xfrm>
            <a:off x="7369790" y="2265528"/>
            <a:ext cx="996287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8BA44-53CC-9934-8E37-84171801194E}"/>
              </a:ext>
            </a:extLst>
          </p:cNvPr>
          <p:cNvSpPr txBox="1"/>
          <p:nvPr/>
        </p:nvSpPr>
        <p:spPr>
          <a:xfrm>
            <a:off x="3567911" y="581278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NUMA Node-0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43A7-0670-E0AB-030E-C4D63379912F}"/>
              </a:ext>
            </a:extLst>
          </p:cNvPr>
          <p:cNvSpPr txBox="1"/>
          <p:nvPr/>
        </p:nvSpPr>
        <p:spPr>
          <a:xfrm>
            <a:off x="7476639" y="581246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Node-N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6FB80-5D3C-E557-DEE3-72237064518D}"/>
              </a:ext>
            </a:extLst>
          </p:cNvPr>
          <p:cNvSpPr/>
          <p:nvPr/>
        </p:nvSpPr>
        <p:spPr>
          <a:xfrm>
            <a:off x="1685494" y="4954137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AE2C0-17A1-2A42-321C-48EDD2D4A0AF}"/>
              </a:ext>
            </a:extLst>
          </p:cNvPr>
          <p:cNvSpPr/>
          <p:nvPr/>
        </p:nvSpPr>
        <p:spPr>
          <a:xfrm>
            <a:off x="4328772" y="4938101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6893D-16C4-BE5B-EBE5-75EB98281B82}"/>
              </a:ext>
            </a:extLst>
          </p:cNvPr>
          <p:cNvSpPr txBox="1"/>
          <p:nvPr/>
        </p:nvSpPr>
        <p:spPr>
          <a:xfrm>
            <a:off x="6909255" y="3828361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9A915-B90A-4801-BF0A-6FFB9E0F633D}"/>
              </a:ext>
            </a:extLst>
          </p:cNvPr>
          <p:cNvSpPr/>
          <p:nvPr/>
        </p:nvSpPr>
        <p:spPr>
          <a:xfrm>
            <a:off x="1197519" y="4708477"/>
            <a:ext cx="5912965" cy="95534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A335E-F276-07F9-0BA2-56ADA57ACF55}"/>
              </a:ext>
            </a:extLst>
          </p:cNvPr>
          <p:cNvSpPr txBox="1"/>
          <p:nvPr/>
        </p:nvSpPr>
        <p:spPr>
          <a:xfrm>
            <a:off x="192052" y="4912761"/>
            <a:ext cx="100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nvLOG</a:t>
            </a:r>
          </a:p>
          <a:p>
            <a:r>
              <a:rPr lang="en-US" dirty="0">
                <a:latin typeface="+mj-lt"/>
              </a:rPr>
              <a:t>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ED4366-380E-1466-765D-6C8DE3FD373F}"/>
              </a:ext>
            </a:extLst>
          </p:cNvPr>
          <p:cNvSpPr/>
          <p:nvPr/>
        </p:nvSpPr>
        <p:spPr>
          <a:xfrm>
            <a:off x="1197518" y="2605253"/>
            <a:ext cx="5912965" cy="193099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1EC1-DB5C-29C5-5CBA-C070200A289D}"/>
              </a:ext>
            </a:extLst>
          </p:cNvPr>
          <p:cNvSpPr txBox="1"/>
          <p:nvPr/>
        </p:nvSpPr>
        <p:spPr>
          <a:xfrm>
            <a:off x="190797" y="3366110"/>
            <a:ext cx="89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Indirect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access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1594731-CD26-E39C-5EB7-86E214428357}"/>
              </a:ext>
            </a:extLst>
          </p:cNvPr>
          <p:cNvGraphicFramePr>
            <a:graphicFrameLocks noGrp="1"/>
          </p:cNvGraphicFramePr>
          <p:nvPr/>
        </p:nvGraphicFramePr>
        <p:xfrm>
          <a:off x="1778758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D219A7AC-817A-F9F3-993D-7A8C6A6808B2}"/>
              </a:ext>
            </a:extLst>
          </p:cNvPr>
          <p:cNvGraphicFramePr>
            <a:graphicFrameLocks noGrp="1"/>
          </p:cNvGraphicFramePr>
          <p:nvPr/>
        </p:nvGraphicFramePr>
        <p:xfrm>
          <a:off x="2961559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E2B200-A10A-6938-4F5D-47DFDE2DA790}"/>
              </a:ext>
            </a:extLst>
          </p:cNvPr>
          <p:cNvSpPr txBox="1"/>
          <p:nvPr/>
        </p:nvSpPr>
        <p:spPr>
          <a:xfrm>
            <a:off x="3645962" y="3112227"/>
            <a:ext cx="93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Request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pending</a:t>
            </a:r>
          </a:p>
          <a:p>
            <a:r>
              <a:rPr lang="en-US" dirty="0">
                <a:latin typeface="+mj-lt"/>
              </a:rPr>
              <a:t>queues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B3BA5-FA41-89E0-814A-F77B484E40E7}"/>
              </a:ext>
            </a:extLst>
          </p:cNvPr>
          <p:cNvSpPr txBox="1"/>
          <p:nvPr/>
        </p:nvSpPr>
        <p:spPr>
          <a:xfrm>
            <a:off x="2329980" y="33140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94185802-9C69-DE2A-7D4F-2896FF5A8973}"/>
              </a:ext>
            </a:extLst>
          </p:cNvPr>
          <p:cNvGraphicFramePr>
            <a:graphicFrameLocks noGrp="1"/>
          </p:cNvGraphicFramePr>
          <p:nvPr/>
        </p:nvGraphicFramePr>
        <p:xfrm>
          <a:off x="5005014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AC715E28-1A20-5A80-8924-8C88727EE538}"/>
              </a:ext>
            </a:extLst>
          </p:cNvPr>
          <p:cNvGraphicFramePr>
            <a:graphicFrameLocks noGrp="1"/>
          </p:cNvGraphicFramePr>
          <p:nvPr/>
        </p:nvGraphicFramePr>
        <p:xfrm>
          <a:off x="6187815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30E1D6-5666-8966-C401-A3B6B7A43E08}"/>
              </a:ext>
            </a:extLst>
          </p:cNvPr>
          <p:cNvSpPr txBox="1"/>
          <p:nvPr/>
        </p:nvSpPr>
        <p:spPr>
          <a:xfrm>
            <a:off x="5556236" y="33140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4CCB48D-1599-4FE4-2ADB-A4BDA1554ED4}"/>
              </a:ext>
            </a:extLst>
          </p:cNvPr>
          <p:cNvSpPr/>
          <p:nvPr/>
        </p:nvSpPr>
        <p:spPr>
          <a:xfrm>
            <a:off x="1785740" y="1583140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5010F15-B572-39A7-D8B9-C69A2BA90B74}"/>
              </a:ext>
            </a:extLst>
          </p:cNvPr>
          <p:cNvSpPr/>
          <p:nvPr/>
        </p:nvSpPr>
        <p:spPr>
          <a:xfrm>
            <a:off x="2905453" y="1583140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67A4581-8B2D-A664-29FA-AFDF08C712E1}"/>
              </a:ext>
            </a:extLst>
          </p:cNvPr>
          <p:cNvSpPr/>
          <p:nvPr/>
        </p:nvSpPr>
        <p:spPr>
          <a:xfrm>
            <a:off x="5018807" y="1588317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B76CB82-7A49-FADC-85F8-F50B3782E884}"/>
              </a:ext>
            </a:extLst>
          </p:cNvPr>
          <p:cNvSpPr/>
          <p:nvPr/>
        </p:nvSpPr>
        <p:spPr>
          <a:xfrm>
            <a:off x="6174193" y="1583140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57FFB-46E1-0AB9-A903-42C2D62CECDE}"/>
              </a:ext>
            </a:extLst>
          </p:cNvPr>
          <p:cNvSpPr txBox="1"/>
          <p:nvPr/>
        </p:nvSpPr>
        <p:spPr>
          <a:xfrm>
            <a:off x="47656" y="1937776"/>
            <a:ext cx="207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Application Threads</a:t>
            </a:r>
          </a:p>
        </p:txBody>
      </p:sp>
    </p:spTree>
    <p:extLst>
      <p:ext uri="{BB962C8B-B14F-4D97-AF65-F5344CB8AC3E}">
        <p14:creationId xmlns:p14="http://schemas.microsoft.com/office/powerpoint/2010/main" val="2438039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45D7-F605-8000-477A-820B991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TyrantKV: Indirect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CE0FC-19B8-4B00-5AF2-3601CF869C83}"/>
              </a:ext>
            </a:extLst>
          </p:cNvPr>
          <p:cNvSpPr/>
          <p:nvPr/>
        </p:nvSpPr>
        <p:spPr>
          <a:xfrm>
            <a:off x="1446658" y="2265528"/>
            <a:ext cx="5540991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41047-0F34-5F47-D77E-40B9B698BB9E}"/>
              </a:ext>
            </a:extLst>
          </p:cNvPr>
          <p:cNvSpPr/>
          <p:nvPr/>
        </p:nvSpPr>
        <p:spPr>
          <a:xfrm>
            <a:off x="7369790" y="2265528"/>
            <a:ext cx="996287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8BA44-53CC-9934-8E37-84171801194E}"/>
              </a:ext>
            </a:extLst>
          </p:cNvPr>
          <p:cNvSpPr txBox="1"/>
          <p:nvPr/>
        </p:nvSpPr>
        <p:spPr>
          <a:xfrm>
            <a:off x="3567911" y="581278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NUMA Node-0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43A7-0670-E0AB-030E-C4D63379912F}"/>
              </a:ext>
            </a:extLst>
          </p:cNvPr>
          <p:cNvSpPr txBox="1"/>
          <p:nvPr/>
        </p:nvSpPr>
        <p:spPr>
          <a:xfrm>
            <a:off x="7476639" y="581246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Node-N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6FB80-5D3C-E557-DEE3-72237064518D}"/>
              </a:ext>
            </a:extLst>
          </p:cNvPr>
          <p:cNvSpPr/>
          <p:nvPr/>
        </p:nvSpPr>
        <p:spPr>
          <a:xfrm>
            <a:off x="1685494" y="4954137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AE2C0-17A1-2A42-321C-48EDD2D4A0AF}"/>
              </a:ext>
            </a:extLst>
          </p:cNvPr>
          <p:cNvSpPr/>
          <p:nvPr/>
        </p:nvSpPr>
        <p:spPr>
          <a:xfrm>
            <a:off x="4328772" y="4938101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6893D-16C4-BE5B-EBE5-75EB98281B82}"/>
              </a:ext>
            </a:extLst>
          </p:cNvPr>
          <p:cNvSpPr txBox="1"/>
          <p:nvPr/>
        </p:nvSpPr>
        <p:spPr>
          <a:xfrm>
            <a:off x="6909255" y="3828361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9A915-B90A-4801-BF0A-6FFB9E0F633D}"/>
              </a:ext>
            </a:extLst>
          </p:cNvPr>
          <p:cNvSpPr/>
          <p:nvPr/>
        </p:nvSpPr>
        <p:spPr>
          <a:xfrm>
            <a:off x="1197519" y="4708477"/>
            <a:ext cx="5912965" cy="95534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A335E-F276-07F9-0BA2-56ADA57ACF55}"/>
              </a:ext>
            </a:extLst>
          </p:cNvPr>
          <p:cNvSpPr txBox="1"/>
          <p:nvPr/>
        </p:nvSpPr>
        <p:spPr>
          <a:xfrm>
            <a:off x="192052" y="4912761"/>
            <a:ext cx="100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nvLOG</a:t>
            </a:r>
          </a:p>
          <a:p>
            <a:r>
              <a:rPr lang="en-US" dirty="0">
                <a:latin typeface="+mj-lt"/>
              </a:rPr>
              <a:t>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ED4366-380E-1466-765D-6C8DE3FD373F}"/>
              </a:ext>
            </a:extLst>
          </p:cNvPr>
          <p:cNvSpPr/>
          <p:nvPr/>
        </p:nvSpPr>
        <p:spPr>
          <a:xfrm>
            <a:off x="1197518" y="2605253"/>
            <a:ext cx="5912965" cy="193099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1EC1-DB5C-29C5-5CBA-C070200A289D}"/>
              </a:ext>
            </a:extLst>
          </p:cNvPr>
          <p:cNvSpPr txBox="1"/>
          <p:nvPr/>
        </p:nvSpPr>
        <p:spPr>
          <a:xfrm>
            <a:off x="190797" y="3366110"/>
            <a:ext cx="89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Indirect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access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1594731-CD26-E39C-5EB7-86E214428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069"/>
              </p:ext>
            </p:extLst>
          </p:nvPr>
        </p:nvGraphicFramePr>
        <p:xfrm>
          <a:off x="1778758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D219A7AC-817A-F9F3-993D-7A8C6A680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39317"/>
              </p:ext>
            </p:extLst>
          </p:nvPr>
        </p:nvGraphicFramePr>
        <p:xfrm>
          <a:off x="2961559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E2B200-A10A-6938-4F5D-47DFDE2DA790}"/>
              </a:ext>
            </a:extLst>
          </p:cNvPr>
          <p:cNvSpPr txBox="1"/>
          <p:nvPr/>
        </p:nvSpPr>
        <p:spPr>
          <a:xfrm>
            <a:off x="3645962" y="3112227"/>
            <a:ext cx="93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Request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pending</a:t>
            </a:r>
          </a:p>
          <a:p>
            <a:r>
              <a:rPr lang="en-US" dirty="0">
                <a:latin typeface="+mj-lt"/>
              </a:rPr>
              <a:t>queues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B3BA5-FA41-89E0-814A-F77B484E40E7}"/>
              </a:ext>
            </a:extLst>
          </p:cNvPr>
          <p:cNvSpPr txBox="1"/>
          <p:nvPr/>
        </p:nvSpPr>
        <p:spPr>
          <a:xfrm>
            <a:off x="2329980" y="33140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94185802-9C69-DE2A-7D4F-2896FF5A8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49775"/>
              </p:ext>
            </p:extLst>
          </p:nvPr>
        </p:nvGraphicFramePr>
        <p:xfrm>
          <a:off x="5005014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AC715E28-1A20-5A80-8924-8C88727EE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72839"/>
              </p:ext>
            </p:extLst>
          </p:nvPr>
        </p:nvGraphicFramePr>
        <p:xfrm>
          <a:off x="6187815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30E1D6-5666-8966-C401-A3B6B7A43E08}"/>
              </a:ext>
            </a:extLst>
          </p:cNvPr>
          <p:cNvSpPr txBox="1"/>
          <p:nvPr/>
        </p:nvSpPr>
        <p:spPr>
          <a:xfrm>
            <a:off x="5556236" y="33140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4CCB48D-1599-4FE4-2ADB-A4BDA1554ED4}"/>
              </a:ext>
            </a:extLst>
          </p:cNvPr>
          <p:cNvSpPr/>
          <p:nvPr/>
        </p:nvSpPr>
        <p:spPr>
          <a:xfrm>
            <a:off x="1785740" y="1583140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5010F15-B572-39A7-D8B9-C69A2BA90B74}"/>
              </a:ext>
            </a:extLst>
          </p:cNvPr>
          <p:cNvSpPr/>
          <p:nvPr/>
        </p:nvSpPr>
        <p:spPr>
          <a:xfrm>
            <a:off x="2905453" y="1583140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67A4581-8B2D-A664-29FA-AFDF08C712E1}"/>
              </a:ext>
            </a:extLst>
          </p:cNvPr>
          <p:cNvSpPr/>
          <p:nvPr/>
        </p:nvSpPr>
        <p:spPr>
          <a:xfrm>
            <a:off x="5018807" y="1588317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B76CB82-7A49-FADC-85F8-F50B3782E884}"/>
              </a:ext>
            </a:extLst>
          </p:cNvPr>
          <p:cNvSpPr/>
          <p:nvPr/>
        </p:nvSpPr>
        <p:spPr>
          <a:xfrm>
            <a:off x="6174193" y="1583140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E0A78C8-E767-9331-05C5-FFF704E51DC9}"/>
              </a:ext>
            </a:extLst>
          </p:cNvPr>
          <p:cNvSpPr/>
          <p:nvPr/>
        </p:nvSpPr>
        <p:spPr>
          <a:xfrm>
            <a:off x="1778758" y="4389468"/>
            <a:ext cx="509346" cy="5232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EA2BFDB-22CE-D93F-66F7-E0756632C04F}"/>
              </a:ext>
            </a:extLst>
          </p:cNvPr>
          <p:cNvSpPr/>
          <p:nvPr/>
        </p:nvSpPr>
        <p:spPr>
          <a:xfrm>
            <a:off x="2961559" y="4409184"/>
            <a:ext cx="509346" cy="5232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6A4112C-A0F5-33BA-2EE8-4ACED8413B85}"/>
              </a:ext>
            </a:extLst>
          </p:cNvPr>
          <p:cNvSpPr/>
          <p:nvPr/>
        </p:nvSpPr>
        <p:spPr>
          <a:xfrm>
            <a:off x="5049638" y="4388093"/>
            <a:ext cx="509346" cy="5232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696B92B-0742-9ECF-6215-C2CAA33EA107}"/>
              </a:ext>
            </a:extLst>
          </p:cNvPr>
          <p:cNvSpPr/>
          <p:nvPr/>
        </p:nvSpPr>
        <p:spPr>
          <a:xfrm>
            <a:off x="6196966" y="4388093"/>
            <a:ext cx="509346" cy="5232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5076F-FF92-1549-4CB7-8410B8AFE3CB}"/>
              </a:ext>
            </a:extLst>
          </p:cNvPr>
          <p:cNvSpPr txBox="1"/>
          <p:nvPr/>
        </p:nvSpPr>
        <p:spPr>
          <a:xfrm>
            <a:off x="186078" y="4392076"/>
            <a:ext cx="9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Workers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E8FE2-E019-458B-E09A-069DC5E37522}"/>
              </a:ext>
            </a:extLst>
          </p:cNvPr>
          <p:cNvSpPr txBox="1"/>
          <p:nvPr/>
        </p:nvSpPr>
        <p:spPr>
          <a:xfrm>
            <a:off x="47656" y="1937776"/>
            <a:ext cx="207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Application Threads</a:t>
            </a:r>
          </a:p>
        </p:txBody>
      </p:sp>
    </p:spTree>
    <p:extLst>
      <p:ext uri="{BB962C8B-B14F-4D97-AF65-F5344CB8AC3E}">
        <p14:creationId xmlns:p14="http://schemas.microsoft.com/office/powerpoint/2010/main" val="887662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45D7-F605-8000-477A-820B991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TyrantKV: Multiple Media</a:t>
            </a:r>
          </a:p>
        </p:txBody>
      </p:sp>
      <p:pic>
        <p:nvPicPr>
          <p:cNvPr id="45" name="Picture 44" descr="A diagram of a network&#10;&#10;Description automatically generated">
            <a:extLst>
              <a:ext uri="{FF2B5EF4-FFF2-40B4-BE49-F238E27FC236}">
                <a16:creationId xmlns:a16="http://schemas.microsoft.com/office/drawing/2014/main" id="{649E3F7B-B26D-40E1-D6FC-CC567904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38" y="2776051"/>
            <a:ext cx="5841923" cy="326019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6BF2266-EA32-50C9-1255-582B6800AB3D}"/>
              </a:ext>
            </a:extLst>
          </p:cNvPr>
          <p:cNvSpPr/>
          <p:nvPr/>
        </p:nvSpPr>
        <p:spPr>
          <a:xfrm>
            <a:off x="1097280" y="2271084"/>
            <a:ext cx="6949440" cy="504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NUMA-Aware Request Router</a:t>
            </a:r>
          </a:p>
        </p:txBody>
      </p:sp>
    </p:spTree>
    <p:extLst>
      <p:ext uri="{BB962C8B-B14F-4D97-AF65-F5344CB8AC3E}">
        <p14:creationId xmlns:p14="http://schemas.microsoft.com/office/powerpoint/2010/main" val="277155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400048-49B2-C4B5-9768-08113BA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6C99A97-AD5B-074F-EA69-95DA1AD88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23811"/>
              </p:ext>
            </p:extLst>
          </p:nvPr>
        </p:nvGraphicFramePr>
        <p:xfrm>
          <a:off x="326438" y="1508974"/>
          <a:ext cx="8491124" cy="34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81">
                  <a:extLst>
                    <a:ext uri="{9D8B030D-6E8A-4147-A177-3AD203B41FA5}">
                      <a16:colId xmlns:a16="http://schemas.microsoft.com/office/drawing/2014/main" val="1665829407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669182571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3764496583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1584046153"/>
                    </a:ext>
                  </a:extLst>
                </a:gridCol>
              </a:tblGrid>
              <a:tr h="229074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Persistent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Memory (PM)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91700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42125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Non-volatile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70557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Byte-addressable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73702"/>
                  </a:ext>
                </a:extLst>
              </a:tr>
            </a:tbl>
          </a:graphicData>
        </a:graphic>
      </p:graphicFrame>
      <p:pic>
        <p:nvPicPr>
          <p:cNvPr id="35" name="Picture 34" descr="A close up of a computer chip&#10;&#10;Description automatically generated">
            <a:extLst>
              <a:ext uri="{FF2B5EF4-FFF2-40B4-BE49-F238E27FC236}">
                <a16:creationId xmlns:a16="http://schemas.microsoft.com/office/drawing/2014/main" id="{EFC5A58E-BB35-3972-26F2-825C1AA6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90" y="2872249"/>
            <a:ext cx="1500189" cy="343917"/>
          </a:xfrm>
          <a:prstGeom prst="rect">
            <a:avLst/>
          </a:prstGeom>
        </p:spPr>
      </p:pic>
      <p:pic>
        <p:nvPicPr>
          <p:cNvPr id="42" name="Graphic 41" descr="Checkmark outline">
            <a:extLst>
              <a:ext uri="{FF2B5EF4-FFF2-40B4-BE49-F238E27FC236}">
                <a16:creationId xmlns:a16="http://schemas.microsoft.com/office/drawing/2014/main" id="{CC912711-78D4-0130-5E5C-544FD5092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2331" y="4222911"/>
            <a:ext cx="352560" cy="352560"/>
          </a:xfrm>
          <a:prstGeom prst="rect">
            <a:avLst/>
          </a:prstGeom>
        </p:spPr>
      </p:pic>
      <p:pic>
        <p:nvPicPr>
          <p:cNvPr id="43" name="Graphic 42" descr="Checkmark outline">
            <a:extLst>
              <a:ext uri="{FF2B5EF4-FFF2-40B4-BE49-F238E27FC236}">
                <a16:creationId xmlns:a16="http://schemas.microsoft.com/office/drawing/2014/main" id="{2A015E84-DA1D-51D1-6895-07C44F9E1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606" y="4607323"/>
            <a:ext cx="352560" cy="352560"/>
          </a:xfrm>
          <a:prstGeom prst="rect">
            <a:avLst/>
          </a:prstGeom>
        </p:spPr>
      </p:pic>
      <p:pic>
        <p:nvPicPr>
          <p:cNvPr id="44" name="Graphic 43" descr="Checkmark outline">
            <a:extLst>
              <a:ext uri="{FF2B5EF4-FFF2-40B4-BE49-F238E27FC236}">
                <a16:creationId xmlns:a16="http://schemas.microsoft.com/office/drawing/2014/main" id="{BAB9CCDB-0408-4492-F340-53A61B29C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9587" y="4637952"/>
            <a:ext cx="352560" cy="352560"/>
          </a:xfrm>
          <a:prstGeom prst="rect">
            <a:avLst/>
          </a:prstGeom>
        </p:spPr>
      </p:pic>
      <p:pic>
        <p:nvPicPr>
          <p:cNvPr id="46" name="Graphic 45" descr="Close outline">
            <a:extLst>
              <a:ext uri="{FF2B5EF4-FFF2-40B4-BE49-F238E27FC236}">
                <a16:creationId xmlns:a16="http://schemas.microsoft.com/office/drawing/2014/main" id="{E1764C39-7E36-D46B-A5BF-79013D4A6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9097" y="4641423"/>
            <a:ext cx="312269" cy="31226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86EBEF-5833-9AE2-73C0-E5D25568C06D}"/>
              </a:ext>
            </a:extLst>
          </p:cNvPr>
          <p:cNvSpPr/>
          <p:nvPr/>
        </p:nvSpPr>
        <p:spPr>
          <a:xfrm flipV="1">
            <a:off x="374760" y="4682766"/>
            <a:ext cx="8394480" cy="441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89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45D7-F605-8000-477A-820B991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TyrantKV: Multiple Media</a:t>
            </a:r>
          </a:p>
        </p:txBody>
      </p:sp>
      <p:pic>
        <p:nvPicPr>
          <p:cNvPr id="2" name="Graphic 1" descr="Flowchart with solid fill">
            <a:extLst>
              <a:ext uri="{FF2B5EF4-FFF2-40B4-BE49-F238E27FC236}">
                <a16:creationId xmlns:a16="http://schemas.microsoft.com/office/drawing/2014/main" id="{C3AAB18D-8B52-A31F-36F9-C410D804A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5401" y="1294167"/>
            <a:ext cx="905427" cy="905427"/>
          </a:xfrm>
          <a:prstGeom prst="rect">
            <a:avLst/>
          </a:prstGeom>
        </p:spPr>
      </p:pic>
      <p:pic>
        <p:nvPicPr>
          <p:cNvPr id="4" name="Graphic 3" descr="Flowchart with solid fill">
            <a:extLst>
              <a:ext uri="{FF2B5EF4-FFF2-40B4-BE49-F238E27FC236}">
                <a16:creationId xmlns:a16="http://schemas.microsoft.com/office/drawing/2014/main" id="{7D54763C-8FA3-34F6-87A1-17F9024EF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4290" y="1294167"/>
            <a:ext cx="905427" cy="905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AD04C-D99B-0EDC-95CB-8C1C8102BA13}"/>
              </a:ext>
            </a:extLst>
          </p:cNvPr>
          <p:cNvSpPr/>
          <p:nvPr/>
        </p:nvSpPr>
        <p:spPr>
          <a:xfrm>
            <a:off x="1975441" y="1269208"/>
            <a:ext cx="5912965" cy="95534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A69D3-9835-0FF7-0C91-2156F9575CAD}"/>
              </a:ext>
            </a:extLst>
          </p:cNvPr>
          <p:cNvSpPr txBox="1"/>
          <p:nvPr/>
        </p:nvSpPr>
        <p:spPr>
          <a:xfrm>
            <a:off x="179163" y="1423713"/>
            <a:ext cx="181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In-memory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metadata indexes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8058C667-4B1A-A462-C4DA-BF95B828C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38" y="2776051"/>
            <a:ext cx="5841923" cy="32601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5D8D8-410C-57F7-8F82-78967D9470DF}"/>
              </a:ext>
            </a:extLst>
          </p:cNvPr>
          <p:cNvSpPr/>
          <p:nvPr/>
        </p:nvSpPr>
        <p:spPr>
          <a:xfrm>
            <a:off x="1097280" y="2271084"/>
            <a:ext cx="6949440" cy="504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NUMA-Aware Request Router</a:t>
            </a:r>
          </a:p>
        </p:txBody>
      </p:sp>
    </p:spTree>
    <p:extLst>
      <p:ext uri="{BB962C8B-B14F-4D97-AF65-F5344CB8AC3E}">
        <p14:creationId xmlns:p14="http://schemas.microsoft.com/office/powerpoint/2010/main" val="498829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45D7-F605-8000-477A-820B991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TyrantKV: Multiple Media</a:t>
            </a:r>
          </a:p>
        </p:txBody>
      </p:sp>
      <p:pic>
        <p:nvPicPr>
          <p:cNvPr id="2" name="Graphic 1" descr="Flowchart with solid fill">
            <a:extLst>
              <a:ext uri="{FF2B5EF4-FFF2-40B4-BE49-F238E27FC236}">
                <a16:creationId xmlns:a16="http://schemas.microsoft.com/office/drawing/2014/main" id="{C3AAB18D-8B52-A31F-36F9-C410D804A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5401" y="1294167"/>
            <a:ext cx="905427" cy="905427"/>
          </a:xfrm>
          <a:prstGeom prst="rect">
            <a:avLst/>
          </a:prstGeom>
        </p:spPr>
      </p:pic>
      <p:pic>
        <p:nvPicPr>
          <p:cNvPr id="4" name="Graphic 3" descr="Flowchart with solid fill">
            <a:extLst>
              <a:ext uri="{FF2B5EF4-FFF2-40B4-BE49-F238E27FC236}">
                <a16:creationId xmlns:a16="http://schemas.microsoft.com/office/drawing/2014/main" id="{7D54763C-8FA3-34F6-87A1-17F9024EF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4290" y="1294167"/>
            <a:ext cx="905427" cy="905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AD04C-D99B-0EDC-95CB-8C1C8102BA13}"/>
              </a:ext>
            </a:extLst>
          </p:cNvPr>
          <p:cNvSpPr/>
          <p:nvPr/>
        </p:nvSpPr>
        <p:spPr>
          <a:xfrm>
            <a:off x="1975441" y="1269208"/>
            <a:ext cx="5912965" cy="95534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A69D3-9835-0FF7-0C91-2156F9575CAD}"/>
              </a:ext>
            </a:extLst>
          </p:cNvPr>
          <p:cNvSpPr txBox="1"/>
          <p:nvPr/>
        </p:nvSpPr>
        <p:spPr>
          <a:xfrm>
            <a:off x="179163" y="1423713"/>
            <a:ext cx="181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In-memory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metadata indexes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8058C667-4B1A-A462-C4DA-BF95B828C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38" y="2776051"/>
            <a:ext cx="5841923" cy="32601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5D8D8-410C-57F7-8F82-78967D9470DF}"/>
              </a:ext>
            </a:extLst>
          </p:cNvPr>
          <p:cNvSpPr/>
          <p:nvPr/>
        </p:nvSpPr>
        <p:spPr>
          <a:xfrm>
            <a:off x="1097280" y="2271084"/>
            <a:ext cx="6949440" cy="504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NUMA-Aware Request Router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6EBBF-13EB-832A-461C-F52A23D9F16E}"/>
              </a:ext>
            </a:extLst>
          </p:cNvPr>
          <p:cNvSpPr/>
          <p:nvPr/>
        </p:nvSpPr>
        <p:spPr>
          <a:xfrm>
            <a:off x="1798363" y="6033232"/>
            <a:ext cx="5912965" cy="586854"/>
          </a:xfrm>
          <a:prstGeom prst="rect">
            <a:avLst/>
          </a:prstGeom>
          <a:solidFill>
            <a:srgbClr val="006B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Solid-State Drive (SSD)</a:t>
            </a:r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D1BE428E-E1F2-164F-09FF-F51AFFDD2C14}"/>
              </a:ext>
            </a:extLst>
          </p:cNvPr>
          <p:cNvSpPr/>
          <p:nvPr/>
        </p:nvSpPr>
        <p:spPr>
          <a:xfrm rot="16200000" flipH="1">
            <a:off x="-155474" y="3455915"/>
            <a:ext cx="3716609" cy="1937982"/>
          </a:xfrm>
          <a:prstGeom prst="circularArrow">
            <a:avLst>
              <a:gd name="adj1" fmla="val 5406"/>
              <a:gd name="adj2" fmla="val 327335"/>
              <a:gd name="adj3" fmla="val 21040848"/>
              <a:gd name="adj4" fmla="val 10800000"/>
              <a:gd name="adj5" fmla="val 8037"/>
            </a:avLst>
          </a:prstGeom>
          <a:solidFill>
            <a:srgbClr val="006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4EA3F-9E60-157A-4565-4890744A166C}"/>
              </a:ext>
            </a:extLst>
          </p:cNvPr>
          <p:cNvSpPr txBox="1"/>
          <p:nvPr/>
        </p:nvSpPr>
        <p:spPr>
          <a:xfrm>
            <a:off x="49870" y="5828590"/>
            <a:ext cx="131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Checkpoints</a:t>
            </a:r>
          </a:p>
        </p:txBody>
      </p:sp>
    </p:spTree>
    <p:extLst>
      <p:ext uri="{BB962C8B-B14F-4D97-AF65-F5344CB8AC3E}">
        <p14:creationId xmlns:p14="http://schemas.microsoft.com/office/powerpoint/2010/main" val="222708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3593B9-F9B7-FC27-59FE-DD8EF06A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Avoids I/O overheads from PM</a:t>
            </a:r>
          </a:p>
          <a:p>
            <a:r>
              <a:rPr lang="en-US" dirty="0" err="1">
                <a:latin typeface="+mj-lt"/>
              </a:rPr>
              <a:t>nvLOGs</a:t>
            </a:r>
            <a:r>
              <a:rPr lang="en-US" dirty="0">
                <a:latin typeface="+mj-lt"/>
              </a:rPr>
              <a:t>: DIMM-aware data placement</a:t>
            </a:r>
          </a:p>
          <a:p>
            <a:r>
              <a:rPr lang="en-US" dirty="0">
                <a:latin typeface="+mj-lt"/>
              </a:rPr>
              <a:t>Indirect-access: Bounded thread scaling</a:t>
            </a:r>
          </a:p>
          <a:p>
            <a:r>
              <a:rPr lang="en-US" dirty="0">
                <a:latin typeface="+mj-lt"/>
              </a:rPr>
              <a:t>Multi-media design: Avoids overloading PM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C06A52-4C2A-3C3B-9ED6-C22FDD96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TyrantKV: Fine-Grained Control</a:t>
            </a:r>
          </a:p>
        </p:txBody>
      </p:sp>
    </p:spTree>
    <p:extLst>
      <p:ext uri="{BB962C8B-B14F-4D97-AF65-F5344CB8AC3E}">
        <p14:creationId xmlns:p14="http://schemas.microsoft.com/office/powerpoint/2010/main" val="4027426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EA4CD5-A594-BF00-B3E2-747048DD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Experimental Setup</a:t>
            </a:r>
          </a:p>
          <a:p>
            <a:r>
              <a:rPr lang="en-US" sz="2400" dirty="0" err="1">
                <a:latin typeface="+mj-lt"/>
              </a:rPr>
              <a:t>compute_nvdimm</a:t>
            </a:r>
            <a:r>
              <a:rPr lang="en-US" sz="2400" dirty="0">
                <a:latin typeface="+mj-lt"/>
              </a:rPr>
              <a:t> server: Chameleon cloud</a:t>
            </a:r>
          </a:p>
          <a:p>
            <a:pPr lvl="1"/>
            <a:r>
              <a:rPr lang="en-US" dirty="0">
                <a:latin typeface="+mj-lt"/>
              </a:rPr>
              <a:t>4-socket NUMA server</a:t>
            </a:r>
          </a:p>
          <a:p>
            <a:pPr lvl="1"/>
            <a:r>
              <a:rPr lang="en-US" dirty="0">
                <a:latin typeface="+mj-lt"/>
              </a:rPr>
              <a:t>56 cores per CPU</a:t>
            </a:r>
          </a:p>
          <a:p>
            <a:pPr lvl="1"/>
            <a:r>
              <a:rPr lang="en-US" dirty="0">
                <a:latin typeface="+mj-lt"/>
              </a:rPr>
              <a:t>3 TB PM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Yahoo-Cloud Serving Benchmark (YCSB)</a:t>
            </a:r>
          </a:p>
          <a:p>
            <a:r>
              <a:rPr lang="en-US" sz="2400" dirty="0">
                <a:latin typeface="+mj-lt"/>
              </a:rPr>
              <a:t>12GB Load-A workload</a:t>
            </a:r>
          </a:p>
          <a:p>
            <a:r>
              <a:rPr lang="en-US" sz="2400" dirty="0">
                <a:latin typeface="+mj-lt"/>
              </a:rPr>
              <a:t>8B keys, 256B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5F238F-3578-D6C1-AE78-6600CA7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Setup</a:t>
            </a:r>
          </a:p>
        </p:txBody>
      </p:sp>
    </p:spTree>
    <p:extLst>
      <p:ext uri="{BB962C8B-B14F-4D97-AF65-F5344CB8AC3E}">
        <p14:creationId xmlns:p14="http://schemas.microsoft.com/office/powerpoint/2010/main" val="3215440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DA029-C923-BA0E-5FDF-C5666681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Throughput</a:t>
            </a:r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29E50EFE-675D-FC3E-4A23-03FCCF8C5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r="9231"/>
          <a:stretch/>
        </p:blipFill>
        <p:spPr>
          <a:xfrm>
            <a:off x="702859" y="1601716"/>
            <a:ext cx="7738282" cy="41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03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3BBE5B-4B21-83C1-1646-9F205A39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State-of-the-art PM key-value stores</a:t>
            </a:r>
          </a:p>
          <a:p>
            <a:pPr lvl="1"/>
            <a:r>
              <a:rPr lang="en-US" dirty="0">
                <a:latin typeface="+mj-lt"/>
              </a:rPr>
              <a:t>FlatStore, Viper, and </a:t>
            </a:r>
            <a:r>
              <a:rPr lang="en-US" dirty="0" err="1">
                <a:latin typeface="+mj-lt"/>
              </a:rPr>
              <a:t>ChameleonDB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Achieves up to 88% write bandwidth utilization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Increasing the number of NVDIMMs from 1 to 4,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TyrantKV’s</a:t>
            </a:r>
            <a:r>
              <a:rPr lang="en-US" dirty="0">
                <a:latin typeface="+mj-lt"/>
              </a:rPr>
              <a:t> throughput scales by 3.9x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DB70BA-6B46-87EF-3BE8-CD8B17D3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616400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E1C1FE-6B7B-5123-FE0B-C1C05364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State-of-the-art PM key-value stores</a:t>
            </a:r>
          </a:p>
          <a:p>
            <a:pPr lvl="1"/>
            <a:r>
              <a:rPr lang="en-US" dirty="0">
                <a:latin typeface="+mj-lt"/>
              </a:rPr>
              <a:t>FlatStore, Viper, and </a:t>
            </a:r>
            <a:r>
              <a:rPr lang="en-US" dirty="0" err="1">
                <a:latin typeface="+mj-lt"/>
              </a:rPr>
              <a:t>ChameleonDB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Achieves up to 88% write bandwidth utilization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Increasing the number of NVDIMMs from 1 to 4,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TyrantKV’s</a:t>
            </a:r>
            <a:r>
              <a:rPr lang="en-US" dirty="0">
                <a:latin typeface="+mj-lt"/>
              </a:rPr>
              <a:t> throughput scales by 3.9x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On YCSB workloads, TyrantKV achieves higher throughput and outperforms PM stores by 2.5 – 5x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02AE6C-2A9C-3D32-35AF-6A773F31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Summary</a:t>
            </a:r>
          </a:p>
        </p:txBody>
      </p:sp>
    </p:spTree>
    <p:extLst>
      <p:ext uri="{BB962C8B-B14F-4D97-AF65-F5344CB8AC3E}">
        <p14:creationId xmlns:p14="http://schemas.microsoft.com/office/powerpoint/2010/main" val="2551370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359225-381A-EB58-F8FB-67F5BD07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Disaggregated PM stores</a:t>
            </a:r>
          </a:p>
          <a:p>
            <a:pPr lvl="1"/>
            <a:r>
              <a:rPr lang="en-US" dirty="0">
                <a:latin typeface="+mj-lt"/>
              </a:rPr>
              <a:t>CXL PM expansion</a:t>
            </a:r>
          </a:p>
          <a:p>
            <a:pPr lvl="1"/>
            <a:r>
              <a:rPr lang="en-US" dirty="0">
                <a:latin typeface="+mj-lt"/>
              </a:rPr>
              <a:t>PM bandwidth utilization</a:t>
            </a:r>
          </a:p>
          <a:p>
            <a:pPr lvl="1"/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  <a:hlinkClick r:id="rId3"/>
            </a:endParaRPr>
          </a:p>
          <a:p>
            <a:pPr marL="0" indent="0">
              <a:buNone/>
            </a:pPr>
            <a:endParaRPr lang="en-US" dirty="0">
              <a:latin typeface="+mj-lt"/>
              <a:hlinkClick r:id="rId3"/>
            </a:endParaRPr>
          </a:p>
          <a:p>
            <a:pPr marL="0" indent="0">
              <a:buNone/>
            </a:pPr>
            <a:endParaRPr lang="en-US" dirty="0">
              <a:latin typeface="+mj-lt"/>
              <a:hlinkClick r:id="rId3"/>
            </a:endParaRPr>
          </a:p>
          <a:p>
            <a:pPr marL="0" indent="0">
              <a:buNone/>
            </a:pPr>
            <a:endParaRPr lang="en-US" dirty="0">
              <a:latin typeface="+mj-lt"/>
              <a:hlinkClick r:id="rId3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4D7C8-6085-F71D-A497-1901471C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4319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706B8-FB2C-D4B8-39DF-91331C3D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Achieving high, scalable PM bandwidth utilization is crucial for cost efficiency and practical adoption of PM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Fine-grained control over all accesses is fundamental for obtaining high, scalable PM bandwidth utilization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TyrantKV retains fine-grained control over all PM accesses and saturates 86% of PM write bandwidth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TyrantKV has 2—5x higher throughput to PM stores on YCSB and scales to NVDIMMs  across NUMA nodes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2B84D0-960F-FA5E-4A98-596E56E4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7B821-EEE0-9184-C951-6208F610B169}"/>
              </a:ext>
            </a:extLst>
          </p:cNvPr>
          <p:cNvSpPr txBox="1"/>
          <p:nvPr/>
        </p:nvSpPr>
        <p:spPr>
          <a:xfrm>
            <a:off x="3943350" y="46262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dirty="0">
                <a:latin typeface="+mj-lt"/>
                <a:hlinkClick r:id="rId3"/>
              </a:rPr>
              <a:t>cs.utexas.edu/~soujanya</a:t>
            </a:r>
          </a:p>
          <a:p>
            <a:pPr marL="0" indent="0" algn="r">
              <a:buNone/>
            </a:pPr>
            <a:r>
              <a:rPr lang="en-US" dirty="0">
                <a:latin typeface="+mj-lt"/>
                <a:hlinkClick r:id="rId3"/>
              </a:rPr>
              <a:t>soujanya.ponnapalli@utexas.edu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7071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DB8E63-D17F-840E-9B8A-E319A98C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Outline</a:t>
            </a:r>
          </a:p>
          <a:p>
            <a:r>
              <a:rPr lang="en-US" dirty="0">
                <a:latin typeface="+mj-lt"/>
              </a:rPr>
              <a:t>Background on PM stores</a:t>
            </a:r>
          </a:p>
          <a:p>
            <a:r>
              <a:rPr lang="en-US" dirty="0">
                <a:latin typeface="+mj-lt"/>
              </a:rPr>
              <a:t>I/O bottlenecks and PM analysis</a:t>
            </a:r>
          </a:p>
          <a:p>
            <a:r>
              <a:rPr lang="en-US" dirty="0">
                <a:latin typeface="+mj-lt"/>
              </a:rPr>
              <a:t>Evaluation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C6575-00D7-4999-81AC-6FEFFF1F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74984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400048-49B2-C4B5-9768-08113BA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6C99A97-AD5B-074F-EA69-95DA1AD88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53774"/>
              </p:ext>
            </p:extLst>
          </p:nvPr>
        </p:nvGraphicFramePr>
        <p:xfrm>
          <a:off x="326438" y="1508974"/>
          <a:ext cx="8491124" cy="34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81">
                  <a:extLst>
                    <a:ext uri="{9D8B030D-6E8A-4147-A177-3AD203B41FA5}">
                      <a16:colId xmlns:a16="http://schemas.microsoft.com/office/drawing/2014/main" val="1665829407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669182571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3764496583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1584046153"/>
                    </a:ext>
                  </a:extLst>
                </a:gridCol>
              </a:tblGrid>
              <a:tr h="229074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Persistent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Memory (PM)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91700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97384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Non-volatile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70557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Byte-addressable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73702"/>
                  </a:ext>
                </a:extLst>
              </a:tr>
            </a:tbl>
          </a:graphicData>
        </a:graphic>
      </p:graphicFrame>
      <p:pic>
        <p:nvPicPr>
          <p:cNvPr id="35" name="Picture 34" descr="A close up of a computer chip&#10;&#10;Description automatically generated">
            <a:extLst>
              <a:ext uri="{FF2B5EF4-FFF2-40B4-BE49-F238E27FC236}">
                <a16:creationId xmlns:a16="http://schemas.microsoft.com/office/drawing/2014/main" id="{EFC5A58E-BB35-3972-26F2-825C1AA6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90" y="2872249"/>
            <a:ext cx="1500189" cy="343917"/>
          </a:xfrm>
          <a:prstGeom prst="rect">
            <a:avLst/>
          </a:prstGeom>
        </p:spPr>
      </p:pic>
      <p:pic>
        <p:nvPicPr>
          <p:cNvPr id="43" name="Graphic 42" descr="Checkmark outline">
            <a:extLst>
              <a:ext uri="{FF2B5EF4-FFF2-40B4-BE49-F238E27FC236}">
                <a16:creationId xmlns:a16="http://schemas.microsoft.com/office/drawing/2014/main" id="{2A015E84-DA1D-51D1-6895-07C44F9E1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4606" y="4607323"/>
            <a:ext cx="352560" cy="352560"/>
          </a:xfrm>
          <a:prstGeom prst="rect">
            <a:avLst/>
          </a:prstGeom>
        </p:spPr>
      </p:pic>
      <p:pic>
        <p:nvPicPr>
          <p:cNvPr id="4" name="Graphic 3" descr="Checkmark outline">
            <a:extLst>
              <a:ext uri="{FF2B5EF4-FFF2-40B4-BE49-F238E27FC236}">
                <a16:creationId xmlns:a16="http://schemas.microsoft.com/office/drawing/2014/main" id="{70EB0FE9-6E93-9C3C-63A8-3C11EBBE1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2331" y="4222911"/>
            <a:ext cx="352560" cy="3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20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45D7-F605-8000-477A-820B991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TyrantKV: Indirect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CE0FC-19B8-4B00-5AF2-3601CF869C83}"/>
              </a:ext>
            </a:extLst>
          </p:cNvPr>
          <p:cNvSpPr/>
          <p:nvPr/>
        </p:nvSpPr>
        <p:spPr>
          <a:xfrm>
            <a:off x="1446658" y="2265528"/>
            <a:ext cx="5540991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41047-0F34-5F47-D77E-40B9B698BB9E}"/>
              </a:ext>
            </a:extLst>
          </p:cNvPr>
          <p:cNvSpPr/>
          <p:nvPr/>
        </p:nvSpPr>
        <p:spPr>
          <a:xfrm>
            <a:off x="7369790" y="2265528"/>
            <a:ext cx="996287" cy="349382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8BA44-53CC-9934-8E37-84171801194E}"/>
              </a:ext>
            </a:extLst>
          </p:cNvPr>
          <p:cNvSpPr txBox="1"/>
          <p:nvPr/>
        </p:nvSpPr>
        <p:spPr>
          <a:xfrm>
            <a:off x="3567911" y="581278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NUMA Node-0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43A7-0670-E0AB-030E-C4D63379912F}"/>
              </a:ext>
            </a:extLst>
          </p:cNvPr>
          <p:cNvSpPr txBox="1"/>
          <p:nvPr/>
        </p:nvSpPr>
        <p:spPr>
          <a:xfrm>
            <a:off x="7476639" y="581246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Node-N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6FB80-5D3C-E557-DEE3-72237064518D}"/>
              </a:ext>
            </a:extLst>
          </p:cNvPr>
          <p:cNvSpPr/>
          <p:nvPr/>
        </p:nvSpPr>
        <p:spPr>
          <a:xfrm>
            <a:off x="1685494" y="4954137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AE2C0-17A1-2A42-321C-48EDD2D4A0AF}"/>
              </a:ext>
            </a:extLst>
          </p:cNvPr>
          <p:cNvSpPr/>
          <p:nvPr/>
        </p:nvSpPr>
        <p:spPr>
          <a:xfrm>
            <a:off x="4328772" y="4938101"/>
            <a:ext cx="2552131" cy="586854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NVDIMM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6893D-16C4-BE5B-EBE5-75EB98281B82}"/>
              </a:ext>
            </a:extLst>
          </p:cNvPr>
          <p:cNvSpPr txBox="1"/>
          <p:nvPr/>
        </p:nvSpPr>
        <p:spPr>
          <a:xfrm>
            <a:off x="6909255" y="3828361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9A915-B90A-4801-BF0A-6FFB9E0F633D}"/>
              </a:ext>
            </a:extLst>
          </p:cNvPr>
          <p:cNvSpPr/>
          <p:nvPr/>
        </p:nvSpPr>
        <p:spPr>
          <a:xfrm>
            <a:off x="1197519" y="4708477"/>
            <a:ext cx="5912965" cy="95534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A335E-F276-07F9-0BA2-56ADA57ACF55}"/>
              </a:ext>
            </a:extLst>
          </p:cNvPr>
          <p:cNvSpPr txBox="1"/>
          <p:nvPr/>
        </p:nvSpPr>
        <p:spPr>
          <a:xfrm>
            <a:off x="192052" y="4912761"/>
            <a:ext cx="100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nvLOG</a:t>
            </a:r>
          </a:p>
          <a:p>
            <a:r>
              <a:rPr lang="en-US" dirty="0">
                <a:latin typeface="+mj-lt"/>
              </a:rPr>
              <a:t>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ED4366-380E-1466-765D-6C8DE3FD373F}"/>
              </a:ext>
            </a:extLst>
          </p:cNvPr>
          <p:cNvSpPr/>
          <p:nvPr/>
        </p:nvSpPr>
        <p:spPr>
          <a:xfrm>
            <a:off x="1197518" y="2605253"/>
            <a:ext cx="5912965" cy="193099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1EC1-DB5C-29C5-5CBA-C070200A289D}"/>
              </a:ext>
            </a:extLst>
          </p:cNvPr>
          <p:cNvSpPr txBox="1"/>
          <p:nvPr/>
        </p:nvSpPr>
        <p:spPr>
          <a:xfrm>
            <a:off x="190797" y="3366110"/>
            <a:ext cx="89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Indirect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access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1594731-CD26-E39C-5EB7-86E214428357}"/>
              </a:ext>
            </a:extLst>
          </p:cNvPr>
          <p:cNvGraphicFramePr>
            <a:graphicFrameLocks noGrp="1"/>
          </p:cNvGraphicFramePr>
          <p:nvPr/>
        </p:nvGraphicFramePr>
        <p:xfrm>
          <a:off x="1778758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D219A7AC-817A-F9F3-993D-7A8C6A6808B2}"/>
              </a:ext>
            </a:extLst>
          </p:cNvPr>
          <p:cNvGraphicFramePr>
            <a:graphicFrameLocks noGrp="1"/>
          </p:cNvGraphicFramePr>
          <p:nvPr/>
        </p:nvGraphicFramePr>
        <p:xfrm>
          <a:off x="2961559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E2B200-A10A-6938-4F5D-47DFDE2DA790}"/>
              </a:ext>
            </a:extLst>
          </p:cNvPr>
          <p:cNvSpPr txBox="1"/>
          <p:nvPr/>
        </p:nvSpPr>
        <p:spPr>
          <a:xfrm>
            <a:off x="3645962" y="3112227"/>
            <a:ext cx="93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Request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pending</a:t>
            </a:r>
          </a:p>
          <a:p>
            <a:r>
              <a:rPr lang="en-US" dirty="0">
                <a:latin typeface="+mj-lt"/>
              </a:rPr>
              <a:t>queues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B3BA5-FA41-89E0-814A-F77B484E40E7}"/>
              </a:ext>
            </a:extLst>
          </p:cNvPr>
          <p:cNvSpPr txBox="1"/>
          <p:nvPr/>
        </p:nvSpPr>
        <p:spPr>
          <a:xfrm>
            <a:off x="2329980" y="33140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94185802-9C69-DE2A-7D4F-2896FF5A8973}"/>
              </a:ext>
            </a:extLst>
          </p:cNvPr>
          <p:cNvGraphicFramePr>
            <a:graphicFrameLocks noGrp="1"/>
          </p:cNvGraphicFramePr>
          <p:nvPr/>
        </p:nvGraphicFramePr>
        <p:xfrm>
          <a:off x="5005014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AC715E28-1A20-5A80-8924-8C88727EE538}"/>
              </a:ext>
            </a:extLst>
          </p:cNvPr>
          <p:cNvGraphicFramePr>
            <a:graphicFrameLocks noGrp="1"/>
          </p:cNvGraphicFramePr>
          <p:nvPr/>
        </p:nvGraphicFramePr>
        <p:xfrm>
          <a:off x="6187815" y="2856365"/>
          <a:ext cx="50951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17">
                  <a:extLst>
                    <a:ext uri="{9D8B030D-6E8A-4147-A177-3AD203B41FA5}">
                      <a16:colId xmlns:a16="http://schemas.microsoft.com/office/drawing/2014/main" val="17494475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719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 w="317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23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530E1D6-5666-8966-C401-A3B6B7A43E08}"/>
              </a:ext>
            </a:extLst>
          </p:cNvPr>
          <p:cNvSpPr txBox="1"/>
          <p:nvPr/>
        </p:nvSpPr>
        <p:spPr>
          <a:xfrm>
            <a:off x="5556236" y="33140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4CCB48D-1599-4FE4-2ADB-A4BDA1554ED4}"/>
              </a:ext>
            </a:extLst>
          </p:cNvPr>
          <p:cNvSpPr/>
          <p:nvPr/>
        </p:nvSpPr>
        <p:spPr>
          <a:xfrm>
            <a:off x="1785740" y="1583140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5010F15-B572-39A7-D8B9-C69A2BA90B74}"/>
              </a:ext>
            </a:extLst>
          </p:cNvPr>
          <p:cNvSpPr/>
          <p:nvPr/>
        </p:nvSpPr>
        <p:spPr>
          <a:xfrm>
            <a:off x="2905453" y="1583140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67A4581-8B2D-A664-29FA-AFDF08C712E1}"/>
              </a:ext>
            </a:extLst>
          </p:cNvPr>
          <p:cNvSpPr/>
          <p:nvPr/>
        </p:nvSpPr>
        <p:spPr>
          <a:xfrm>
            <a:off x="5018807" y="1588317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B76CB82-7A49-FADC-85F8-F50B3782E884}"/>
              </a:ext>
            </a:extLst>
          </p:cNvPr>
          <p:cNvSpPr/>
          <p:nvPr/>
        </p:nvSpPr>
        <p:spPr>
          <a:xfrm>
            <a:off x="6174193" y="1583140"/>
            <a:ext cx="509346" cy="15694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00D4EE-65E5-EA87-58FF-23E53BFB51A1}"/>
              </a:ext>
            </a:extLst>
          </p:cNvPr>
          <p:cNvSpPr txBox="1"/>
          <p:nvPr/>
        </p:nvSpPr>
        <p:spPr>
          <a:xfrm>
            <a:off x="47656" y="1937776"/>
            <a:ext cx="207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Application Threads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E0A78C8-E767-9331-05C5-FFF704E51DC9}"/>
              </a:ext>
            </a:extLst>
          </p:cNvPr>
          <p:cNvSpPr/>
          <p:nvPr/>
        </p:nvSpPr>
        <p:spPr>
          <a:xfrm>
            <a:off x="1778758" y="4389468"/>
            <a:ext cx="509346" cy="5232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EA2BFDB-22CE-D93F-66F7-E0756632C04F}"/>
              </a:ext>
            </a:extLst>
          </p:cNvPr>
          <p:cNvSpPr/>
          <p:nvPr/>
        </p:nvSpPr>
        <p:spPr>
          <a:xfrm>
            <a:off x="2961559" y="4409184"/>
            <a:ext cx="509346" cy="5232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6A4112C-A0F5-33BA-2EE8-4ACED8413B85}"/>
              </a:ext>
            </a:extLst>
          </p:cNvPr>
          <p:cNvSpPr/>
          <p:nvPr/>
        </p:nvSpPr>
        <p:spPr>
          <a:xfrm>
            <a:off x="5049638" y="4388093"/>
            <a:ext cx="509346" cy="5232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696B92B-0742-9ECF-6215-C2CAA33EA107}"/>
              </a:ext>
            </a:extLst>
          </p:cNvPr>
          <p:cNvSpPr/>
          <p:nvPr/>
        </p:nvSpPr>
        <p:spPr>
          <a:xfrm>
            <a:off x="6196966" y="4388093"/>
            <a:ext cx="509346" cy="523293"/>
          </a:xfrm>
          <a:custGeom>
            <a:avLst/>
            <a:gdLst>
              <a:gd name="connsiteX0" fmla="*/ 125769 w 509346"/>
              <a:gd name="connsiteY0" fmla="*/ 0 h 1569493"/>
              <a:gd name="connsiteX1" fmla="*/ 507907 w 509346"/>
              <a:gd name="connsiteY1" fmla="*/ 436729 h 1569493"/>
              <a:gd name="connsiteX2" fmla="*/ 2939 w 509346"/>
              <a:gd name="connsiteY2" fmla="*/ 846161 h 1569493"/>
              <a:gd name="connsiteX3" fmla="*/ 303190 w 509346"/>
              <a:gd name="connsiteY3" fmla="*/ 1364776 h 1569493"/>
              <a:gd name="connsiteX4" fmla="*/ 371429 w 509346"/>
              <a:gd name="connsiteY4" fmla="*/ 1514902 h 1569493"/>
              <a:gd name="connsiteX5" fmla="*/ 385077 w 509346"/>
              <a:gd name="connsiteY5" fmla="*/ 1569493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346" h="1569493">
                <a:moveTo>
                  <a:pt x="125769" y="0"/>
                </a:moveTo>
                <a:cubicBezTo>
                  <a:pt x="327074" y="147851"/>
                  <a:pt x="528379" y="295702"/>
                  <a:pt x="507907" y="436729"/>
                </a:cubicBezTo>
                <a:cubicBezTo>
                  <a:pt x="487435" y="577756"/>
                  <a:pt x="37058" y="691487"/>
                  <a:pt x="2939" y="846161"/>
                </a:cubicBezTo>
                <a:cubicBezTo>
                  <a:pt x="-31180" y="1000835"/>
                  <a:pt x="241775" y="1253319"/>
                  <a:pt x="303190" y="1364776"/>
                </a:cubicBezTo>
                <a:cubicBezTo>
                  <a:pt x="364605" y="1476233"/>
                  <a:pt x="357781" y="1480783"/>
                  <a:pt x="371429" y="1514902"/>
                </a:cubicBezTo>
                <a:cubicBezTo>
                  <a:pt x="385077" y="1549022"/>
                  <a:pt x="385077" y="1559257"/>
                  <a:pt x="385077" y="1569493"/>
                </a:cubicBezTo>
              </a:path>
            </a:pathLst>
          </a:cu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5076F-FF92-1549-4CB7-8410B8AFE3CB}"/>
              </a:ext>
            </a:extLst>
          </p:cNvPr>
          <p:cNvSpPr txBox="1"/>
          <p:nvPr/>
        </p:nvSpPr>
        <p:spPr>
          <a:xfrm>
            <a:off x="186078" y="4392076"/>
            <a:ext cx="9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Workers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4DF55-4E20-937B-703B-5F5A37B1632E}"/>
              </a:ext>
            </a:extLst>
          </p:cNvPr>
          <p:cNvSpPr/>
          <p:nvPr/>
        </p:nvSpPr>
        <p:spPr>
          <a:xfrm>
            <a:off x="1446658" y="1500043"/>
            <a:ext cx="6949440" cy="504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NUMA-Aware Request Router</a:t>
            </a:r>
          </a:p>
        </p:txBody>
      </p:sp>
    </p:spTree>
    <p:extLst>
      <p:ext uri="{BB962C8B-B14F-4D97-AF65-F5344CB8AC3E}">
        <p14:creationId xmlns:p14="http://schemas.microsoft.com/office/powerpoint/2010/main" val="688279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534E5C-3A35-829D-04F2-076286C0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FF74E8-A9E6-34AA-6FC8-B21E3F27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Life Path in TyrantKV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3633F-0641-5752-9DB4-57D3EDD25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809762"/>
            <a:ext cx="7772400" cy="403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0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534E5C-3A35-829D-04F2-076286C0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FF74E8-A9E6-34AA-6FC8-B21E3F27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Express Link and PM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3633F-0641-5752-9DB4-57D3EDD25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809762"/>
            <a:ext cx="7772400" cy="403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4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1D5BC7-A61F-5470-226E-80D3A0F1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Fine-grained control over all PM accesses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DA98F-AC01-643E-22E4-96450CC7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TyrantKV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28D0C-53A4-027A-9024-0D050D87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4" y="1933784"/>
            <a:ext cx="7583646" cy="39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6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400048-49B2-C4B5-9768-08113BA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6C99A97-AD5B-074F-EA69-95DA1AD88D91}"/>
              </a:ext>
            </a:extLst>
          </p:cNvPr>
          <p:cNvGraphicFramePr>
            <a:graphicFrameLocks noGrp="1"/>
          </p:cNvGraphicFramePr>
          <p:nvPr/>
        </p:nvGraphicFramePr>
        <p:xfrm>
          <a:off x="326438" y="1508974"/>
          <a:ext cx="8491124" cy="34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81">
                  <a:extLst>
                    <a:ext uri="{9D8B030D-6E8A-4147-A177-3AD203B41FA5}">
                      <a16:colId xmlns:a16="http://schemas.microsoft.com/office/drawing/2014/main" val="1665829407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669182571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3764496583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1584046153"/>
                    </a:ext>
                  </a:extLst>
                </a:gridCol>
              </a:tblGrid>
              <a:tr h="229074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DRAM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Persistent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Memory (PM)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Solid-state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Drive (SSD)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91700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97384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Non-volatile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70557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Byte-addressable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73702"/>
                  </a:ext>
                </a:extLst>
              </a:tr>
            </a:tbl>
          </a:graphicData>
        </a:graphic>
      </p:graphicFrame>
      <p:pic>
        <p:nvPicPr>
          <p:cNvPr id="35" name="Picture 34" descr="A close up of a computer chip&#10;&#10;Description automatically generated">
            <a:extLst>
              <a:ext uri="{FF2B5EF4-FFF2-40B4-BE49-F238E27FC236}">
                <a16:creationId xmlns:a16="http://schemas.microsoft.com/office/drawing/2014/main" id="{EFC5A58E-BB35-3972-26F2-825C1AA6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90" y="2872249"/>
            <a:ext cx="1500189" cy="3439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ECD433-D3C0-BD5F-2B57-6227593D5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54" y="2415188"/>
            <a:ext cx="784556" cy="1107840"/>
          </a:xfrm>
          <a:prstGeom prst="rect">
            <a:avLst/>
          </a:prstGeom>
        </p:spPr>
      </p:pic>
      <p:pic>
        <p:nvPicPr>
          <p:cNvPr id="38" name="Picture 37" descr="A green circuit board with black square objects&#10;&#10;Description automatically generated">
            <a:extLst>
              <a:ext uri="{FF2B5EF4-FFF2-40B4-BE49-F238E27FC236}">
                <a16:creationId xmlns:a16="http://schemas.microsoft.com/office/drawing/2014/main" id="{25344AB6-2D24-8872-496D-64C1BF625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9" y="2865968"/>
            <a:ext cx="1511939" cy="343917"/>
          </a:xfrm>
          <a:prstGeom prst="rect">
            <a:avLst/>
          </a:prstGeom>
        </p:spPr>
      </p:pic>
      <p:pic>
        <p:nvPicPr>
          <p:cNvPr id="43" name="Graphic 42" descr="Checkmark outline">
            <a:extLst>
              <a:ext uri="{FF2B5EF4-FFF2-40B4-BE49-F238E27FC236}">
                <a16:creationId xmlns:a16="http://schemas.microsoft.com/office/drawing/2014/main" id="{2A015E84-DA1D-51D1-6895-07C44F9E1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606" y="4607323"/>
            <a:ext cx="352560" cy="352560"/>
          </a:xfrm>
          <a:prstGeom prst="rect">
            <a:avLst/>
          </a:prstGeom>
        </p:spPr>
      </p:pic>
      <p:pic>
        <p:nvPicPr>
          <p:cNvPr id="44" name="Graphic 43" descr="Checkmark outline">
            <a:extLst>
              <a:ext uri="{FF2B5EF4-FFF2-40B4-BE49-F238E27FC236}">
                <a16:creationId xmlns:a16="http://schemas.microsoft.com/office/drawing/2014/main" id="{BAB9CCDB-0408-4492-F340-53A61B29C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9587" y="4637952"/>
            <a:ext cx="352560" cy="352560"/>
          </a:xfrm>
          <a:prstGeom prst="rect">
            <a:avLst/>
          </a:prstGeom>
        </p:spPr>
      </p:pic>
      <p:pic>
        <p:nvPicPr>
          <p:cNvPr id="46" name="Graphic 45" descr="Close outline">
            <a:extLst>
              <a:ext uri="{FF2B5EF4-FFF2-40B4-BE49-F238E27FC236}">
                <a16:creationId xmlns:a16="http://schemas.microsoft.com/office/drawing/2014/main" id="{E1764C39-7E36-D46B-A5BF-79013D4A6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9097" y="4641423"/>
            <a:ext cx="312269" cy="312269"/>
          </a:xfrm>
          <a:prstGeom prst="rect">
            <a:avLst/>
          </a:prstGeom>
        </p:spPr>
      </p:pic>
      <p:pic>
        <p:nvPicPr>
          <p:cNvPr id="2" name="Graphic 1" descr="Close outline">
            <a:extLst>
              <a:ext uri="{FF2B5EF4-FFF2-40B4-BE49-F238E27FC236}">
                <a16:creationId xmlns:a16="http://schemas.microsoft.com/office/drawing/2014/main" id="{3C481E7F-DA14-0365-6F3A-FC9AF4E8A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9733" y="4243056"/>
            <a:ext cx="312269" cy="312269"/>
          </a:xfrm>
          <a:prstGeom prst="rect">
            <a:avLst/>
          </a:prstGeom>
        </p:spPr>
      </p:pic>
      <p:pic>
        <p:nvPicPr>
          <p:cNvPr id="4" name="Graphic 3" descr="Checkmark outline">
            <a:extLst>
              <a:ext uri="{FF2B5EF4-FFF2-40B4-BE49-F238E27FC236}">
                <a16:creationId xmlns:a16="http://schemas.microsoft.com/office/drawing/2014/main" id="{70EB0FE9-6E93-9C3C-63A8-3C11EBBE1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2331" y="4222911"/>
            <a:ext cx="352560" cy="352560"/>
          </a:xfrm>
          <a:prstGeom prst="rect">
            <a:avLst/>
          </a:prstGeom>
        </p:spPr>
      </p:pic>
      <p:pic>
        <p:nvPicPr>
          <p:cNvPr id="5" name="Graphic 4" descr="Checkmark outline">
            <a:extLst>
              <a:ext uri="{FF2B5EF4-FFF2-40B4-BE49-F238E27FC236}">
                <a16:creationId xmlns:a16="http://schemas.microsoft.com/office/drawing/2014/main" id="{887BE69B-DD7A-E3AD-69F8-5F81DBC8D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8951" y="4222911"/>
            <a:ext cx="352560" cy="3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9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400048-49B2-C4B5-9768-08113BA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6C99A97-AD5B-074F-EA69-95DA1AD88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31795"/>
              </p:ext>
            </p:extLst>
          </p:nvPr>
        </p:nvGraphicFramePr>
        <p:xfrm>
          <a:off x="326438" y="1508974"/>
          <a:ext cx="8491124" cy="34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81">
                  <a:extLst>
                    <a:ext uri="{9D8B030D-6E8A-4147-A177-3AD203B41FA5}">
                      <a16:colId xmlns:a16="http://schemas.microsoft.com/office/drawing/2014/main" val="1665829407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669182571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3764496583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1584046153"/>
                    </a:ext>
                  </a:extLst>
                </a:gridCol>
              </a:tblGrid>
              <a:tr h="229074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DRAM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Persistent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Memory (PM)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Solid-state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Drive (SSD)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91700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&lt; 100ns (1x)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 2—3x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1000x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16356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Non-volatile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70557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Byte-addressable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73702"/>
                  </a:ext>
                </a:extLst>
              </a:tr>
            </a:tbl>
          </a:graphicData>
        </a:graphic>
      </p:graphicFrame>
      <p:pic>
        <p:nvPicPr>
          <p:cNvPr id="35" name="Picture 34" descr="A close up of a computer chip&#10;&#10;Description automatically generated">
            <a:extLst>
              <a:ext uri="{FF2B5EF4-FFF2-40B4-BE49-F238E27FC236}">
                <a16:creationId xmlns:a16="http://schemas.microsoft.com/office/drawing/2014/main" id="{EFC5A58E-BB35-3972-26F2-825C1AA6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90" y="2872249"/>
            <a:ext cx="1500189" cy="3439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ECD433-D3C0-BD5F-2B57-6227593D5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54" y="2415188"/>
            <a:ext cx="784556" cy="1107840"/>
          </a:xfrm>
          <a:prstGeom prst="rect">
            <a:avLst/>
          </a:prstGeom>
        </p:spPr>
      </p:pic>
      <p:pic>
        <p:nvPicPr>
          <p:cNvPr id="38" name="Picture 37" descr="A green circuit board with black square objects&#10;&#10;Description automatically generated">
            <a:extLst>
              <a:ext uri="{FF2B5EF4-FFF2-40B4-BE49-F238E27FC236}">
                <a16:creationId xmlns:a16="http://schemas.microsoft.com/office/drawing/2014/main" id="{25344AB6-2D24-8872-496D-64C1BF625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9" y="2865968"/>
            <a:ext cx="1511939" cy="343917"/>
          </a:xfrm>
          <a:prstGeom prst="rect">
            <a:avLst/>
          </a:prstGeom>
        </p:spPr>
      </p:pic>
      <p:pic>
        <p:nvPicPr>
          <p:cNvPr id="43" name="Graphic 42" descr="Checkmark outline">
            <a:extLst>
              <a:ext uri="{FF2B5EF4-FFF2-40B4-BE49-F238E27FC236}">
                <a16:creationId xmlns:a16="http://schemas.microsoft.com/office/drawing/2014/main" id="{2A015E84-DA1D-51D1-6895-07C44F9E1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606" y="4607323"/>
            <a:ext cx="352560" cy="352560"/>
          </a:xfrm>
          <a:prstGeom prst="rect">
            <a:avLst/>
          </a:prstGeom>
        </p:spPr>
      </p:pic>
      <p:pic>
        <p:nvPicPr>
          <p:cNvPr id="44" name="Graphic 43" descr="Checkmark outline">
            <a:extLst>
              <a:ext uri="{FF2B5EF4-FFF2-40B4-BE49-F238E27FC236}">
                <a16:creationId xmlns:a16="http://schemas.microsoft.com/office/drawing/2014/main" id="{BAB9CCDB-0408-4492-F340-53A61B29C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9587" y="4637952"/>
            <a:ext cx="352560" cy="352560"/>
          </a:xfrm>
          <a:prstGeom prst="rect">
            <a:avLst/>
          </a:prstGeom>
        </p:spPr>
      </p:pic>
      <p:pic>
        <p:nvPicPr>
          <p:cNvPr id="46" name="Graphic 45" descr="Close outline">
            <a:extLst>
              <a:ext uri="{FF2B5EF4-FFF2-40B4-BE49-F238E27FC236}">
                <a16:creationId xmlns:a16="http://schemas.microsoft.com/office/drawing/2014/main" id="{E1764C39-7E36-D46B-A5BF-79013D4A6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9097" y="4641423"/>
            <a:ext cx="312269" cy="312269"/>
          </a:xfrm>
          <a:prstGeom prst="rect">
            <a:avLst/>
          </a:prstGeom>
        </p:spPr>
      </p:pic>
      <p:pic>
        <p:nvPicPr>
          <p:cNvPr id="2" name="Graphic 1" descr="Close outline">
            <a:extLst>
              <a:ext uri="{FF2B5EF4-FFF2-40B4-BE49-F238E27FC236}">
                <a16:creationId xmlns:a16="http://schemas.microsoft.com/office/drawing/2014/main" id="{3C481E7F-DA14-0365-6F3A-FC9AF4E8A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9733" y="4243056"/>
            <a:ext cx="312269" cy="312269"/>
          </a:xfrm>
          <a:prstGeom prst="rect">
            <a:avLst/>
          </a:prstGeom>
        </p:spPr>
      </p:pic>
      <p:pic>
        <p:nvPicPr>
          <p:cNvPr id="4" name="Graphic 3" descr="Checkmark outline">
            <a:extLst>
              <a:ext uri="{FF2B5EF4-FFF2-40B4-BE49-F238E27FC236}">
                <a16:creationId xmlns:a16="http://schemas.microsoft.com/office/drawing/2014/main" id="{70EB0FE9-6E93-9C3C-63A8-3C11EBBE1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2331" y="4222911"/>
            <a:ext cx="352560" cy="352560"/>
          </a:xfrm>
          <a:prstGeom prst="rect">
            <a:avLst/>
          </a:prstGeom>
        </p:spPr>
      </p:pic>
      <p:pic>
        <p:nvPicPr>
          <p:cNvPr id="5" name="Graphic 4" descr="Checkmark outline">
            <a:extLst>
              <a:ext uri="{FF2B5EF4-FFF2-40B4-BE49-F238E27FC236}">
                <a16:creationId xmlns:a16="http://schemas.microsoft.com/office/drawing/2014/main" id="{887BE69B-DD7A-E3AD-69F8-5F81DBC8D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8951" y="4222911"/>
            <a:ext cx="352560" cy="3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1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400048-49B2-C4B5-9768-08113BA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C6C99A97-AD5B-074F-EA69-95DA1AD88D91}"/>
              </a:ext>
            </a:extLst>
          </p:cNvPr>
          <p:cNvGraphicFramePr>
            <a:graphicFrameLocks noGrp="1"/>
          </p:cNvGraphicFramePr>
          <p:nvPr/>
        </p:nvGraphicFramePr>
        <p:xfrm>
          <a:off x="326438" y="1508974"/>
          <a:ext cx="8491124" cy="34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81">
                  <a:extLst>
                    <a:ext uri="{9D8B030D-6E8A-4147-A177-3AD203B41FA5}">
                      <a16:colId xmlns:a16="http://schemas.microsoft.com/office/drawing/2014/main" val="1665829407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669182571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3764496583"/>
                    </a:ext>
                  </a:extLst>
                </a:gridCol>
                <a:gridCol w="2122781">
                  <a:extLst>
                    <a:ext uri="{9D8B030D-6E8A-4147-A177-3AD203B41FA5}">
                      <a16:colId xmlns:a16="http://schemas.microsoft.com/office/drawing/2014/main" val="1584046153"/>
                    </a:ext>
                  </a:extLst>
                </a:gridCol>
              </a:tblGrid>
              <a:tr h="2290748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DRAM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Persistent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Memory (PM)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Solid-state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Drive (SSD)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91700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&lt; 100ns (1x)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 2—3x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1000x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16356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Non-volatile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70557"/>
                  </a:ext>
                </a:extLst>
              </a:tr>
              <a:tr h="3969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Byte-addressable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73702"/>
                  </a:ext>
                </a:extLst>
              </a:tr>
            </a:tbl>
          </a:graphicData>
        </a:graphic>
      </p:graphicFrame>
      <p:pic>
        <p:nvPicPr>
          <p:cNvPr id="35" name="Picture 34" descr="A close up of a computer chip&#10;&#10;Description automatically generated">
            <a:extLst>
              <a:ext uri="{FF2B5EF4-FFF2-40B4-BE49-F238E27FC236}">
                <a16:creationId xmlns:a16="http://schemas.microsoft.com/office/drawing/2014/main" id="{EFC5A58E-BB35-3972-26F2-825C1AA6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90" y="2872249"/>
            <a:ext cx="1500189" cy="3439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ECD433-D3C0-BD5F-2B57-6227593D5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54" y="2415188"/>
            <a:ext cx="784556" cy="1107840"/>
          </a:xfrm>
          <a:prstGeom prst="rect">
            <a:avLst/>
          </a:prstGeom>
        </p:spPr>
      </p:pic>
      <p:pic>
        <p:nvPicPr>
          <p:cNvPr id="38" name="Picture 37" descr="A green circuit board with black square objects&#10;&#10;Description automatically generated">
            <a:extLst>
              <a:ext uri="{FF2B5EF4-FFF2-40B4-BE49-F238E27FC236}">
                <a16:creationId xmlns:a16="http://schemas.microsoft.com/office/drawing/2014/main" id="{25344AB6-2D24-8872-496D-64C1BF625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9" y="2865968"/>
            <a:ext cx="1511939" cy="343917"/>
          </a:xfrm>
          <a:prstGeom prst="rect">
            <a:avLst/>
          </a:prstGeom>
        </p:spPr>
      </p:pic>
      <p:pic>
        <p:nvPicPr>
          <p:cNvPr id="43" name="Graphic 42" descr="Checkmark outline">
            <a:extLst>
              <a:ext uri="{FF2B5EF4-FFF2-40B4-BE49-F238E27FC236}">
                <a16:creationId xmlns:a16="http://schemas.microsoft.com/office/drawing/2014/main" id="{2A015E84-DA1D-51D1-6895-07C44F9E1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606" y="4607323"/>
            <a:ext cx="352560" cy="352560"/>
          </a:xfrm>
          <a:prstGeom prst="rect">
            <a:avLst/>
          </a:prstGeom>
        </p:spPr>
      </p:pic>
      <p:pic>
        <p:nvPicPr>
          <p:cNvPr id="44" name="Graphic 43" descr="Checkmark outline">
            <a:extLst>
              <a:ext uri="{FF2B5EF4-FFF2-40B4-BE49-F238E27FC236}">
                <a16:creationId xmlns:a16="http://schemas.microsoft.com/office/drawing/2014/main" id="{BAB9CCDB-0408-4492-F340-53A61B29C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9587" y="4637952"/>
            <a:ext cx="352560" cy="352560"/>
          </a:xfrm>
          <a:prstGeom prst="rect">
            <a:avLst/>
          </a:prstGeom>
        </p:spPr>
      </p:pic>
      <p:pic>
        <p:nvPicPr>
          <p:cNvPr id="46" name="Graphic 45" descr="Close outline">
            <a:extLst>
              <a:ext uri="{FF2B5EF4-FFF2-40B4-BE49-F238E27FC236}">
                <a16:creationId xmlns:a16="http://schemas.microsoft.com/office/drawing/2014/main" id="{E1764C39-7E36-D46B-A5BF-79013D4A6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9097" y="4641423"/>
            <a:ext cx="312269" cy="312269"/>
          </a:xfrm>
          <a:prstGeom prst="rect">
            <a:avLst/>
          </a:prstGeom>
        </p:spPr>
      </p:pic>
      <p:pic>
        <p:nvPicPr>
          <p:cNvPr id="2" name="Graphic 1" descr="Close outline">
            <a:extLst>
              <a:ext uri="{FF2B5EF4-FFF2-40B4-BE49-F238E27FC236}">
                <a16:creationId xmlns:a16="http://schemas.microsoft.com/office/drawing/2014/main" id="{3C481E7F-DA14-0365-6F3A-FC9AF4E8A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9733" y="4243056"/>
            <a:ext cx="312269" cy="312269"/>
          </a:xfrm>
          <a:prstGeom prst="rect">
            <a:avLst/>
          </a:prstGeom>
        </p:spPr>
      </p:pic>
      <p:pic>
        <p:nvPicPr>
          <p:cNvPr id="4" name="Graphic 3" descr="Checkmark outline">
            <a:extLst>
              <a:ext uri="{FF2B5EF4-FFF2-40B4-BE49-F238E27FC236}">
                <a16:creationId xmlns:a16="http://schemas.microsoft.com/office/drawing/2014/main" id="{70EB0FE9-6E93-9C3C-63A8-3C11EBBE1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2331" y="4222911"/>
            <a:ext cx="352560" cy="352560"/>
          </a:xfrm>
          <a:prstGeom prst="rect">
            <a:avLst/>
          </a:prstGeom>
        </p:spPr>
      </p:pic>
      <p:pic>
        <p:nvPicPr>
          <p:cNvPr id="5" name="Graphic 4" descr="Checkmark outline">
            <a:extLst>
              <a:ext uri="{FF2B5EF4-FFF2-40B4-BE49-F238E27FC236}">
                <a16:creationId xmlns:a16="http://schemas.microsoft.com/office/drawing/2014/main" id="{887BE69B-DD7A-E3AD-69F8-5F81DBC8D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8951" y="4222911"/>
            <a:ext cx="352560" cy="352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C6D633-1CB0-6B71-1056-E6DF8F721107}"/>
              </a:ext>
            </a:extLst>
          </p:cNvPr>
          <p:cNvSpPr/>
          <p:nvPr/>
        </p:nvSpPr>
        <p:spPr>
          <a:xfrm>
            <a:off x="804664" y="5349026"/>
            <a:ext cx="7534672" cy="791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PM offers durability and byte-addressability at low latency</a:t>
            </a:r>
          </a:p>
        </p:txBody>
      </p:sp>
    </p:spTree>
    <p:extLst>
      <p:ext uri="{BB962C8B-B14F-4D97-AF65-F5344CB8AC3E}">
        <p14:creationId xmlns:p14="http://schemas.microsoft.com/office/powerpoint/2010/main" val="89095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CB02A-0C4F-3C27-93DE-2382209E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A486D0-4264-7BE6-5A18-133739CFF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242780"/>
              </p:ext>
            </p:extLst>
          </p:nvPr>
        </p:nvGraphicFramePr>
        <p:xfrm>
          <a:off x="628650" y="1748358"/>
          <a:ext cx="7886700" cy="2687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29729538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114658959"/>
                    </a:ext>
                  </a:extLst>
                </a:gridCol>
              </a:tblGrid>
              <a:tr h="89572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Durable writes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990680"/>
                  </a:ext>
                </a:extLst>
              </a:tr>
              <a:tr h="89572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Byte-addressable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528857"/>
                  </a:ext>
                </a:extLst>
              </a:tr>
              <a:tr h="895721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High capacity and density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9228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8A16354-87F5-F91A-BCEC-956846CF724D}"/>
              </a:ext>
            </a:extLst>
          </p:cNvPr>
          <p:cNvSpPr/>
          <p:nvPr/>
        </p:nvSpPr>
        <p:spPr>
          <a:xfrm>
            <a:off x="804664" y="5349026"/>
            <a:ext cx="7534672" cy="791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PM is a promising building block for large-scale </a:t>
            </a:r>
            <a:r>
              <a:rPr lang="en-US" sz="2400" dirty="0" err="1">
                <a:latin typeface="+mj-lt"/>
              </a:rPr>
              <a:t>kv</a:t>
            </a:r>
            <a:r>
              <a:rPr lang="en-US" sz="2400" dirty="0">
                <a:latin typeface="+mj-lt"/>
              </a:rPr>
              <a:t>-stores</a:t>
            </a:r>
          </a:p>
        </p:txBody>
      </p:sp>
    </p:spTree>
    <p:extLst>
      <p:ext uri="{BB962C8B-B14F-4D97-AF65-F5344CB8AC3E}">
        <p14:creationId xmlns:p14="http://schemas.microsoft.com/office/powerpoint/2010/main" val="25500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CB02A-0C4F-3C27-93DE-2382209E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A486D0-4264-7BE6-5A18-133739CFFE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748358"/>
          <a:ext cx="7886700" cy="2687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29729538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114658959"/>
                    </a:ext>
                  </a:extLst>
                </a:gridCol>
              </a:tblGrid>
              <a:tr h="89572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Durable writes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Higher cost relative</a:t>
                      </a:r>
                      <a:b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to SSD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990680"/>
                  </a:ext>
                </a:extLst>
              </a:tr>
              <a:tr h="89572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Byte-addressable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Lower bandwidth relative</a:t>
                      </a:r>
                      <a:b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to DRAM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528857"/>
                  </a:ext>
                </a:extLst>
              </a:tr>
              <a:tr h="895721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High capacity and density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Nuanced Performance</a:t>
                      </a:r>
                      <a:b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[1,2,3]*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922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22F90-0FD1-C8E8-CFCB-EA7EEABA565B}"/>
              </a:ext>
            </a:extLst>
          </p:cNvPr>
          <p:cNvSpPr txBox="1"/>
          <p:nvPr/>
        </p:nvSpPr>
        <p:spPr>
          <a:xfrm>
            <a:off x="628649" y="4740130"/>
            <a:ext cx="7886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effectLst/>
                <a:latin typeface="+mj-lt"/>
              </a:rPr>
              <a:t>[1] Yang, Jian, et al. "</a:t>
            </a:r>
            <a:r>
              <a:rPr lang="en-US" sz="1600" b="1" i="1" dirty="0">
                <a:effectLst/>
                <a:latin typeface="+mj-lt"/>
              </a:rPr>
              <a:t>An empirical guide to the behavior and use of scalable persistent memory." </a:t>
            </a:r>
            <a:r>
              <a:rPr lang="en-US" sz="1600" b="0" i="1" dirty="0">
                <a:effectLst/>
                <a:latin typeface="+mj-lt"/>
              </a:rPr>
              <a:t>18th USENIX Conference on File and Storage Technologies (FAST 20). 2020.</a:t>
            </a:r>
          </a:p>
          <a:p>
            <a:r>
              <a:rPr lang="en-US" sz="1600" b="0" i="1" dirty="0">
                <a:effectLst/>
                <a:latin typeface="+mj-lt"/>
              </a:rPr>
              <a:t>[2] </a:t>
            </a:r>
            <a:r>
              <a:rPr lang="en-US" sz="1600" b="0" i="1" dirty="0" err="1">
                <a:effectLst/>
                <a:latin typeface="+mj-lt"/>
              </a:rPr>
              <a:t>Daase</a:t>
            </a:r>
            <a:r>
              <a:rPr lang="en-US" sz="1600" b="0" i="1" dirty="0">
                <a:effectLst/>
                <a:latin typeface="+mj-lt"/>
              </a:rPr>
              <a:t>, Björn, et al. "</a:t>
            </a:r>
            <a:r>
              <a:rPr lang="en-US" sz="1600" b="1" i="1" dirty="0">
                <a:effectLst/>
                <a:latin typeface="+mj-lt"/>
              </a:rPr>
              <a:t>Maximizing persistent memory bandwidth utilization for OLAP workloads</a:t>
            </a:r>
            <a:r>
              <a:rPr lang="en-US" sz="1600" b="0" i="1" dirty="0">
                <a:effectLst/>
                <a:latin typeface="+mj-lt"/>
              </a:rPr>
              <a:t>." Proceedings of the 2021 International Conference on Management of Data. 2021.</a:t>
            </a:r>
          </a:p>
          <a:p>
            <a:r>
              <a:rPr lang="en-US" sz="1600" b="0" i="1" dirty="0">
                <a:effectLst/>
                <a:latin typeface="+mj-lt"/>
              </a:rPr>
              <a:t>[3] </a:t>
            </a:r>
            <a:r>
              <a:rPr lang="en-US" sz="1600" b="0" i="1" dirty="0" err="1">
                <a:effectLst/>
                <a:latin typeface="+mj-lt"/>
              </a:rPr>
              <a:t>Izraelevitz</a:t>
            </a:r>
            <a:r>
              <a:rPr lang="en-US" sz="1600" b="0" i="1" dirty="0">
                <a:effectLst/>
                <a:latin typeface="+mj-lt"/>
              </a:rPr>
              <a:t>, Joseph, et al. "</a:t>
            </a:r>
            <a:r>
              <a:rPr lang="en-US" sz="1600" b="1" i="1" dirty="0">
                <a:effectLst/>
                <a:latin typeface="+mj-lt"/>
              </a:rPr>
              <a:t>Basic performance measurements of the intel </a:t>
            </a:r>
            <a:r>
              <a:rPr lang="en-US" sz="1600" b="1" i="1" dirty="0" err="1">
                <a:effectLst/>
                <a:latin typeface="+mj-lt"/>
              </a:rPr>
              <a:t>optane</a:t>
            </a:r>
            <a:r>
              <a:rPr lang="en-US" sz="1600" b="1" i="1" dirty="0">
                <a:effectLst/>
                <a:latin typeface="+mj-lt"/>
              </a:rPr>
              <a:t> DC persistent memory module</a:t>
            </a:r>
            <a:r>
              <a:rPr lang="en-US" sz="1600" b="0" i="1" dirty="0">
                <a:effectLst/>
                <a:latin typeface="+mj-lt"/>
              </a:rPr>
              <a:t>." </a:t>
            </a:r>
            <a:r>
              <a:rPr lang="en-US" sz="1600" b="0" i="1" dirty="0" err="1">
                <a:effectLst/>
                <a:latin typeface="+mj-lt"/>
              </a:rPr>
              <a:t>arXiv</a:t>
            </a:r>
            <a:r>
              <a:rPr lang="en-US" sz="1600" b="0" i="1" dirty="0">
                <a:effectLst/>
                <a:latin typeface="+mj-lt"/>
              </a:rPr>
              <a:t> preprint arXiv:1903.05714 (2019).</a:t>
            </a:r>
            <a:endParaRPr lang="en-US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039702"/>
      </p:ext>
    </p:extLst>
  </p:cSld>
  <p:clrMapOvr>
    <a:masterClrMapping/>
  </p:clrMapOvr>
</p:sld>
</file>

<file path=ppt/theme/theme1.xml><?xml version="1.0" encoding="utf-8"?>
<a:theme xmlns:a="http://schemas.openxmlformats.org/drawingml/2006/main" name="SRC Template">
  <a:themeElements>
    <a:clrScheme name="SRC 2017">
      <a:dk1>
        <a:srgbClr val="1C1C1C"/>
      </a:dk1>
      <a:lt1>
        <a:srgbClr val="FFFFFF"/>
      </a:lt1>
      <a:dk2>
        <a:srgbClr val="003562"/>
      </a:dk2>
      <a:lt2>
        <a:srgbClr val="BFBFBF"/>
      </a:lt2>
      <a:accent1>
        <a:srgbClr val="003562"/>
      </a:accent1>
      <a:accent2>
        <a:srgbClr val="FF9C00"/>
      </a:accent2>
      <a:accent3>
        <a:srgbClr val="0070C0"/>
      </a:accent3>
      <a:accent4>
        <a:srgbClr val="B26D00"/>
      </a:accent4>
      <a:accent5>
        <a:srgbClr val="89CAFF"/>
      </a:accent5>
      <a:accent6>
        <a:srgbClr val="F57D37"/>
      </a:accent6>
      <a:hlink>
        <a:srgbClr val="0066FF"/>
      </a:hlink>
      <a:folHlink>
        <a:srgbClr val="0066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3" id="{8AD39424-14D5-4175-BA94-1123E66A1A3D}" vid="{87C242F4-6B51-4C37-ABD1-AAC1FAA999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SRC 4-3 Template 2017</Template>
  <TotalTime>0</TotalTime>
  <Words>2880</Words>
  <Application>Microsoft Macintosh PowerPoint</Application>
  <PresentationFormat>On-screen Show (4:3)</PresentationFormat>
  <Paragraphs>533</Paragraphs>
  <Slides>43</Slides>
  <Notes>38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Verdana</vt:lpstr>
      <vt:lpstr>SRC Template</vt:lpstr>
      <vt:lpstr>A Systematic Approach to Scalably Saturate PM Bandwidth </vt:lpstr>
      <vt:lpstr>Persistent Memory</vt:lpstr>
      <vt:lpstr>Persistent Memory</vt:lpstr>
      <vt:lpstr>Persistent Memory</vt:lpstr>
      <vt:lpstr>Persistent Memory</vt:lpstr>
      <vt:lpstr>Persistent Memory</vt:lpstr>
      <vt:lpstr>Persistent Memory</vt:lpstr>
      <vt:lpstr>Persistent Memory</vt:lpstr>
      <vt:lpstr>Persistent Memory</vt:lpstr>
      <vt:lpstr>PM Key-Value Stores</vt:lpstr>
      <vt:lpstr>PM Key-Value Stores</vt:lpstr>
      <vt:lpstr>PM Key-Value Stores</vt:lpstr>
      <vt:lpstr>PM Key-Value Stores</vt:lpstr>
      <vt:lpstr>Motivation: Efficient PM Stores</vt:lpstr>
      <vt:lpstr>Scalably Saturating PM Bandwidth</vt:lpstr>
      <vt:lpstr>Outline</vt:lpstr>
      <vt:lpstr>PM Stores: Design for Low Latency</vt:lpstr>
      <vt:lpstr>PM Stores: Design for Low Latency</vt:lpstr>
      <vt:lpstr>PM Stores: Design for Low Latency</vt:lpstr>
      <vt:lpstr>PM Stores: Design for Low Latency</vt:lpstr>
      <vt:lpstr>PM Analysis: Insights </vt:lpstr>
      <vt:lpstr>PM Analysis: Insights </vt:lpstr>
      <vt:lpstr>I/O Bottlenecks: PM-agnostic Design</vt:lpstr>
      <vt:lpstr>TyrantKV</vt:lpstr>
      <vt:lpstr>TyrantKV: nvLOG interface</vt:lpstr>
      <vt:lpstr>TyrantKV: Indirect Access</vt:lpstr>
      <vt:lpstr>TyrantKV: Indirect Access</vt:lpstr>
      <vt:lpstr>TyrantKV: Indirect Access</vt:lpstr>
      <vt:lpstr>TyrantKV: Multiple Media</vt:lpstr>
      <vt:lpstr>TyrantKV: Multiple Media</vt:lpstr>
      <vt:lpstr>TyrantKV: Multiple Media</vt:lpstr>
      <vt:lpstr>TyrantKV: Fine-Grained Control</vt:lpstr>
      <vt:lpstr>Evaluation: Setup</vt:lpstr>
      <vt:lpstr>High Throughput</vt:lpstr>
      <vt:lpstr>Scalability</vt:lpstr>
      <vt:lpstr>Evaluation: Summary</vt:lpstr>
      <vt:lpstr>Future work</vt:lpstr>
      <vt:lpstr>Summary</vt:lpstr>
      <vt:lpstr>Backup Slides</vt:lpstr>
      <vt:lpstr>TyrantKV: Indirect Access</vt:lpstr>
      <vt:lpstr>Request Life Path in TyrantKV</vt:lpstr>
      <vt:lpstr>Compute Express Link and PM</vt:lpstr>
      <vt:lpstr>TyrantKV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2017-05-26T20:21:47Z</dcterms:created>
  <dcterms:modified xsi:type="dcterms:W3CDTF">2024-06-15T03:08:26Z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SRC Board Meeting Nov 16 2016 URO Action Item</vt:lpwstr>
  </property>
  <property fmtid="{D5CDD505-2E9C-101B-9397-08002B2CF9AE}" pid="3" name="SlideDescription">
    <vt:lpwstr/>
  </property>
</Properties>
</file>