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873" r:id="rId2"/>
    <p:sldId id="891" r:id="rId3"/>
    <p:sldId id="915" r:id="rId4"/>
    <p:sldId id="885" r:id="rId5"/>
    <p:sldId id="892" r:id="rId6"/>
    <p:sldId id="874" r:id="rId7"/>
    <p:sldId id="886" r:id="rId8"/>
    <p:sldId id="890" r:id="rId9"/>
    <p:sldId id="893" r:id="rId10"/>
    <p:sldId id="911" r:id="rId11"/>
    <p:sldId id="879" r:id="rId12"/>
    <p:sldId id="876" r:id="rId13"/>
    <p:sldId id="914" r:id="rId14"/>
    <p:sldId id="912" r:id="rId15"/>
    <p:sldId id="910" r:id="rId16"/>
    <p:sldId id="877" r:id="rId17"/>
    <p:sldId id="916" r:id="rId18"/>
    <p:sldId id="878" r:id="rId19"/>
    <p:sldId id="894" r:id="rId20"/>
    <p:sldId id="895" r:id="rId21"/>
    <p:sldId id="896" r:id="rId22"/>
    <p:sldId id="880" r:id="rId23"/>
    <p:sldId id="881" r:id="rId24"/>
    <p:sldId id="901" r:id="rId25"/>
    <p:sldId id="883" r:id="rId26"/>
    <p:sldId id="903" r:id="rId27"/>
    <p:sldId id="904" r:id="rId28"/>
    <p:sldId id="905" r:id="rId29"/>
    <p:sldId id="907" r:id="rId30"/>
    <p:sldId id="908" r:id="rId31"/>
    <p:sldId id="909" r:id="rId32"/>
    <p:sldId id="898" r:id="rId33"/>
    <p:sldId id="88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F6276E-0F71-2A41-9ECE-45BABD533C29}">
          <p14:sldIdLst>
            <p14:sldId id="873"/>
            <p14:sldId id="891"/>
            <p14:sldId id="915"/>
            <p14:sldId id="885"/>
            <p14:sldId id="892"/>
            <p14:sldId id="874"/>
            <p14:sldId id="886"/>
            <p14:sldId id="890"/>
            <p14:sldId id="893"/>
            <p14:sldId id="911"/>
            <p14:sldId id="879"/>
            <p14:sldId id="876"/>
            <p14:sldId id="914"/>
            <p14:sldId id="912"/>
            <p14:sldId id="910"/>
            <p14:sldId id="877"/>
            <p14:sldId id="916"/>
            <p14:sldId id="878"/>
            <p14:sldId id="894"/>
            <p14:sldId id="895"/>
            <p14:sldId id="896"/>
            <p14:sldId id="880"/>
            <p14:sldId id="881"/>
            <p14:sldId id="901"/>
            <p14:sldId id="883"/>
            <p14:sldId id="903"/>
            <p14:sldId id="904"/>
            <p14:sldId id="905"/>
            <p14:sldId id="907"/>
            <p14:sldId id="908"/>
            <p14:sldId id="909"/>
            <p14:sldId id="898"/>
            <p14:sldId id="8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162"/>
    <a:srgbClr val="C4820D"/>
    <a:srgbClr val="000000"/>
    <a:srgbClr val="004375"/>
    <a:srgbClr val="FFC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8"/>
    <p:restoredTop sz="62394"/>
  </p:normalViewPr>
  <p:slideViewPr>
    <p:cSldViewPr snapToGrid="0">
      <p:cViewPr varScale="1">
        <p:scale>
          <a:sx n="74" d="100"/>
          <a:sy n="74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8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755B68-7E7D-FB24-A363-9D23A4E5F9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0F1B7-E900-A176-6217-C7F7F071CF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61656-767C-7144-9022-BD408921CAB8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79AD5-A8A8-FDDD-C15F-FF4D51A824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CB235-C097-E362-A921-A6E9F0AC21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F540F-7FA4-6F4B-A94D-C98E2973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88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7FC96-5ED6-9B44-A5A9-EB3CC6E35506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32649-73CF-9B45-A388-49286472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9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Hellow</a:t>
            </a:r>
            <a:r>
              <a:rPr lang="en-US" dirty="0"/>
              <a:t> everyone, I’m Soujanya – a postdoc in the distributed systems group at Sky lab.</a:t>
            </a:r>
          </a:p>
          <a:p>
            <a:endParaRPr lang="en-US" dirty="0"/>
          </a:p>
          <a:p>
            <a:r>
              <a:rPr lang="en-US" dirty="0"/>
              <a:t>Today: I’ll be presenting Cascades – this IS A project that my mentors and I had started while I was interning at MSR</a:t>
            </a:r>
          </a:p>
          <a:p>
            <a:endParaRPr lang="en-US" dirty="0"/>
          </a:p>
          <a:p>
            <a:r>
              <a:rPr lang="en-US" dirty="0"/>
              <a:t>The main contribution of this work is to show that --</a:t>
            </a:r>
          </a:p>
          <a:p>
            <a:endParaRPr lang="en-US" dirty="0"/>
          </a:p>
          <a:p>
            <a:r>
              <a:rPr lang="en-US" dirty="0"/>
              <a:t>high-throughput distributed </a:t>
            </a:r>
            <a:r>
              <a:rPr lang="en-US" dirty="0" err="1"/>
              <a:t>txs</a:t>
            </a:r>
            <a:r>
              <a:rPr lang="en-US" dirty="0"/>
              <a:t> (with asynchronous logging) </a:t>
            </a:r>
          </a:p>
          <a:p>
            <a:endParaRPr lang="en-US" dirty="0"/>
          </a:p>
          <a:p>
            <a:r>
              <a:rPr lang="en-US" dirty="0"/>
              <a:t>are achieve-able while ALSO </a:t>
            </a:r>
          </a:p>
          <a:p>
            <a:endParaRPr lang="en-US" dirty="0"/>
          </a:p>
          <a:p>
            <a:r>
              <a:rPr lang="en-US" dirty="0"/>
              <a:t>keeping recovery simple!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32649-73CF-9B45-A388-492864722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63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</a:t>
            </a:r>
          </a:p>
          <a:p>
            <a:endParaRPr lang="en-US" dirty="0"/>
          </a:p>
          <a:p>
            <a:r>
              <a:rPr lang="en-US" dirty="0"/>
              <a:t>the coordinator first logs a Tx commit record in their log </a:t>
            </a:r>
          </a:p>
          <a:p>
            <a:endParaRPr lang="en-US" dirty="0"/>
          </a:p>
          <a:p>
            <a:r>
              <a:rPr lang="en-US" dirty="0"/>
              <a:t>then sends commit </a:t>
            </a:r>
            <a:r>
              <a:rPr lang="en-US" dirty="0" err="1"/>
              <a:t>msgs</a:t>
            </a:r>
            <a:endParaRPr lang="en-US" dirty="0"/>
          </a:p>
          <a:p>
            <a:endParaRPr lang="en-US" dirty="0"/>
          </a:p>
          <a:p>
            <a:r>
              <a:rPr lang="en-US" dirty="0"/>
              <a:t>before responding to the commit </a:t>
            </a:r>
            <a:r>
              <a:rPr lang="en-US" dirty="0" err="1"/>
              <a:t>msgs</a:t>
            </a:r>
            <a:r>
              <a:rPr lang="en-US" dirty="0"/>
              <a:t>,</a:t>
            </a:r>
          </a:p>
          <a:p>
            <a:r>
              <a:rPr lang="en-US" dirty="0"/>
              <a:t>servers log commit record in their own logs!</a:t>
            </a:r>
          </a:p>
          <a:p>
            <a:endParaRPr lang="en-US" dirty="0"/>
          </a:p>
          <a:p>
            <a:r>
              <a:rPr lang="en-US" dirty="0"/>
              <a:t>Servers use these logs to recover to consistent states and commit the transaction despite power failures!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32649-73CF-9B45-A388-4928647222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40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by design, databases update recovery logs in the critical path of distributed transactions…</a:t>
            </a:r>
          </a:p>
          <a:p>
            <a:endParaRPr lang="en-US" dirty="0"/>
          </a:p>
          <a:p>
            <a:r>
              <a:rPr lang="en-US" dirty="0"/>
              <a:t>First, Coordinator </a:t>
            </a:r>
            <a:r>
              <a:rPr lang="en-US" b="1" dirty="0"/>
              <a:t>writes to its Recovery Log </a:t>
            </a:r>
            <a:r>
              <a:rPr lang="en-US" dirty="0"/>
              <a:t>before sending commit </a:t>
            </a:r>
            <a:r>
              <a:rPr lang="en-US" dirty="0" err="1"/>
              <a:t>msgs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response, servers </a:t>
            </a:r>
            <a:r>
              <a:rPr lang="en-US" b="1" dirty="0"/>
              <a:t>write to their own Recovery Logs </a:t>
            </a:r>
            <a:r>
              <a:rPr lang="en-US" dirty="0"/>
              <a:t>before acknowledging the commit </a:t>
            </a:r>
            <a:r>
              <a:rPr lang="en-US" dirty="0" err="1"/>
              <a:t>msgs</a:t>
            </a:r>
            <a:endParaRPr lang="en-US" dirty="0"/>
          </a:p>
          <a:p>
            <a:endParaRPr lang="en-US" dirty="0"/>
          </a:p>
          <a:p>
            <a:r>
              <a:rPr lang="en-US" dirty="0"/>
              <a:t>Finally, primary notifies the client </a:t>
            </a:r>
          </a:p>
          <a:p>
            <a:endParaRPr lang="en-US" dirty="0"/>
          </a:p>
          <a:p>
            <a:r>
              <a:rPr lang="en-US" dirty="0"/>
              <a:t>Note that:</a:t>
            </a:r>
          </a:p>
          <a:p>
            <a:r>
              <a:rPr lang="en-US" dirty="0"/>
              <a:t>The network messages are sent AFTER a server updates its recovery logs</a:t>
            </a:r>
          </a:p>
          <a:p>
            <a:r>
              <a:rPr lang="en-US" dirty="0"/>
              <a:t>This results in low throughput and poor scalability: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Low throughput: Transaction throughput is limited by the I/O throughput of the servers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Poor scalability: Conflicting transactions stall until I/O completes to make progress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32649-73CF-9B45-A388-4928647222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15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logs need to be updated before committing distributed transactions,</a:t>
            </a:r>
          </a:p>
          <a:p>
            <a:endParaRPr lang="en-US" dirty="0"/>
          </a:p>
          <a:p>
            <a:r>
              <a:rPr lang="en-US" dirty="0"/>
              <a:t>We need to do better -- because the performance gap between storage and network is increasing!</a:t>
            </a:r>
          </a:p>
          <a:p>
            <a:endParaRPr lang="en-US" dirty="0"/>
          </a:p>
          <a:p>
            <a:r>
              <a:rPr lang="en-US" dirty="0"/>
              <a:t>For instance, there is about two-orders of performance difference between</a:t>
            </a:r>
          </a:p>
          <a:p>
            <a:endParaRPr lang="en-US" dirty="0"/>
          </a:p>
          <a:p>
            <a:r>
              <a:rPr lang="en-US" dirty="0"/>
              <a:t>Datacenter networks like </a:t>
            </a:r>
            <a:r>
              <a:rPr lang="en-US" dirty="0" err="1"/>
              <a:t>eRPC</a:t>
            </a:r>
            <a:r>
              <a:rPr lang="en-US" dirty="0"/>
              <a:t> that bypass the kernel and offer us-scale round-trip latencies</a:t>
            </a:r>
          </a:p>
          <a:p>
            <a:endParaRPr lang="en-US" dirty="0"/>
          </a:p>
          <a:p>
            <a:r>
              <a:rPr lang="en-US" dirty="0"/>
              <a:t>And writing to a high-speed network-replicated disk in Azure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32649-73CF-9B45-A388-4928647222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5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prior work on mitigating I/O Bottlenecks in distributed transactions…</a:t>
            </a:r>
          </a:p>
          <a:p>
            <a:endParaRPr lang="en-US" dirty="0"/>
          </a:p>
          <a:p>
            <a:r>
              <a:rPr lang="en-US" dirty="0"/>
              <a:t>There is this paper published in 1984</a:t>
            </a:r>
          </a:p>
          <a:p>
            <a:endParaRPr lang="en-US" dirty="0"/>
          </a:p>
          <a:p>
            <a:r>
              <a:rPr lang="en-US" dirty="0"/>
              <a:t>That introduced Early Lock Release to use asynchronous logging to scale distributed transactions in databases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paper that was published a decade later in 1995 proved that the recovery properties hold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even when using early lock release and asynchronous logging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32649-73CF-9B45-A388-4928647222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50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these techniques have little adoption in real databases even today</a:t>
            </a:r>
          </a:p>
          <a:p>
            <a:endParaRPr lang="en-US" dirty="0"/>
          </a:p>
          <a:p>
            <a:r>
              <a:rPr lang="en-US" dirty="0"/>
              <a:t>And this is primarily because of the increased complexity of recovery protocols and the difficulty to ensure the consistency of in-memory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32649-73CF-9B45-A388-4928647222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54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this is core problem that our work will address:</a:t>
            </a:r>
          </a:p>
          <a:p>
            <a:endParaRPr lang="en-US" dirty="0"/>
          </a:p>
          <a:p>
            <a:r>
              <a:rPr lang="en-US" dirty="0"/>
              <a:t>Today there is an active tradeoff between achieving high performance and keeping recovery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32649-73CF-9B45-A388-4928647222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29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Actually, asynchronous logging is a simple idea:</a:t>
            </a:r>
          </a:p>
          <a:p>
            <a:endParaRPr lang="en-US" dirty="0"/>
          </a:p>
          <a:p>
            <a:r>
              <a:rPr lang="en-US" dirty="0"/>
              <a:t>In the commit path,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32649-73CF-9B45-A388-4928647222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73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coordinator broadcasts the commit message,</a:t>
            </a:r>
          </a:p>
          <a:p>
            <a:endParaRPr lang="en-US" dirty="0"/>
          </a:p>
          <a:p>
            <a:r>
              <a:rPr lang="en-US" dirty="0"/>
              <a:t>IN response, the servers release the locks and make these updates visible to following transactions</a:t>
            </a:r>
          </a:p>
          <a:p>
            <a:endParaRPr lang="en-US" dirty="0"/>
          </a:p>
          <a:p>
            <a:r>
              <a:rPr lang="en-US" dirty="0"/>
              <a:t>however they do not wait for the commit records to be flushed to disk...</a:t>
            </a:r>
          </a:p>
          <a:p>
            <a:endParaRPr lang="en-US" dirty="0"/>
          </a:p>
          <a:p>
            <a:r>
              <a:rPr lang="en-US" dirty="0"/>
              <a:t>and, they delay the notifications to the clients</a:t>
            </a:r>
          </a:p>
          <a:p>
            <a:endParaRPr lang="en-US" dirty="0"/>
          </a:p>
          <a:p>
            <a:r>
              <a:rPr lang="en-US" dirty="0"/>
              <a:t>until after all the commit records are flushed to disk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32649-73CF-9B45-A388-4928647222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45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these commit records are not all equal</a:t>
            </a:r>
          </a:p>
          <a:p>
            <a:endParaRPr lang="en-US" dirty="0"/>
          </a:p>
          <a:p>
            <a:r>
              <a:rPr lang="en-US" dirty="0"/>
              <a:t>The commit record at the coordinator should persist before the commit records at the participating servers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32649-73CF-9B45-A388-4928647222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81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Therefore,  in the traditional case there wouldn't be a recovery state where the commit record at the coordinator is missing while the commit records at the participating servers are still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32649-73CF-9B45-A388-4928647222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31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Distributed transactions are fundamental building blocks for many applications.</a:t>
            </a:r>
          </a:p>
          <a:p>
            <a:endParaRPr lang="en-US" dirty="0"/>
          </a:p>
          <a:p>
            <a:r>
              <a:rPr lang="en-US" dirty="0"/>
              <a:t>Consider this sample of applications:</a:t>
            </a:r>
          </a:p>
          <a:p>
            <a:endParaRPr lang="en-US" dirty="0"/>
          </a:p>
          <a:p>
            <a:pPr marL="171450" indent="-171450">
              <a:buFont typeface="Wingdings" pitchFamily="2" charset="2"/>
              <a:buChar char="è"/>
            </a:pPr>
            <a:r>
              <a:rPr lang="en-US" dirty="0"/>
              <a:t>Banks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US" dirty="0"/>
              <a:t>payment wallets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US" dirty="0"/>
              <a:t>decentralized applications,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US" dirty="0"/>
              <a:t>Databases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US" dirty="0"/>
              <a:t>Operating systems -- all of them use distributed transactions.</a:t>
            </a:r>
          </a:p>
          <a:p>
            <a:endParaRPr lang="en-US" dirty="0"/>
          </a:p>
          <a:p>
            <a:r>
              <a:rPr lang="en-US" dirty="0"/>
              <a:t>I’d say a simple file rename operation is also a distributed transaction as it requires updating</a:t>
            </a:r>
          </a:p>
          <a:p>
            <a:r>
              <a:rPr lang="en-US" dirty="0"/>
              <a:t>multiple kernel data structures simultaneously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32649-73CF-9B45-A388-4928647222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3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with asynchronous logging, this possible state needs to be handled in the recovery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32649-73CF-9B45-A388-4928647222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60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handling this requires tracking dependencies across commit records </a:t>
            </a:r>
          </a:p>
          <a:p>
            <a:endParaRPr lang="en-US" dirty="0"/>
          </a:p>
          <a:p>
            <a:r>
              <a:rPr lang="en-US" dirty="0"/>
              <a:t>and handling too many potential states to recover consistently from</a:t>
            </a:r>
          </a:p>
          <a:p>
            <a:endParaRPr lang="en-US" dirty="0"/>
          </a:p>
          <a:p>
            <a:r>
              <a:rPr lang="en-US" dirty="0"/>
              <a:t>making the recovery protocol complex!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32649-73CF-9B45-A388-4928647222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52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propose cascades to achieve high performance while keeping recovery simple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Cascades differentiate between persistency and durability</a:t>
            </a:r>
          </a:p>
          <a:p>
            <a:endParaRPr lang="en-US" dirty="0"/>
          </a:p>
          <a:p>
            <a:r>
              <a:rPr lang="en-US" dirty="0"/>
              <a:t>A commit record is persisted once it is flushed to disk</a:t>
            </a:r>
          </a:p>
          <a:p>
            <a:endParaRPr lang="en-US" dirty="0"/>
          </a:p>
          <a:p>
            <a:r>
              <a:rPr lang="en-US" dirty="0"/>
              <a:t>However, it is durable only after it and all its dependencies are persisted to disk</a:t>
            </a:r>
          </a:p>
          <a:p>
            <a:endParaRPr lang="en-US" dirty="0"/>
          </a:p>
          <a:p>
            <a:r>
              <a:rPr lang="en-US" dirty="0"/>
              <a:t>For example, in the earlier example, these commit records are persisted</a:t>
            </a:r>
          </a:p>
          <a:p>
            <a:endParaRPr lang="en-US" dirty="0"/>
          </a:p>
          <a:p>
            <a:r>
              <a:rPr lang="en-US" dirty="0"/>
              <a:t>and become durable only after the coordinators commit record also is persisted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32649-73CF-9B45-A388-4928647222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36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interest of time, I will present the three main insights that cascades builds on:</a:t>
            </a:r>
          </a:p>
          <a:p>
            <a:endParaRPr lang="en-US" dirty="0"/>
          </a:p>
          <a:p>
            <a:r>
              <a:rPr lang="en-US" dirty="0"/>
              <a:t>(a) Cascades allows transactions to speculate on the durability of commit records</a:t>
            </a:r>
          </a:p>
          <a:p>
            <a:endParaRPr lang="en-US" dirty="0"/>
          </a:p>
          <a:p>
            <a:r>
              <a:rPr lang="en-US" dirty="0"/>
              <a:t>For instance,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32649-73CF-9B45-A388-4928647222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242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response to commit messages,</a:t>
            </a:r>
          </a:p>
          <a:p>
            <a:endParaRPr lang="en-US" dirty="0"/>
          </a:p>
          <a:p>
            <a:r>
              <a:rPr lang="en-US" dirty="0"/>
              <a:t>servers release locks and make the updates available to other </a:t>
            </a:r>
          </a:p>
          <a:p>
            <a:endParaRPr lang="en-US" dirty="0"/>
          </a:p>
          <a:p>
            <a:r>
              <a:rPr lang="en-US" dirty="0"/>
              <a:t>transactions</a:t>
            </a:r>
          </a:p>
          <a:p>
            <a:endParaRPr lang="en-US" dirty="0"/>
          </a:p>
          <a:p>
            <a:r>
              <a:rPr lang="en-US" dirty="0"/>
              <a:t>and, the commit records will eventually become durable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32649-73CF-9B45-A388-4928647222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946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second insight is to replicate only durable records to backup replicas</a:t>
            </a:r>
          </a:p>
          <a:p>
            <a:endParaRPr lang="en-US" dirty="0"/>
          </a:p>
          <a:p>
            <a:r>
              <a:rPr lang="en-US" dirty="0"/>
              <a:t>for instance, lets look at one of the partitions: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32649-73CF-9B45-A388-4928647222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42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synchronously replicating all persisted and durable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32649-73CF-9B45-A388-4928647222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774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Cascades only replicates durables records to its backup replicas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32649-73CF-9B45-A388-4928647222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177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the commit record at the primary becomes durable, it is replicated to its backups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32649-73CF-9B45-A388-4928647222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498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Cascades uses these replicas to simplify recovery</a:t>
            </a:r>
          </a:p>
          <a:p>
            <a:endParaRPr lang="en-US" dirty="0"/>
          </a:p>
          <a:p>
            <a:r>
              <a:rPr lang="en-US" dirty="0"/>
              <a:t>Now if one of the primaries crashes,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32649-73CF-9B45-A388-4928647222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10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fundamentally </a:t>
            </a:r>
            <a:r>
              <a:rPr lang="en-US" sz="1200" dirty="0"/>
              <a:t>Distributed Transactions have low throughput and poor scalability!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32649-73CF-9B45-A388-4928647222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686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cascades allows other primaries that depend on the persisted but not-yet durable records to crash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32649-73CF-9B45-A388-4928647222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128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ends up falling back to replicas that store only durable records</a:t>
            </a:r>
          </a:p>
          <a:p>
            <a:endParaRPr lang="en-US" dirty="0"/>
          </a:p>
          <a:p>
            <a:r>
              <a:rPr lang="en-US" dirty="0"/>
              <a:t>And this way starts operating from a recent, consistent checkpoint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32649-73CF-9B45-A388-49286472224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90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that,</a:t>
            </a:r>
          </a:p>
          <a:p>
            <a:endParaRPr lang="en-US" dirty="0"/>
          </a:p>
          <a:p>
            <a:r>
              <a:rPr lang="en-US" dirty="0"/>
              <a:t>Cascades also delays notifications to the client until records are durable to ensure that the consistency guarantees provided to the clients remain unmodified</a:t>
            </a:r>
          </a:p>
          <a:p>
            <a:endParaRPr lang="en-US" dirty="0"/>
          </a:p>
          <a:p>
            <a:r>
              <a:rPr lang="en-US" dirty="0"/>
              <a:t>In summary,</a:t>
            </a:r>
          </a:p>
          <a:p>
            <a:endParaRPr lang="en-US" dirty="0"/>
          </a:p>
          <a:p>
            <a:r>
              <a:rPr lang="en-US" dirty="0"/>
              <a:t>Cascades achieves</a:t>
            </a:r>
          </a:p>
          <a:p>
            <a:pPr lvl="1"/>
            <a:r>
              <a:rPr lang="en-US" dirty="0"/>
              <a:t>High-throughput</a:t>
            </a:r>
          </a:p>
          <a:p>
            <a:pPr lvl="1"/>
            <a:r>
              <a:rPr lang="en-US" dirty="0"/>
              <a:t>With asynchronous logging and early lock release</a:t>
            </a:r>
          </a:p>
          <a:p>
            <a:pPr lvl="1"/>
            <a:r>
              <a:rPr lang="en-US" dirty="0"/>
              <a:t>Without trading off the simplicity of recovery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32649-73CF-9B45-A388-4928647222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533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observe really promising results.</a:t>
            </a:r>
          </a:p>
          <a:p>
            <a:endParaRPr lang="en-US" dirty="0"/>
          </a:p>
          <a:p>
            <a:r>
              <a:rPr lang="en-US" dirty="0"/>
              <a:t>For our best-case workloads which have highly-conflicting transactions,</a:t>
            </a:r>
          </a:p>
          <a:p>
            <a:endParaRPr lang="en-US" dirty="0"/>
          </a:p>
          <a:p>
            <a:r>
              <a:rPr lang="en-US" dirty="0"/>
              <a:t>We observe about two-orders of higher transaction throughput.</a:t>
            </a:r>
          </a:p>
          <a:p>
            <a:endParaRPr lang="en-US" dirty="0"/>
          </a:p>
          <a:p>
            <a:r>
              <a:rPr lang="en-US" dirty="0"/>
              <a:t>Even with the fastest most-expensive SSDs, we observe 35 times higher throughput.</a:t>
            </a:r>
          </a:p>
          <a:p>
            <a:endParaRPr lang="en-US" dirty="0"/>
          </a:p>
          <a:p>
            <a:r>
              <a:rPr lang="en-US" dirty="0"/>
              <a:t>So if you find this work interesting and want to know more about it,</a:t>
            </a:r>
          </a:p>
          <a:p>
            <a:r>
              <a:rPr lang="en-US" dirty="0"/>
              <a:t>Find me at the poster session today or email me!</a:t>
            </a:r>
          </a:p>
          <a:p>
            <a:endParaRPr lang="en-US" dirty="0"/>
          </a:p>
          <a:p>
            <a:r>
              <a:rPr lang="en-US" dirty="0"/>
              <a:t>With that, thanks for attending this talk and </a:t>
            </a:r>
            <a:r>
              <a:rPr lang="en-US" dirty="0" err="1"/>
              <a:t>Im</a:t>
            </a:r>
            <a:r>
              <a:rPr lang="en-US" dirty="0"/>
              <a:t> happy to answer any of your questions!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32649-73CF-9B45-A388-49286472224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32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review this in the context of distributed databases,</a:t>
            </a:r>
          </a:p>
          <a:p>
            <a:endParaRPr lang="en-US" dirty="0"/>
          </a:p>
          <a:p>
            <a:r>
              <a:rPr lang="en-US" dirty="0"/>
              <a:t>Say with servers handling three unique data partitions,</a:t>
            </a:r>
          </a:p>
          <a:p>
            <a:r>
              <a:rPr lang="en-US" dirty="0"/>
              <a:t>where each server has backup replicas to tolerate crashes,</a:t>
            </a:r>
          </a:p>
          <a:p>
            <a:endParaRPr lang="en-US" dirty="0"/>
          </a:p>
          <a:p>
            <a:r>
              <a:rPr lang="en-US" dirty="0"/>
              <a:t>and say a client requests a transaction on her data</a:t>
            </a:r>
          </a:p>
          <a:p>
            <a:r>
              <a:rPr lang="en-US" dirty="0"/>
              <a:t>that spans across the three data partitions;</a:t>
            </a:r>
          </a:p>
          <a:p>
            <a:endParaRPr lang="en-US" dirty="0"/>
          </a:p>
          <a:p>
            <a:r>
              <a:rPr lang="en-US" dirty="0"/>
              <a:t>Then her transaction MUST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32649-73CF-9B45-A388-4928647222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66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Either commit in all three partitions</a:t>
            </a:r>
          </a:p>
          <a:p>
            <a:endParaRPr lang="en-US" dirty="0"/>
          </a:p>
          <a:p>
            <a:r>
              <a:rPr lang="en-US" dirty="0"/>
              <a:t>Or be aborted at each of them…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achieve atomic execution, databases use distributed commit protocols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32649-73CF-9B45-A388-4928647222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40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convince you of the problem that I’ll be discussing today – ill give a brief overview of such an atomic commit protocol – two phase commit!</a:t>
            </a:r>
          </a:p>
          <a:p>
            <a:endParaRPr lang="en-US" dirty="0"/>
          </a:p>
          <a:p>
            <a:r>
              <a:rPr lang="en-US" dirty="0"/>
              <a:t>In 2PC, one of the participating primary server acts as the coordinator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like the name suggests, the coordinator commits the transactions in two phases,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32649-73CF-9B45-A388-4928647222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26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first phase,</a:t>
            </a:r>
          </a:p>
          <a:p>
            <a:endParaRPr lang="en-US" dirty="0"/>
          </a:p>
          <a:p>
            <a:r>
              <a:rPr lang="en-US" dirty="0"/>
              <a:t>Coordinator sends out prepare messages</a:t>
            </a:r>
          </a:p>
          <a:p>
            <a:endParaRPr lang="en-US" dirty="0"/>
          </a:p>
          <a:p>
            <a:r>
              <a:rPr lang="en-US" dirty="0"/>
              <a:t>And in response,</a:t>
            </a:r>
          </a:p>
          <a:p>
            <a:endParaRPr lang="en-US" dirty="0"/>
          </a:p>
          <a:p>
            <a:r>
              <a:rPr lang="en-US" dirty="0"/>
              <a:t>all participating servers acquire locks and modify the data</a:t>
            </a:r>
          </a:p>
          <a:p>
            <a:endParaRPr lang="en-US" dirty="0"/>
          </a:p>
          <a:p>
            <a:r>
              <a:rPr lang="en-US" dirty="0"/>
              <a:t>At this point, these modifications are hidden from the clients and concurrent transactions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second phase,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32649-73CF-9B45-A388-4928647222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9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Coordinator sends out commit messages</a:t>
            </a:r>
          </a:p>
          <a:p>
            <a:endParaRPr lang="en-US" dirty="0"/>
          </a:p>
          <a:p>
            <a:r>
              <a:rPr lang="en-US" dirty="0"/>
              <a:t>And in response these participating servers release locks and make these modifications visible to other transactions.</a:t>
            </a:r>
          </a:p>
          <a:p>
            <a:endParaRPr lang="en-US" dirty="0"/>
          </a:p>
          <a:p>
            <a:r>
              <a:rPr lang="en-US" dirty="0"/>
              <a:t>At this point, coordinator notifies the client that the transaction has committed…</a:t>
            </a:r>
          </a:p>
          <a:p>
            <a:endParaRPr lang="en-US" dirty="0"/>
          </a:p>
          <a:p>
            <a:r>
              <a:rPr lang="en-US" dirty="0"/>
              <a:t>Now to achieve similar effects despite power failures, servers maintain logs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32649-73CF-9B45-A388-4928647222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39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</a:t>
            </a:r>
          </a:p>
          <a:p>
            <a:endParaRPr lang="en-US" dirty="0"/>
          </a:p>
          <a:p>
            <a:r>
              <a:rPr lang="en-US" dirty="0"/>
              <a:t>the coordinator first logs a Tx commit record in their log </a:t>
            </a:r>
          </a:p>
          <a:p>
            <a:endParaRPr lang="en-US" dirty="0"/>
          </a:p>
          <a:p>
            <a:r>
              <a:rPr lang="en-US" dirty="0"/>
              <a:t>then sends commit </a:t>
            </a:r>
            <a:r>
              <a:rPr lang="en-US" dirty="0" err="1"/>
              <a:t>msgs</a:t>
            </a:r>
            <a:endParaRPr lang="en-US" dirty="0"/>
          </a:p>
          <a:p>
            <a:endParaRPr lang="en-US" dirty="0"/>
          </a:p>
          <a:p>
            <a:r>
              <a:rPr lang="en-US" dirty="0"/>
              <a:t>before responding to the commit </a:t>
            </a:r>
            <a:r>
              <a:rPr lang="en-US" dirty="0" err="1"/>
              <a:t>msgs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/>
              <a:t>servers log commit record in their own logs!</a:t>
            </a:r>
          </a:p>
          <a:p>
            <a:endParaRPr lang="en-US" dirty="0"/>
          </a:p>
          <a:p>
            <a:r>
              <a:rPr lang="en-US" dirty="0"/>
              <a:t>Servers use these logs to recover to consistent states and commit the transaction despite power failures!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32649-73CF-9B45-A388-4928647222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3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5C22-B02F-8BCC-A06B-A7E45FA8E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1F9EE-EB03-24F9-2462-866417212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8716E-E322-2794-D3DF-D393A1E5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BD0E-5608-0944-9717-7DB0E05818C9}" type="datetime1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905E-BD64-6716-9605-088A6381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7D7F5-D0AA-5928-BC94-122B428F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6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72F8-81EC-D4D5-B9E0-59A6A9DE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0A7EE-DAD1-5C47-92BF-D256ACA42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5EAF3-5ADC-2F01-0DF4-0305CF90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A08D-82B4-1E41-B9AA-4E69C8C4E3B3}" type="datetime1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62A46-050A-0928-9ED3-6797DE82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053A-E6C6-9C97-A907-7805B912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7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614E4-6E95-6579-E075-51918C22F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AA7C9-B718-592B-72E2-09764226C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42152-BCEE-0E11-9DB6-8A89DF62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C3FB-32BD-C343-B18C-A460E0296CA3}" type="datetime1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971FF-4AF3-4E3F-79FE-7935FB15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50F74-ACEF-5CAB-D21E-EFCEE07A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0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D3A5-DAFD-3A9E-C22F-27DF6E6E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7B5FC-A10A-B0FC-C063-A716F792E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1D9B-D6D3-2EFB-51A6-C3BA013F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1DD7-94A7-6C4E-8FB5-E3838D49AC54}" type="datetime1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6394F-0B9D-A90F-C7A3-67AC154B1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FC03D-DA21-69B8-3623-45C16179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5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11FF-501B-1A69-D23F-54B31FDE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36927-41DD-AA8A-B8E6-F5B09F9E3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DCE10-E505-590B-8611-3114C153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959E-F0CF-054B-9AD1-DC8EFD67B35B}" type="datetime1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7BF87-25F5-9FAE-D0B1-19D07718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2AC64-2560-EF2F-1410-EE7038C5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3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5768-B6E8-8D0D-0ABE-E03D081D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BBE10-144A-8BE9-C7F0-A45782E81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671E7-C6A3-8076-C0AB-677828364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98EB0-5E8B-000D-039D-C083C50F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06A5-B636-0E42-98EF-A3A3345626A6}" type="datetime1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11527-8EE7-D5E6-3BF5-DBF3E4AC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0E4CE-5C0C-4904-8DF1-DAA1F64A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1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E131-0E35-8626-F8B3-D5DA1696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B0CA6-29BB-0EB4-74CC-DA6912CD5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E045F-AC23-517F-EB13-2EAAAA824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65BBE-1A44-1529-B996-3D42FFA66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D5840-0216-663A-DD40-E700E55CE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CC212-83D9-0B51-86FB-AFE9DA1E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FAC1-078C-C040-A08B-AEFC1A93A700}" type="datetime1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5F614-904B-2ED2-6777-1EAF3753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31507-AE56-69E5-AF98-E808D1C9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1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D761-59E0-36CA-D7E6-3CFA479A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9C3C50-DB63-4510-5F64-192AFFA5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327E-B47C-414F-AE9F-9EA033D7BCD4}" type="datetime1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746D3-FEA3-9A55-768F-FFE6CF15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A8106-72EB-C2B1-F9EA-9BE4DA42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3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CDF76-896B-8E3B-DD0F-B9289BDA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1E6A-DE72-8048-916D-4E16429C3E1A}" type="datetime1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952DA-D276-2AC7-5653-ED618317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9B6C5-1CB1-CB11-8A6D-DBEDCF61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8B93-590C-0DAC-CC37-1B1ADF5A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C73E6-B7E5-722C-483F-401738AA6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EDF4C-34F7-E633-7DBB-30B8F68F8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52BAF-A40D-69C6-0FBB-B7C2495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D0B6-1BAC-5142-B9B7-0BDD2BE13143}" type="datetime1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B56D2-2919-6362-C280-680DA600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40157-A86D-C88F-A5A8-ECB92CDD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1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7A16-13F8-9971-8CC7-B2B2BE5DE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5E327-344E-7F2C-4B0F-A407C6E49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8C500-5ACD-09C0-0D57-9CD9F4F32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0BADC-36C7-5A9E-2427-B5DB6E34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E18A-C945-3A42-8EA7-B7C446640CE6}" type="datetime1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1BBB-C7B8-D63E-A4BD-2B1361D9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39A6A-BDC6-DC75-CF5B-2668F36E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7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C051B6-E31A-71C6-C0E3-79982BD586D6}"/>
              </a:ext>
            </a:extLst>
          </p:cNvPr>
          <p:cNvSpPr/>
          <p:nvPr userDrawn="1"/>
        </p:nvSpPr>
        <p:spPr>
          <a:xfrm>
            <a:off x="0" y="23019"/>
            <a:ext cx="12192000" cy="523081"/>
          </a:xfrm>
          <a:prstGeom prst="rect">
            <a:avLst/>
          </a:prstGeom>
          <a:solidFill>
            <a:srgbClr val="0031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2AC07-CBB9-657D-FF18-518706AB7ACA}"/>
              </a:ext>
            </a:extLst>
          </p:cNvPr>
          <p:cNvSpPr/>
          <p:nvPr userDrawn="1"/>
        </p:nvSpPr>
        <p:spPr>
          <a:xfrm>
            <a:off x="0" y="1"/>
            <a:ext cx="12192000" cy="175580"/>
          </a:xfrm>
          <a:prstGeom prst="rect">
            <a:avLst/>
          </a:prstGeom>
          <a:solidFill>
            <a:srgbClr val="C482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B9DF1-C8A3-0222-47FD-480FCFD8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08DFE-C800-1163-F95A-36DCF4562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88856-A0F6-D93D-5429-46B088743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C4820D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C2566ADE-454F-D44F-B36D-414DE79D49CC}" type="datetime1">
              <a:rPr lang="en-US" smtClean="0"/>
              <a:t>6/14/24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6E2CC-A597-FF3F-9C06-22DE4231D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C4820D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259D3-AD13-61F8-3871-DCCFF55EF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C4820D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4844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2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8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5" Type="http://schemas.openxmlformats.org/officeDocument/2006/relationships/image" Target="../media/image16.pn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0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18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18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18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18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soujanya@berkeley.edu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559F-43A0-BE30-0E0E-FB2EC399F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62559"/>
          </a:xfrm>
        </p:spPr>
        <p:txBody>
          <a:bodyPr>
            <a:normAutofit/>
          </a:bodyPr>
          <a:lstStyle/>
          <a:p>
            <a:r>
              <a:rPr lang="en-US" sz="4380" dirty="0"/>
              <a:t>Recovery can be Simple: Asynchronous Logging for Distributed Transactions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2F6F1-91B7-1D2E-A2AA-1321356F6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4920"/>
            <a:ext cx="9144000" cy="1528951"/>
          </a:xfrm>
        </p:spPr>
        <p:txBody>
          <a:bodyPr>
            <a:normAutofit/>
          </a:bodyPr>
          <a:lstStyle/>
          <a:p>
            <a:r>
              <a:rPr lang="en-US" dirty="0"/>
              <a:t>Sky Summer Retreat – 2024</a:t>
            </a:r>
          </a:p>
          <a:p>
            <a:endParaRPr lang="en-US" sz="1100" dirty="0"/>
          </a:p>
          <a:p>
            <a:r>
              <a:rPr lang="en-US" u="sng" dirty="0"/>
              <a:t>Soujanya Ponnapalli</a:t>
            </a:r>
            <a:br>
              <a:rPr lang="en-US" u="sng" dirty="0"/>
            </a:br>
            <a:r>
              <a:rPr lang="en-US" dirty="0"/>
              <a:t>Mentor: Jonathan Goldstein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97F289-70EF-F7B3-4016-33ECF63C4757}"/>
              </a:ext>
            </a:extLst>
          </p:cNvPr>
          <p:cNvGrpSpPr/>
          <p:nvPr/>
        </p:nvGrpSpPr>
        <p:grpSpPr>
          <a:xfrm>
            <a:off x="4816994" y="759596"/>
            <a:ext cx="2558005" cy="1269777"/>
            <a:chOff x="2125160" y="520861"/>
            <a:chExt cx="3118485" cy="1559243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4CF15894-3FA7-5461-7226-907E5C2FB0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5160" y="520861"/>
              <a:ext cx="1559243" cy="1559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031950B-A768-3C97-5EB8-B179781BE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4403" y="520861"/>
              <a:ext cx="1559242" cy="1559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8" name="Picture 2" descr="Microsoft Unveils a New Look - The Official Microsoft Blog">
            <a:extLst>
              <a:ext uri="{FF2B5EF4-FFF2-40B4-BE49-F238E27FC236}">
                <a16:creationId xmlns:a16="http://schemas.microsoft.com/office/drawing/2014/main" id="{577144E1-C78D-D8BC-D48F-87031CE6FF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7" b="17606"/>
          <a:stretch/>
        </p:blipFill>
        <p:spPr bwMode="auto">
          <a:xfrm>
            <a:off x="4130815" y="5342066"/>
            <a:ext cx="3930364" cy="92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E03428-145B-6715-3B38-222A88E3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6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C8878F74-DB96-A27C-3B2B-E7C2CDAD4138}"/>
              </a:ext>
            </a:extLst>
          </p:cNvPr>
          <p:cNvSpPr/>
          <p:nvPr/>
        </p:nvSpPr>
        <p:spPr>
          <a:xfrm>
            <a:off x="3923078" y="2454207"/>
            <a:ext cx="7391401" cy="235263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7A7C1-8E9D-0D76-52FF-22BA5855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 to Fundamentals: Distributed Transactions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5BE6C2-A06A-A360-5640-251274BD8C60}"/>
              </a:ext>
            </a:extLst>
          </p:cNvPr>
          <p:cNvSpPr/>
          <p:nvPr/>
        </p:nvSpPr>
        <p:spPr>
          <a:xfrm rot="5400000">
            <a:off x="4275283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04D264-DBA6-8A36-19E5-C58B3D8F6220}"/>
              </a:ext>
            </a:extLst>
          </p:cNvPr>
          <p:cNvSpPr/>
          <p:nvPr/>
        </p:nvSpPr>
        <p:spPr>
          <a:xfrm rot="5400000">
            <a:off x="4347866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471095-42CF-E3FB-2B9F-5CC29F974069}"/>
              </a:ext>
            </a:extLst>
          </p:cNvPr>
          <p:cNvSpPr/>
          <p:nvPr/>
        </p:nvSpPr>
        <p:spPr>
          <a:xfrm rot="5400000">
            <a:off x="5017344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50778B-20FD-250D-4892-9AEE6C0B3B63}"/>
              </a:ext>
            </a:extLst>
          </p:cNvPr>
          <p:cNvSpPr/>
          <p:nvPr/>
        </p:nvSpPr>
        <p:spPr>
          <a:xfrm rot="5400000">
            <a:off x="5089927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B1810B-C437-0591-5921-40EF73A642EB}"/>
              </a:ext>
            </a:extLst>
          </p:cNvPr>
          <p:cNvSpPr/>
          <p:nvPr/>
        </p:nvSpPr>
        <p:spPr>
          <a:xfrm rot="5400000">
            <a:off x="4646313" y="3583620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158579-C31B-6059-7CC5-1172B8668D51}"/>
              </a:ext>
            </a:extLst>
          </p:cNvPr>
          <p:cNvSpPr/>
          <p:nvPr/>
        </p:nvSpPr>
        <p:spPr>
          <a:xfrm rot="5400000">
            <a:off x="4718896" y="3745294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685FF6-D8CB-79BF-C75E-3174D7B4128E}"/>
              </a:ext>
            </a:extLst>
          </p:cNvPr>
          <p:cNvSpPr/>
          <p:nvPr/>
        </p:nvSpPr>
        <p:spPr>
          <a:xfrm rot="5400000">
            <a:off x="9670196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22BC9C-30A7-A642-05CB-18B043EAEAE8}"/>
              </a:ext>
            </a:extLst>
          </p:cNvPr>
          <p:cNvSpPr/>
          <p:nvPr/>
        </p:nvSpPr>
        <p:spPr>
          <a:xfrm rot="5400000">
            <a:off x="9742779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2F6F8F4-08D7-D88B-DA68-59A3A5D2D488}"/>
              </a:ext>
            </a:extLst>
          </p:cNvPr>
          <p:cNvSpPr/>
          <p:nvPr/>
        </p:nvSpPr>
        <p:spPr>
          <a:xfrm rot="5400000">
            <a:off x="10412257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25143B-4296-11F8-54A1-8E544C987CC1}"/>
              </a:ext>
            </a:extLst>
          </p:cNvPr>
          <p:cNvSpPr/>
          <p:nvPr/>
        </p:nvSpPr>
        <p:spPr>
          <a:xfrm rot="5400000">
            <a:off x="10484840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384C00-5D21-DA8F-E6DE-EA9675D99461}"/>
              </a:ext>
            </a:extLst>
          </p:cNvPr>
          <p:cNvSpPr/>
          <p:nvPr/>
        </p:nvSpPr>
        <p:spPr>
          <a:xfrm rot="5400000">
            <a:off x="10041226" y="3583618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6699FC1-4794-0281-AE04-8AD5C68CB928}"/>
              </a:ext>
            </a:extLst>
          </p:cNvPr>
          <p:cNvSpPr/>
          <p:nvPr/>
        </p:nvSpPr>
        <p:spPr>
          <a:xfrm rot="5400000">
            <a:off x="10113809" y="374529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A7D7B13-F7F7-D62C-154E-E8E3B6B1F41B}"/>
              </a:ext>
            </a:extLst>
          </p:cNvPr>
          <p:cNvSpPr/>
          <p:nvPr/>
        </p:nvSpPr>
        <p:spPr>
          <a:xfrm rot="5400000">
            <a:off x="6972740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FE70687-D455-B0A9-C839-FCDD3B7DF0C6}"/>
              </a:ext>
            </a:extLst>
          </p:cNvPr>
          <p:cNvSpPr/>
          <p:nvPr/>
        </p:nvSpPr>
        <p:spPr>
          <a:xfrm rot="5400000">
            <a:off x="7045323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987D2F2-5BFB-C331-432B-21BC861FE366}"/>
              </a:ext>
            </a:extLst>
          </p:cNvPr>
          <p:cNvSpPr/>
          <p:nvPr/>
        </p:nvSpPr>
        <p:spPr>
          <a:xfrm rot="5400000">
            <a:off x="7714801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BF73E24-1A59-0803-039D-DA81BEBB7FAF}"/>
              </a:ext>
            </a:extLst>
          </p:cNvPr>
          <p:cNvSpPr/>
          <p:nvPr/>
        </p:nvSpPr>
        <p:spPr>
          <a:xfrm rot="5400000">
            <a:off x="7787384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9BBC32-A61E-277F-DDF7-0BF14B42867D}"/>
              </a:ext>
            </a:extLst>
          </p:cNvPr>
          <p:cNvSpPr/>
          <p:nvPr/>
        </p:nvSpPr>
        <p:spPr>
          <a:xfrm rot="5400000">
            <a:off x="7343770" y="3583619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629986B-6B6D-5B07-B3A9-4B4B8C67350A}"/>
              </a:ext>
            </a:extLst>
          </p:cNvPr>
          <p:cNvSpPr/>
          <p:nvPr/>
        </p:nvSpPr>
        <p:spPr>
          <a:xfrm rot="5400000">
            <a:off x="7416353" y="374529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677738-7927-C343-9D3E-F5E7816FAC03}"/>
              </a:ext>
            </a:extLst>
          </p:cNvPr>
          <p:cNvCxnSpPr>
            <a:cxnSpLocks/>
          </p:cNvCxnSpPr>
          <p:nvPr/>
        </p:nvCxnSpPr>
        <p:spPr>
          <a:xfrm flipV="1">
            <a:off x="1905975" y="3717173"/>
            <a:ext cx="1916725" cy="17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Graphic 43" descr="School girl outline">
            <a:extLst>
              <a:ext uri="{FF2B5EF4-FFF2-40B4-BE49-F238E27FC236}">
                <a16:creationId xmlns:a16="http://schemas.microsoft.com/office/drawing/2014/main" id="{814BB5C4-07F9-537B-97A8-A58912ED7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171415"/>
            <a:ext cx="1126479" cy="112647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11C8490-3487-42A0-55DE-11255F927394}"/>
              </a:ext>
            </a:extLst>
          </p:cNvPr>
          <p:cNvSpPr txBox="1"/>
          <p:nvPr/>
        </p:nvSpPr>
        <p:spPr>
          <a:xfrm>
            <a:off x="2040255" y="3790736"/>
            <a:ext cx="160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Transaction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D3DB23F2-EC38-A40D-DD07-3691CD39A959}"/>
              </a:ext>
            </a:extLst>
          </p:cNvPr>
          <p:cNvGraphicFramePr>
            <a:graphicFrameLocks noGrp="1"/>
          </p:cNvGraphicFramePr>
          <p:nvPr/>
        </p:nvGraphicFramePr>
        <p:xfrm>
          <a:off x="2553190" y="3264766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pic>
        <p:nvPicPr>
          <p:cNvPr id="3" name="Graphic 2" descr="Crown with solid fill">
            <a:extLst>
              <a:ext uri="{FF2B5EF4-FFF2-40B4-BE49-F238E27FC236}">
                <a16:creationId xmlns:a16="http://schemas.microsoft.com/office/drawing/2014/main" id="{863D51E5-252D-DE1D-D619-307F2320D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121331" y="1471527"/>
            <a:ext cx="991609" cy="991609"/>
          </a:xfrm>
          <a:prstGeom prst="rect">
            <a:avLst/>
          </a:prstGeom>
        </p:spPr>
      </p:pic>
      <p:pic>
        <p:nvPicPr>
          <p:cNvPr id="28" name="Graphic 27" descr="Dove outline">
            <a:extLst>
              <a:ext uri="{FF2B5EF4-FFF2-40B4-BE49-F238E27FC236}">
                <a16:creationId xmlns:a16="http://schemas.microsoft.com/office/drawing/2014/main" id="{BAA818A8-ED4B-C23D-CA5A-A81303C707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32609" y="3447646"/>
            <a:ext cx="914400" cy="914400"/>
          </a:xfrm>
          <a:prstGeom prst="rect">
            <a:avLst/>
          </a:prstGeom>
        </p:spPr>
      </p:pic>
      <p:pic>
        <p:nvPicPr>
          <p:cNvPr id="31" name="Graphic 30" descr="Dove outline">
            <a:extLst>
              <a:ext uri="{FF2B5EF4-FFF2-40B4-BE49-F238E27FC236}">
                <a16:creationId xmlns:a16="http://schemas.microsoft.com/office/drawing/2014/main" id="{08E20876-0332-3E02-BAC4-BBA3F67FC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6790548" y="3456575"/>
            <a:ext cx="914400" cy="914400"/>
          </a:xfrm>
          <a:prstGeom prst="rect">
            <a:avLst/>
          </a:prstGeom>
        </p:spPr>
      </p:pic>
      <p:pic>
        <p:nvPicPr>
          <p:cNvPr id="34" name="Graphic 33" descr="Dove outline">
            <a:extLst>
              <a:ext uri="{FF2B5EF4-FFF2-40B4-BE49-F238E27FC236}">
                <a16:creationId xmlns:a16="http://schemas.microsoft.com/office/drawing/2014/main" id="{6114755E-C8C9-C47B-CE43-467E1FE1BC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20505" y="3383494"/>
            <a:ext cx="914400" cy="914400"/>
          </a:xfrm>
          <a:prstGeom prst="rect">
            <a:avLst/>
          </a:prstGeom>
        </p:spPr>
      </p:pic>
      <p:pic>
        <p:nvPicPr>
          <p:cNvPr id="37" name="Graphic 36" descr="Dove outline">
            <a:extLst>
              <a:ext uri="{FF2B5EF4-FFF2-40B4-BE49-F238E27FC236}">
                <a16:creationId xmlns:a16="http://schemas.microsoft.com/office/drawing/2014/main" id="{8A06E1D8-D873-9180-558D-93660C1623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9622603" y="3419916"/>
            <a:ext cx="914400" cy="914400"/>
          </a:xfrm>
          <a:prstGeom prst="rect">
            <a:avLst/>
          </a:prstGeom>
        </p:spPr>
      </p:pic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7CAFB0B-47E4-0C92-A8E3-62643E6062CA}"/>
              </a:ext>
            </a:extLst>
          </p:cNvPr>
          <p:cNvGraphicFramePr>
            <a:graphicFrameLocks noGrp="1"/>
          </p:cNvGraphicFramePr>
          <p:nvPr/>
        </p:nvGraphicFramePr>
        <p:xfrm>
          <a:off x="10021149" y="4383990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3D5A3BD0-C233-D7B7-6266-CDD31AAD9C38}"/>
              </a:ext>
            </a:extLst>
          </p:cNvPr>
          <p:cNvGraphicFramePr>
            <a:graphicFrameLocks noGrp="1"/>
          </p:cNvGraphicFramePr>
          <p:nvPr/>
        </p:nvGraphicFramePr>
        <p:xfrm>
          <a:off x="7323693" y="4380498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1259E01E-BAA2-291E-2BB9-F024C07CA7A1}"/>
              </a:ext>
            </a:extLst>
          </p:cNvPr>
          <p:cNvGraphicFramePr>
            <a:graphicFrameLocks noGrp="1"/>
          </p:cNvGraphicFramePr>
          <p:nvPr/>
        </p:nvGraphicFramePr>
        <p:xfrm>
          <a:off x="4626236" y="4380498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C93F2AFC-FF27-CCD8-1911-4392E18AEDFD}"/>
              </a:ext>
            </a:extLst>
          </p:cNvPr>
          <p:cNvSpPr txBox="1"/>
          <p:nvPr/>
        </p:nvSpPr>
        <p:spPr>
          <a:xfrm>
            <a:off x="1191492" y="1539842"/>
            <a:ext cx="1016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4820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Two Phase Commit – Phase II (COMMIT)</a:t>
            </a: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B414B8CE-65D5-E55A-E672-8C0C2EBEB3A7}"/>
              </a:ext>
            </a:extLst>
          </p:cNvPr>
          <p:cNvSpPr/>
          <p:nvPr/>
        </p:nvSpPr>
        <p:spPr>
          <a:xfrm>
            <a:off x="4253167" y="4858212"/>
            <a:ext cx="1488199" cy="1690254"/>
          </a:xfrm>
          <a:prstGeom prst="foldedCorne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BF943E-47A4-E9A9-095C-B014FE28DC65}"/>
              </a:ext>
            </a:extLst>
          </p:cNvPr>
          <p:cNvSpPr/>
          <p:nvPr/>
        </p:nvSpPr>
        <p:spPr>
          <a:xfrm>
            <a:off x="4344565" y="5020443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F6516010-024C-A331-B022-2C2B71EF4E3C}"/>
              </a:ext>
            </a:extLst>
          </p:cNvPr>
          <p:cNvSpPr/>
          <p:nvPr/>
        </p:nvSpPr>
        <p:spPr>
          <a:xfrm>
            <a:off x="6930096" y="4858212"/>
            <a:ext cx="1488199" cy="16902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0A40AE-6030-D223-AC70-E3B4E7598F0F}"/>
              </a:ext>
            </a:extLst>
          </p:cNvPr>
          <p:cNvSpPr/>
          <p:nvPr/>
        </p:nvSpPr>
        <p:spPr>
          <a:xfrm>
            <a:off x="7021494" y="5020443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10" name="Folded Corner 9">
            <a:extLst>
              <a:ext uri="{FF2B5EF4-FFF2-40B4-BE49-F238E27FC236}">
                <a16:creationId xmlns:a16="http://schemas.microsoft.com/office/drawing/2014/main" id="{1BB9DAE2-E6EC-B803-3A2E-8BE43D87327B}"/>
              </a:ext>
            </a:extLst>
          </p:cNvPr>
          <p:cNvSpPr/>
          <p:nvPr/>
        </p:nvSpPr>
        <p:spPr>
          <a:xfrm>
            <a:off x="9607025" y="4858212"/>
            <a:ext cx="1488199" cy="1690254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B17770-8291-C44D-FC5D-11D6D5F059BB}"/>
              </a:ext>
            </a:extLst>
          </p:cNvPr>
          <p:cNvSpPr/>
          <p:nvPr/>
        </p:nvSpPr>
        <p:spPr>
          <a:xfrm>
            <a:off x="9698423" y="5020443"/>
            <a:ext cx="1290340" cy="42795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AD713C-DC66-DBB6-0BBE-78AFD6BDA3DF}"/>
              </a:ext>
            </a:extLst>
          </p:cNvPr>
          <p:cNvCxnSpPr>
            <a:cxnSpLocks/>
          </p:cNvCxnSpPr>
          <p:nvPr/>
        </p:nvCxnSpPr>
        <p:spPr>
          <a:xfrm flipH="1">
            <a:off x="1905975" y="4324417"/>
            <a:ext cx="19180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80AF54-BE54-FF7F-DFBB-662F944DBB88}"/>
              </a:ext>
            </a:extLst>
          </p:cNvPr>
          <p:cNvSpPr txBox="1"/>
          <p:nvPr/>
        </p:nvSpPr>
        <p:spPr>
          <a:xfrm>
            <a:off x="2040255" y="4331524"/>
            <a:ext cx="160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Done</a:t>
            </a:r>
          </a:p>
        </p:txBody>
      </p:sp>
      <p:pic>
        <p:nvPicPr>
          <p:cNvPr id="16" name="Graphic 15" descr="Lock with solid fill">
            <a:extLst>
              <a:ext uri="{FF2B5EF4-FFF2-40B4-BE49-F238E27FC236}">
                <a16:creationId xmlns:a16="http://schemas.microsoft.com/office/drawing/2014/main" id="{EF9441D8-ECDB-BB93-B7DF-AB69DFBBE8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42345" y="4214042"/>
            <a:ext cx="625963" cy="625963"/>
          </a:xfrm>
          <a:prstGeom prst="rect">
            <a:avLst/>
          </a:prstGeom>
        </p:spPr>
      </p:pic>
      <p:pic>
        <p:nvPicPr>
          <p:cNvPr id="19" name="Graphic 18" descr="Lock with solid fill">
            <a:extLst>
              <a:ext uri="{FF2B5EF4-FFF2-40B4-BE49-F238E27FC236}">
                <a16:creationId xmlns:a16="http://schemas.microsoft.com/office/drawing/2014/main" id="{77AF1825-C464-D6AB-77BA-DF2D324F0F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2634" y="4214042"/>
            <a:ext cx="625963" cy="625963"/>
          </a:xfrm>
          <a:prstGeom prst="rect">
            <a:avLst/>
          </a:prstGeom>
        </p:spPr>
      </p:pic>
      <p:pic>
        <p:nvPicPr>
          <p:cNvPr id="22" name="Graphic 21" descr="Lock with solid fill">
            <a:extLst>
              <a:ext uri="{FF2B5EF4-FFF2-40B4-BE49-F238E27FC236}">
                <a16:creationId xmlns:a16="http://schemas.microsoft.com/office/drawing/2014/main" id="{D48AC1A2-57A0-7010-C9EC-6C0BF40B03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63847" y="4214042"/>
            <a:ext cx="625963" cy="625963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40B8602-8A06-8DCA-5F98-13E69D80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3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0.1526 -0.007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0" y="-39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-0.17734 -0.008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-44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0.16198 0.0027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9" y="13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-0.16406 -0.0034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3" y="-1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E968E-5D74-DD16-2CE7-5D6ADC8B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Recovery Logs in the Critical Path!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02CC2-3CDD-1701-9053-AD9575F7C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Transaction Commit Path: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Coordinator </a:t>
            </a:r>
            <a:r>
              <a:rPr lang="en-US" b="1" dirty="0"/>
              <a:t>writes to its Recovery Log </a:t>
            </a:r>
            <a:r>
              <a:rPr lang="en-US" dirty="0"/>
              <a:t>before sending commit </a:t>
            </a:r>
            <a:r>
              <a:rPr lang="en-US" dirty="0" err="1"/>
              <a:t>msgs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Servers </a:t>
            </a:r>
            <a:r>
              <a:rPr lang="en-US" b="1" dirty="0"/>
              <a:t>write to their Recovery Logs </a:t>
            </a:r>
            <a:r>
              <a:rPr lang="en-US" dirty="0"/>
              <a:t>before acknowledging commit </a:t>
            </a:r>
            <a:r>
              <a:rPr lang="en-US" dirty="0" err="1"/>
              <a:t>msgs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Primary notifies the client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199D5-E9FC-FDC0-55B5-E1233D04CB04}"/>
              </a:ext>
            </a:extLst>
          </p:cNvPr>
          <p:cNvSpPr/>
          <p:nvPr/>
        </p:nvSpPr>
        <p:spPr>
          <a:xfrm>
            <a:off x="857860" y="4041931"/>
            <a:ext cx="10476279" cy="747314"/>
          </a:xfrm>
          <a:prstGeom prst="rect">
            <a:avLst/>
          </a:prstGeom>
          <a:solidFill>
            <a:srgbClr val="0031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Transaction throughput is limited by the I/O throughput at the servers!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4E5D5-5C05-5C48-5DDE-A9E45FB9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FC4B67-D72F-E8F3-68D2-6AA596D9ABFF}"/>
              </a:ext>
            </a:extLst>
          </p:cNvPr>
          <p:cNvSpPr/>
          <p:nvPr/>
        </p:nvSpPr>
        <p:spPr>
          <a:xfrm>
            <a:off x="877521" y="5145686"/>
            <a:ext cx="10476279" cy="747314"/>
          </a:xfrm>
          <a:prstGeom prst="rect">
            <a:avLst/>
          </a:prstGeom>
          <a:solidFill>
            <a:srgbClr val="0031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Highly-contented transactions stall for I/O to complete and scale poorly!</a:t>
            </a:r>
          </a:p>
        </p:txBody>
      </p:sp>
    </p:spTree>
    <p:extLst>
      <p:ext uri="{BB962C8B-B14F-4D97-AF65-F5344CB8AC3E}">
        <p14:creationId xmlns:p14="http://schemas.microsoft.com/office/powerpoint/2010/main" val="7044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FDF8-99AD-8954-91D0-C950DE61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Limits Performance – Why Bother? </a:t>
            </a:r>
            <a:r>
              <a:rPr lang="en-US" dirty="0">
                <a:solidFill>
                  <a:srgbClr val="C4820D"/>
                </a:solidFill>
                <a:sym typeface="Wingdings" pitchFamily="2" charset="2"/>
              </a:rPr>
              <a:t></a:t>
            </a:r>
            <a:endParaRPr lang="en-US" dirty="0">
              <a:solidFill>
                <a:srgbClr val="C4820D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F137E-3FF9-4485-5710-D8B612550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Two-orders of performance difference between storage and network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Networks got faster!</a:t>
            </a:r>
          </a:p>
          <a:p>
            <a:pPr lvl="1"/>
            <a:r>
              <a:rPr lang="en-US" dirty="0"/>
              <a:t>Accelerated networking with low-latency NICs</a:t>
            </a:r>
          </a:p>
          <a:p>
            <a:pPr lvl="1"/>
            <a:r>
              <a:rPr lang="en-US" dirty="0"/>
              <a:t>General-purpose datacenter networks like </a:t>
            </a:r>
            <a:r>
              <a:rPr lang="en-US" dirty="0" err="1"/>
              <a:t>eRPC</a:t>
            </a:r>
            <a:endParaRPr lang="en-US" dirty="0"/>
          </a:p>
          <a:p>
            <a:pPr lvl="1"/>
            <a:r>
              <a:rPr lang="en-US" dirty="0"/>
              <a:t>~100x higher throughput than </a:t>
            </a:r>
            <a:r>
              <a:rPr lang="en-US" dirty="0" err="1"/>
              <a:t>gRPC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two servers in the same datacenter at Azure</a:t>
            </a:r>
          </a:p>
          <a:p>
            <a:pPr lvl="1"/>
            <a:r>
              <a:rPr lang="en-US" dirty="0" err="1"/>
              <a:t>eRPC</a:t>
            </a:r>
            <a:r>
              <a:rPr lang="en-US" dirty="0"/>
              <a:t> could handle about 2.6 Mops/s</a:t>
            </a:r>
          </a:p>
          <a:p>
            <a:pPr lvl="1"/>
            <a:r>
              <a:rPr lang="en-US" dirty="0"/>
              <a:t>Whereas network-replicated disks could support 30 Kops/s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C4EB6-125C-92DE-18E7-C3C07230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60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600A-CC1F-C25C-2D35-D9D8D5FC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I/O Bottlenecks: Early Lock Release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D4D1A-EF8E-7BE3-19ED-590E641A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A close-up of a document&#10;&#10;Description automatically generated">
            <a:extLst>
              <a:ext uri="{FF2B5EF4-FFF2-40B4-BE49-F238E27FC236}">
                <a16:creationId xmlns:a16="http://schemas.microsoft.com/office/drawing/2014/main" id="{733A83CF-75BD-48D2-A0F7-4062B7F3E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66" y="1890438"/>
            <a:ext cx="4911481" cy="386397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1759127-BA02-F4D0-FFB9-A6F088C0FE5A}"/>
              </a:ext>
            </a:extLst>
          </p:cNvPr>
          <p:cNvGrpSpPr/>
          <p:nvPr/>
        </p:nvGrpSpPr>
        <p:grpSpPr>
          <a:xfrm>
            <a:off x="819417" y="1890438"/>
            <a:ext cx="5549749" cy="3799162"/>
            <a:chOff x="819417" y="1890438"/>
            <a:chExt cx="5549749" cy="3799162"/>
          </a:xfrm>
        </p:grpSpPr>
        <p:pic>
          <p:nvPicPr>
            <p:cNvPr id="8" name="Picture 7" descr="A document with black text&#10;&#10;Description automatically generated">
              <a:extLst>
                <a:ext uri="{FF2B5EF4-FFF2-40B4-BE49-F238E27FC236}">
                  <a16:creationId xmlns:a16="http://schemas.microsoft.com/office/drawing/2014/main" id="{DF9D907F-7687-B30A-B59A-C8311D947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1890438"/>
              <a:ext cx="5530966" cy="1993394"/>
            </a:xfrm>
            <a:prstGeom prst="rect">
              <a:avLst/>
            </a:prstGeom>
          </p:spPr>
        </p:pic>
        <p:pic>
          <p:nvPicPr>
            <p:cNvPr id="5" name="Picture 4" descr="A close-up of a paper&#10;&#10;Description automatically generated">
              <a:extLst>
                <a:ext uri="{FF2B5EF4-FFF2-40B4-BE49-F238E27FC236}">
                  <a16:creationId xmlns:a16="http://schemas.microsoft.com/office/drawing/2014/main" id="{26853A87-04F3-EE04-5446-8A919EB41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9417" y="3931386"/>
              <a:ext cx="3724217" cy="1758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812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600A-CC1F-C25C-2D35-D9D8D5FC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I/O Bottlenecks: Early Lock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6AD6-0A54-7E04-C602-D0F3E8E9A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Limited wide-adoption of ELR and asynchronous logging</a:t>
            </a:r>
          </a:p>
          <a:p>
            <a:pPr lvl="1"/>
            <a:r>
              <a:rPr lang="en-US" dirty="0"/>
              <a:t>In-consistent in-memory state</a:t>
            </a:r>
          </a:p>
          <a:p>
            <a:pPr lvl="1"/>
            <a:r>
              <a:rPr lang="en-US" dirty="0"/>
              <a:t>Crash recovery and consistency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D4D1A-EF8E-7BE3-19ED-590E641A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72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5B9D93-FB97-6998-F7BE-F390570EB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122363"/>
            <a:ext cx="10622280" cy="49548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An active tradeoff between </a:t>
            </a:r>
            <a:br>
              <a:rPr lang="en-US" sz="4800" dirty="0"/>
            </a:br>
            <a:r>
              <a:rPr lang="en-US" sz="4800" dirty="0"/>
              <a:t>achieving high performance and </a:t>
            </a:r>
            <a:br>
              <a:rPr lang="en-US" sz="4800" dirty="0"/>
            </a:br>
            <a:r>
              <a:rPr lang="en-US" sz="4800" dirty="0"/>
              <a:t>keeping recovery simple!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33652-48FE-1B76-14C6-852ABB9D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E9402F-BEDE-A0D9-44E2-7B25044C0D26}"/>
              </a:ext>
            </a:extLst>
          </p:cNvPr>
          <p:cNvSpPr txBox="1"/>
          <p:nvPr/>
        </p:nvSpPr>
        <p:spPr>
          <a:xfrm>
            <a:off x="225083" y="17162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20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F3E9-986A-2C49-B5BD-DE471788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Idea: Asynchronous Logging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72C035-FD6E-1BC4-9B83-67151FA5575B}"/>
              </a:ext>
            </a:extLst>
          </p:cNvPr>
          <p:cNvSpPr/>
          <p:nvPr/>
        </p:nvSpPr>
        <p:spPr>
          <a:xfrm>
            <a:off x="3923078" y="2454207"/>
            <a:ext cx="7391401" cy="235263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8B0376-E463-F91F-C8C1-3A9CC2B0BE5B}"/>
              </a:ext>
            </a:extLst>
          </p:cNvPr>
          <p:cNvSpPr/>
          <p:nvPr/>
        </p:nvSpPr>
        <p:spPr>
          <a:xfrm rot="5400000">
            <a:off x="4275283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C38A3D-0AD4-3F71-2639-65A4A7A8C4E2}"/>
              </a:ext>
            </a:extLst>
          </p:cNvPr>
          <p:cNvSpPr/>
          <p:nvPr/>
        </p:nvSpPr>
        <p:spPr>
          <a:xfrm rot="5400000">
            <a:off x="4347866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4BA157-FFE2-2BDA-4655-EFBCC1F98E41}"/>
              </a:ext>
            </a:extLst>
          </p:cNvPr>
          <p:cNvSpPr/>
          <p:nvPr/>
        </p:nvSpPr>
        <p:spPr>
          <a:xfrm rot="5400000">
            <a:off x="5017344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6E381A-16AC-6364-F7B1-065DB97FDFD4}"/>
              </a:ext>
            </a:extLst>
          </p:cNvPr>
          <p:cNvSpPr/>
          <p:nvPr/>
        </p:nvSpPr>
        <p:spPr>
          <a:xfrm rot="5400000">
            <a:off x="5089927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E45B8D-2CD4-A3C1-4A69-145E5F46766C}"/>
              </a:ext>
            </a:extLst>
          </p:cNvPr>
          <p:cNvSpPr/>
          <p:nvPr/>
        </p:nvSpPr>
        <p:spPr>
          <a:xfrm rot="5400000">
            <a:off x="4646313" y="3583620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328303-7269-46A7-1E22-F576B84B07AF}"/>
              </a:ext>
            </a:extLst>
          </p:cNvPr>
          <p:cNvSpPr/>
          <p:nvPr/>
        </p:nvSpPr>
        <p:spPr>
          <a:xfrm rot="5400000">
            <a:off x="4718896" y="3745294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E842B1-F88F-ED8C-BAD3-086ABB30547A}"/>
              </a:ext>
            </a:extLst>
          </p:cNvPr>
          <p:cNvSpPr/>
          <p:nvPr/>
        </p:nvSpPr>
        <p:spPr>
          <a:xfrm rot="5400000">
            <a:off x="9670196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BF905F-F9B5-DBE3-91B3-0B71AA553D11}"/>
              </a:ext>
            </a:extLst>
          </p:cNvPr>
          <p:cNvSpPr/>
          <p:nvPr/>
        </p:nvSpPr>
        <p:spPr>
          <a:xfrm rot="5400000">
            <a:off x="9742779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8D509D-A433-FEB4-2529-F75E973F3F53}"/>
              </a:ext>
            </a:extLst>
          </p:cNvPr>
          <p:cNvSpPr/>
          <p:nvPr/>
        </p:nvSpPr>
        <p:spPr>
          <a:xfrm rot="5400000">
            <a:off x="10412257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7F52811-1EBB-DA8E-4864-5417D16C4040}"/>
              </a:ext>
            </a:extLst>
          </p:cNvPr>
          <p:cNvSpPr/>
          <p:nvPr/>
        </p:nvSpPr>
        <p:spPr>
          <a:xfrm rot="5400000">
            <a:off x="10484840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8F5F71-8525-6E6A-A066-56BDF1E8F7C3}"/>
              </a:ext>
            </a:extLst>
          </p:cNvPr>
          <p:cNvSpPr/>
          <p:nvPr/>
        </p:nvSpPr>
        <p:spPr>
          <a:xfrm rot="5400000">
            <a:off x="10041226" y="3583618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F5B769-DDA4-26BE-9E14-3F1432D33576}"/>
              </a:ext>
            </a:extLst>
          </p:cNvPr>
          <p:cNvSpPr/>
          <p:nvPr/>
        </p:nvSpPr>
        <p:spPr>
          <a:xfrm rot="5400000">
            <a:off x="10113809" y="374529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B16706A-4F05-D803-0EAA-FD1B00BAE1F7}"/>
              </a:ext>
            </a:extLst>
          </p:cNvPr>
          <p:cNvSpPr/>
          <p:nvPr/>
        </p:nvSpPr>
        <p:spPr>
          <a:xfrm rot="5400000">
            <a:off x="6972740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FEA886-63CC-45E6-4616-99219B585373}"/>
              </a:ext>
            </a:extLst>
          </p:cNvPr>
          <p:cNvSpPr/>
          <p:nvPr/>
        </p:nvSpPr>
        <p:spPr>
          <a:xfrm rot="5400000">
            <a:off x="7045323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5CA3AD-4E13-52E8-D0F6-2518279D2782}"/>
              </a:ext>
            </a:extLst>
          </p:cNvPr>
          <p:cNvSpPr/>
          <p:nvPr/>
        </p:nvSpPr>
        <p:spPr>
          <a:xfrm rot="5400000">
            <a:off x="7714801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B4CB6F-A0FE-2435-AE9B-3481F51B4D3B}"/>
              </a:ext>
            </a:extLst>
          </p:cNvPr>
          <p:cNvSpPr/>
          <p:nvPr/>
        </p:nvSpPr>
        <p:spPr>
          <a:xfrm rot="5400000">
            <a:off x="7787384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C3552F2-0F15-8163-15D8-A78AC8193FCE}"/>
              </a:ext>
            </a:extLst>
          </p:cNvPr>
          <p:cNvSpPr/>
          <p:nvPr/>
        </p:nvSpPr>
        <p:spPr>
          <a:xfrm rot="5400000">
            <a:off x="7343770" y="3583619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9A81C3A-3D98-18F5-6582-48054193AAC3}"/>
              </a:ext>
            </a:extLst>
          </p:cNvPr>
          <p:cNvSpPr/>
          <p:nvPr/>
        </p:nvSpPr>
        <p:spPr>
          <a:xfrm rot="5400000">
            <a:off x="7416353" y="374529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BA5686-A919-E109-F008-7BEAFCEEB429}"/>
              </a:ext>
            </a:extLst>
          </p:cNvPr>
          <p:cNvCxnSpPr>
            <a:cxnSpLocks/>
          </p:cNvCxnSpPr>
          <p:nvPr/>
        </p:nvCxnSpPr>
        <p:spPr>
          <a:xfrm flipV="1">
            <a:off x="1905975" y="3717173"/>
            <a:ext cx="1916725" cy="17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Graphic 23" descr="School girl outline">
            <a:extLst>
              <a:ext uri="{FF2B5EF4-FFF2-40B4-BE49-F238E27FC236}">
                <a16:creationId xmlns:a16="http://schemas.microsoft.com/office/drawing/2014/main" id="{20287517-1770-2B2B-AC7D-8933AA395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171415"/>
            <a:ext cx="1126479" cy="11264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4547FA2-B282-9346-B904-BB7056F5A2C6}"/>
              </a:ext>
            </a:extLst>
          </p:cNvPr>
          <p:cNvSpPr txBox="1"/>
          <p:nvPr/>
        </p:nvSpPr>
        <p:spPr>
          <a:xfrm>
            <a:off x="2040255" y="3790736"/>
            <a:ext cx="160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Transaction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9C9D0BF-5C0A-5AAF-027A-92A0B3A93923}"/>
              </a:ext>
            </a:extLst>
          </p:cNvPr>
          <p:cNvGraphicFramePr>
            <a:graphicFrameLocks noGrp="1"/>
          </p:cNvGraphicFramePr>
          <p:nvPr/>
        </p:nvGraphicFramePr>
        <p:xfrm>
          <a:off x="2553190" y="3264766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pic>
        <p:nvPicPr>
          <p:cNvPr id="27" name="Graphic 26" descr="Crown with solid fill">
            <a:extLst>
              <a:ext uri="{FF2B5EF4-FFF2-40B4-BE49-F238E27FC236}">
                <a16:creationId xmlns:a16="http://schemas.microsoft.com/office/drawing/2014/main" id="{6D6610EB-BA01-B9B5-C855-5733EAC72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121331" y="1471527"/>
            <a:ext cx="991609" cy="991609"/>
          </a:xfrm>
          <a:prstGeom prst="rect">
            <a:avLst/>
          </a:prstGeom>
        </p:spPr>
      </p:pic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6A4C7DB-7FCA-F938-3D76-AD9D17EA9DFD}"/>
              </a:ext>
            </a:extLst>
          </p:cNvPr>
          <p:cNvGraphicFramePr>
            <a:graphicFrameLocks noGrp="1"/>
          </p:cNvGraphicFramePr>
          <p:nvPr/>
        </p:nvGraphicFramePr>
        <p:xfrm>
          <a:off x="10021149" y="4383990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F014CF5-1073-61D9-7937-7035230DB43C}"/>
              </a:ext>
            </a:extLst>
          </p:cNvPr>
          <p:cNvGraphicFramePr>
            <a:graphicFrameLocks noGrp="1"/>
          </p:cNvGraphicFramePr>
          <p:nvPr/>
        </p:nvGraphicFramePr>
        <p:xfrm>
          <a:off x="7323693" y="4380498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4F14B62-810A-9882-F4CB-61E325BBBFEA}"/>
              </a:ext>
            </a:extLst>
          </p:cNvPr>
          <p:cNvGraphicFramePr>
            <a:graphicFrameLocks noGrp="1"/>
          </p:cNvGraphicFramePr>
          <p:nvPr/>
        </p:nvGraphicFramePr>
        <p:xfrm>
          <a:off x="4626236" y="4380498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sp>
        <p:nvSpPr>
          <p:cNvPr id="36" name="Folded Corner 35">
            <a:extLst>
              <a:ext uri="{FF2B5EF4-FFF2-40B4-BE49-F238E27FC236}">
                <a16:creationId xmlns:a16="http://schemas.microsoft.com/office/drawing/2014/main" id="{FAAE6D1B-D06E-1F72-3719-731309DB03FF}"/>
              </a:ext>
            </a:extLst>
          </p:cNvPr>
          <p:cNvSpPr/>
          <p:nvPr/>
        </p:nvSpPr>
        <p:spPr>
          <a:xfrm>
            <a:off x="4253167" y="4858212"/>
            <a:ext cx="1488199" cy="1690254"/>
          </a:xfrm>
          <a:prstGeom prst="foldedCorne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olded Corner 37">
            <a:extLst>
              <a:ext uri="{FF2B5EF4-FFF2-40B4-BE49-F238E27FC236}">
                <a16:creationId xmlns:a16="http://schemas.microsoft.com/office/drawing/2014/main" id="{591C3730-D2E3-E46B-56D4-41D066589E09}"/>
              </a:ext>
            </a:extLst>
          </p:cNvPr>
          <p:cNvSpPr/>
          <p:nvPr/>
        </p:nvSpPr>
        <p:spPr>
          <a:xfrm>
            <a:off x="6930096" y="4858212"/>
            <a:ext cx="1488199" cy="16902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olded Corner 39">
            <a:extLst>
              <a:ext uri="{FF2B5EF4-FFF2-40B4-BE49-F238E27FC236}">
                <a16:creationId xmlns:a16="http://schemas.microsoft.com/office/drawing/2014/main" id="{22F44C21-CB32-4FDE-068F-5CFEA6E0740C}"/>
              </a:ext>
            </a:extLst>
          </p:cNvPr>
          <p:cNvSpPr/>
          <p:nvPr/>
        </p:nvSpPr>
        <p:spPr>
          <a:xfrm>
            <a:off x="9607025" y="4858212"/>
            <a:ext cx="1488199" cy="1690254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Graphic 55" descr="Lock with solid fill">
            <a:extLst>
              <a:ext uri="{FF2B5EF4-FFF2-40B4-BE49-F238E27FC236}">
                <a16:creationId xmlns:a16="http://schemas.microsoft.com/office/drawing/2014/main" id="{3AC0608E-0343-0420-1067-2AF6FA5BC9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2345" y="4214042"/>
            <a:ext cx="625963" cy="625963"/>
          </a:xfrm>
          <a:prstGeom prst="rect">
            <a:avLst/>
          </a:prstGeom>
        </p:spPr>
      </p:pic>
      <p:pic>
        <p:nvPicPr>
          <p:cNvPr id="57" name="Graphic 56" descr="Lock with solid fill">
            <a:extLst>
              <a:ext uri="{FF2B5EF4-FFF2-40B4-BE49-F238E27FC236}">
                <a16:creationId xmlns:a16="http://schemas.microsoft.com/office/drawing/2014/main" id="{51B71638-8332-8F00-DF4D-E6E4AB69E2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32634" y="4214042"/>
            <a:ext cx="625963" cy="625963"/>
          </a:xfrm>
          <a:prstGeom prst="rect">
            <a:avLst/>
          </a:prstGeom>
        </p:spPr>
      </p:pic>
      <p:pic>
        <p:nvPicPr>
          <p:cNvPr id="58" name="Graphic 57" descr="Lock with solid fill">
            <a:extLst>
              <a:ext uri="{FF2B5EF4-FFF2-40B4-BE49-F238E27FC236}">
                <a16:creationId xmlns:a16="http://schemas.microsoft.com/office/drawing/2014/main" id="{65F24B0E-30F6-8DD2-A00C-9ACCC0C4A3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63847" y="4214042"/>
            <a:ext cx="625963" cy="625963"/>
          </a:xfrm>
          <a:prstGeom prst="rect">
            <a:avLst/>
          </a:prstGeom>
        </p:spPr>
      </p:pic>
      <p:sp>
        <p:nvSpPr>
          <p:cNvPr id="64" name="Slide Number Placeholder 63">
            <a:extLst>
              <a:ext uri="{FF2B5EF4-FFF2-40B4-BE49-F238E27FC236}">
                <a16:creationId xmlns:a16="http://schemas.microsoft.com/office/drawing/2014/main" id="{05678197-AF06-C6D3-144C-43B31B05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66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F3E9-986A-2C49-B5BD-DE471788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Idea: Asynchronous Logging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72C035-FD6E-1BC4-9B83-67151FA5575B}"/>
              </a:ext>
            </a:extLst>
          </p:cNvPr>
          <p:cNvSpPr/>
          <p:nvPr/>
        </p:nvSpPr>
        <p:spPr>
          <a:xfrm>
            <a:off x="3923078" y="2454207"/>
            <a:ext cx="7391401" cy="235263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8B0376-E463-F91F-C8C1-3A9CC2B0BE5B}"/>
              </a:ext>
            </a:extLst>
          </p:cNvPr>
          <p:cNvSpPr/>
          <p:nvPr/>
        </p:nvSpPr>
        <p:spPr>
          <a:xfrm rot="5400000">
            <a:off x="4275283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C38A3D-0AD4-3F71-2639-65A4A7A8C4E2}"/>
              </a:ext>
            </a:extLst>
          </p:cNvPr>
          <p:cNvSpPr/>
          <p:nvPr/>
        </p:nvSpPr>
        <p:spPr>
          <a:xfrm rot="5400000">
            <a:off x="4347866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4BA157-FFE2-2BDA-4655-EFBCC1F98E41}"/>
              </a:ext>
            </a:extLst>
          </p:cNvPr>
          <p:cNvSpPr/>
          <p:nvPr/>
        </p:nvSpPr>
        <p:spPr>
          <a:xfrm rot="5400000">
            <a:off x="5017344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6E381A-16AC-6364-F7B1-065DB97FDFD4}"/>
              </a:ext>
            </a:extLst>
          </p:cNvPr>
          <p:cNvSpPr/>
          <p:nvPr/>
        </p:nvSpPr>
        <p:spPr>
          <a:xfrm rot="5400000">
            <a:off x="5089927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E45B8D-2CD4-A3C1-4A69-145E5F46766C}"/>
              </a:ext>
            </a:extLst>
          </p:cNvPr>
          <p:cNvSpPr/>
          <p:nvPr/>
        </p:nvSpPr>
        <p:spPr>
          <a:xfrm rot="5400000">
            <a:off x="4646313" y="3583620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328303-7269-46A7-1E22-F576B84B07AF}"/>
              </a:ext>
            </a:extLst>
          </p:cNvPr>
          <p:cNvSpPr/>
          <p:nvPr/>
        </p:nvSpPr>
        <p:spPr>
          <a:xfrm rot="5400000">
            <a:off x="4718896" y="3745294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E842B1-F88F-ED8C-BAD3-086ABB30547A}"/>
              </a:ext>
            </a:extLst>
          </p:cNvPr>
          <p:cNvSpPr/>
          <p:nvPr/>
        </p:nvSpPr>
        <p:spPr>
          <a:xfrm rot="5400000">
            <a:off x="9670196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BF905F-F9B5-DBE3-91B3-0B71AA553D11}"/>
              </a:ext>
            </a:extLst>
          </p:cNvPr>
          <p:cNvSpPr/>
          <p:nvPr/>
        </p:nvSpPr>
        <p:spPr>
          <a:xfrm rot="5400000">
            <a:off x="9742779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8D509D-A433-FEB4-2529-F75E973F3F53}"/>
              </a:ext>
            </a:extLst>
          </p:cNvPr>
          <p:cNvSpPr/>
          <p:nvPr/>
        </p:nvSpPr>
        <p:spPr>
          <a:xfrm rot="5400000">
            <a:off x="10412257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7F52811-1EBB-DA8E-4864-5417D16C4040}"/>
              </a:ext>
            </a:extLst>
          </p:cNvPr>
          <p:cNvSpPr/>
          <p:nvPr/>
        </p:nvSpPr>
        <p:spPr>
          <a:xfrm rot="5400000">
            <a:off x="10484840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8F5F71-8525-6E6A-A066-56BDF1E8F7C3}"/>
              </a:ext>
            </a:extLst>
          </p:cNvPr>
          <p:cNvSpPr/>
          <p:nvPr/>
        </p:nvSpPr>
        <p:spPr>
          <a:xfrm rot="5400000">
            <a:off x="10041226" y="3583618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F5B769-DDA4-26BE-9E14-3F1432D33576}"/>
              </a:ext>
            </a:extLst>
          </p:cNvPr>
          <p:cNvSpPr/>
          <p:nvPr/>
        </p:nvSpPr>
        <p:spPr>
          <a:xfrm rot="5400000">
            <a:off x="10113809" y="374529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B16706A-4F05-D803-0EAA-FD1B00BAE1F7}"/>
              </a:ext>
            </a:extLst>
          </p:cNvPr>
          <p:cNvSpPr/>
          <p:nvPr/>
        </p:nvSpPr>
        <p:spPr>
          <a:xfrm rot="5400000">
            <a:off x="6972740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FEA886-63CC-45E6-4616-99219B585373}"/>
              </a:ext>
            </a:extLst>
          </p:cNvPr>
          <p:cNvSpPr/>
          <p:nvPr/>
        </p:nvSpPr>
        <p:spPr>
          <a:xfrm rot="5400000">
            <a:off x="7045323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5CA3AD-4E13-52E8-D0F6-2518279D2782}"/>
              </a:ext>
            </a:extLst>
          </p:cNvPr>
          <p:cNvSpPr/>
          <p:nvPr/>
        </p:nvSpPr>
        <p:spPr>
          <a:xfrm rot="5400000">
            <a:off x="7714801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B4CB6F-A0FE-2435-AE9B-3481F51B4D3B}"/>
              </a:ext>
            </a:extLst>
          </p:cNvPr>
          <p:cNvSpPr/>
          <p:nvPr/>
        </p:nvSpPr>
        <p:spPr>
          <a:xfrm rot="5400000">
            <a:off x="7787384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C3552F2-0F15-8163-15D8-A78AC8193FCE}"/>
              </a:ext>
            </a:extLst>
          </p:cNvPr>
          <p:cNvSpPr/>
          <p:nvPr/>
        </p:nvSpPr>
        <p:spPr>
          <a:xfrm rot="5400000">
            <a:off x="7343770" y="3583619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9A81C3A-3D98-18F5-6582-48054193AAC3}"/>
              </a:ext>
            </a:extLst>
          </p:cNvPr>
          <p:cNvSpPr/>
          <p:nvPr/>
        </p:nvSpPr>
        <p:spPr>
          <a:xfrm rot="5400000">
            <a:off x="7416353" y="374529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BA5686-A919-E109-F008-7BEAFCEEB429}"/>
              </a:ext>
            </a:extLst>
          </p:cNvPr>
          <p:cNvCxnSpPr>
            <a:cxnSpLocks/>
          </p:cNvCxnSpPr>
          <p:nvPr/>
        </p:nvCxnSpPr>
        <p:spPr>
          <a:xfrm flipV="1">
            <a:off x="1905975" y="3717173"/>
            <a:ext cx="1916725" cy="17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Graphic 23" descr="School girl outline">
            <a:extLst>
              <a:ext uri="{FF2B5EF4-FFF2-40B4-BE49-F238E27FC236}">
                <a16:creationId xmlns:a16="http://schemas.microsoft.com/office/drawing/2014/main" id="{20287517-1770-2B2B-AC7D-8933AA395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171415"/>
            <a:ext cx="1126479" cy="11264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4547FA2-B282-9346-B904-BB7056F5A2C6}"/>
              </a:ext>
            </a:extLst>
          </p:cNvPr>
          <p:cNvSpPr txBox="1"/>
          <p:nvPr/>
        </p:nvSpPr>
        <p:spPr>
          <a:xfrm>
            <a:off x="2040255" y="3790736"/>
            <a:ext cx="160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Transaction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9C9D0BF-5C0A-5AAF-027A-92A0B3A93923}"/>
              </a:ext>
            </a:extLst>
          </p:cNvPr>
          <p:cNvGraphicFramePr>
            <a:graphicFrameLocks noGrp="1"/>
          </p:cNvGraphicFramePr>
          <p:nvPr/>
        </p:nvGraphicFramePr>
        <p:xfrm>
          <a:off x="2553190" y="3264766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pic>
        <p:nvPicPr>
          <p:cNvPr id="27" name="Graphic 26" descr="Crown with solid fill">
            <a:extLst>
              <a:ext uri="{FF2B5EF4-FFF2-40B4-BE49-F238E27FC236}">
                <a16:creationId xmlns:a16="http://schemas.microsoft.com/office/drawing/2014/main" id="{6D6610EB-BA01-B9B5-C855-5733EAC72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121331" y="1471527"/>
            <a:ext cx="991609" cy="991609"/>
          </a:xfrm>
          <a:prstGeom prst="rect">
            <a:avLst/>
          </a:prstGeom>
        </p:spPr>
      </p:pic>
      <p:pic>
        <p:nvPicPr>
          <p:cNvPr id="28" name="Graphic 27" descr="Dove outline">
            <a:extLst>
              <a:ext uri="{FF2B5EF4-FFF2-40B4-BE49-F238E27FC236}">
                <a16:creationId xmlns:a16="http://schemas.microsoft.com/office/drawing/2014/main" id="{F41DD70C-EB46-A995-3C1B-D05E0A069C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32609" y="3447646"/>
            <a:ext cx="914400" cy="914400"/>
          </a:xfrm>
          <a:prstGeom prst="rect">
            <a:avLst/>
          </a:prstGeom>
        </p:spPr>
      </p:pic>
      <p:pic>
        <p:nvPicPr>
          <p:cNvPr id="29" name="Graphic 28" descr="Dove outline">
            <a:extLst>
              <a:ext uri="{FF2B5EF4-FFF2-40B4-BE49-F238E27FC236}">
                <a16:creationId xmlns:a16="http://schemas.microsoft.com/office/drawing/2014/main" id="{5A2B11CA-C819-26C3-4AC5-E34E5DB458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6790548" y="3456575"/>
            <a:ext cx="914400" cy="914400"/>
          </a:xfrm>
          <a:prstGeom prst="rect">
            <a:avLst/>
          </a:prstGeom>
        </p:spPr>
      </p:pic>
      <p:pic>
        <p:nvPicPr>
          <p:cNvPr id="30" name="Graphic 29" descr="Dove outline">
            <a:extLst>
              <a:ext uri="{FF2B5EF4-FFF2-40B4-BE49-F238E27FC236}">
                <a16:creationId xmlns:a16="http://schemas.microsoft.com/office/drawing/2014/main" id="{04938336-1C3B-4A09-64E4-559A53EED7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20505" y="3383494"/>
            <a:ext cx="914400" cy="914400"/>
          </a:xfrm>
          <a:prstGeom prst="rect">
            <a:avLst/>
          </a:prstGeom>
        </p:spPr>
      </p:pic>
      <p:pic>
        <p:nvPicPr>
          <p:cNvPr id="31" name="Graphic 30" descr="Dove outline">
            <a:extLst>
              <a:ext uri="{FF2B5EF4-FFF2-40B4-BE49-F238E27FC236}">
                <a16:creationId xmlns:a16="http://schemas.microsoft.com/office/drawing/2014/main" id="{117D4F67-BD53-50B4-2EEE-ACB7E738EF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9622603" y="3419916"/>
            <a:ext cx="914400" cy="914400"/>
          </a:xfrm>
          <a:prstGeom prst="rect">
            <a:avLst/>
          </a:prstGeom>
        </p:spPr>
      </p:pic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6A4C7DB-7FCA-F938-3D76-AD9D17EA9DFD}"/>
              </a:ext>
            </a:extLst>
          </p:cNvPr>
          <p:cNvGraphicFramePr>
            <a:graphicFrameLocks noGrp="1"/>
          </p:cNvGraphicFramePr>
          <p:nvPr/>
        </p:nvGraphicFramePr>
        <p:xfrm>
          <a:off x="10021149" y="4383990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F014CF5-1073-61D9-7937-7035230DB43C}"/>
              </a:ext>
            </a:extLst>
          </p:cNvPr>
          <p:cNvGraphicFramePr>
            <a:graphicFrameLocks noGrp="1"/>
          </p:cNvGraphicFramePr>
          <p:nvPr/>
        </p:nvGraphicFramePr>
        <p:xfrm>
          <a:off x="7323693" y="4380498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4F14B62-810A-9882-F4CB-61E325BBBFEA}"/>
              </a:ext>
            </a:extLst>
          </p:cNvPr>
          <p:cNvGraphicFramePr>
            <a:graphicFrameLocks noGrp="1"/>
          </p:cNvGraphicFramePr>
          <p:nvPr/>
        </p:nvGraphicFramePr>
        <p:xfrm>
          <a:off x="4626236" y="4380498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sp>
        <p:nvSpPr>
          <p:cNvPr id="36" name="Folded Corner 35">
            <a:extLst>
              <a:ext uri="{FF2B5EF4-FFF2-40B4-BE49-F238E27FC236}">
                <a16:creationId xmlns:a16="http://schemas.microsoft.com/office/drawing/2014/main" id="{FAAE6D1B-D06E-1F72-3719-731309DB03FF}"/>
              </a:ext>
            </a:extLst>
          </p:cNvPr>
          <p:cNvSpPr/>
          <p:nvPr/>
        </p:nvSpPr>
        <p:spPr>
          <a:xfrm>
            <a:off x="4253167" y="4858212"/>
            <a:ext cx="1488199" cy="1690254"/>
          </a:xfrm>
          <a:prstGeom prst="foldedCorne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olded Corner 37">
            <a:extLst>
              <a:ext uri="{FF2B5EF4-FFF2-40B4-BE49-F238E27FC236}">
                <a16:creationId xmlns:a16="http://schemas.microsoft.com/office/drawing/2014/main" id="{591C3730-D2E3-E46B-56D4-41D066589E09}"/>
              </a:ext>
            </a:extLst>
          </p:cNvPr>
          <p:cNvSpPr/>
          <p:nvPr/>
        </p:nvSpPr>
        <p:spPr>
          <a:xfrm>
            <a:off x="6930096" y="4858212"/>
            <a:ext cx="1488199" cy="16902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olded Corner 39">
            <a:extLst>
              <a:ext uri="{FF2B5EF4-FFF2-40B4-BE49-F238E27FC236}">
                <a16:creationId xmlns:a16="http://schemas.microsoft.com/office/drawing/2014/main" id="{22F44C21-CB32-4FDE-068F-5CFEA6E0740C}"/>
              </a:ext>
            </a:extLst>
          </p:cNvPr>
          <p:cNvSpPr/>
          <p:nvPr/>
        </p:nvSpPr>
        <p:spPr>
          <a:xfrm>
            <a:off x="9607025" y="4858212"/>
            <a:ext cx="1488199" cy="1690254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761F07C-B905-DF13-9723-A5AFFEA7D4BD}"/>
              </a:ext>
            </a:extLst>
          </p:cNvPr>
          <p:cNvCxnSpPr>
            <a:cxnSpLocks/>
          </p:cNvCxnSpPr>
          <p:nvPr/>
        </p:nvCxnSpPr>
        <p:spPr>
          <a:xfrm flipH="1">
            <a:off x="1905975" y="4324417"/>
            <a:ext cx="19180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FC6C2A-E4D2-FFFD-56D5-61F426B3371C}"/>
              </a:ext>
            </a:extLst>
          </p:cNvPr>
          <p:cNvSpPr txBox="1"/>
          <p:nvPr/>
        </p:nvSpPr>
        <p:spPr>
          <a:xfrm>
            <a:off x="2040255" y="4331524"/>
            <a:ext cx="160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Done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BA79420-6D8B-90CA-635A-51EC3B8AC4E3}"/>
              </a:ext>
            </a:extLst>
          </p:cNvPr>
          <p:cNvSpPr/>
          <p:nvPr/>
        </p:nvSpPr>
        <p:spPr>
          <a:xfrm>
            <a:off x="4344565" y="5020443"/>
            <a:ext cx="1290340" cy="427959"/>
          </a:xfrm>
          <a:prstGeom prst="rect">
            <a:avLst/>
          </a:prstGeom>
          <a:solidFill>
            <a:schemeClr val="bg1"/>
          </a:solidFill>
          <a:ln>
            <a:solidFill>
              <a:srgbClr val="0031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2287B6A-9DB1-398F-2B52-61CD43359DAC}"/>
              </a:ext>
            </a:extLst>
          </p:cNvPr>
          <p:cNvSpPr/>
          <p:nvPr/>
        </p:nvSpPr>
        <p:spPr>
          <a:xfrm>
            <a:off x="7021494" y="5020443"/>
            <a:ext cx="1290340" cy="427959"/>
          </a:xfrm>
          <a:prstGeom prst="rect">
            <a:avLst/>
          </a:prstGeom>
          <a:solidFill>
            <a:schemeClr val="bg1"/>
          </a:solidFill>
          <a:ln>
            <a:solidFill>
              <a:srgbClr val="0031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74D68F4-DDFC-49FC-8458-3D4E4B49703D}"/>
              </a:ext>
            </a:extLst>
          </p:cNvPr>
          <p:cNvSpPr/>
          <p:nvPr/>
        </p:nvSpPr>
        <p:spPr>
          <a:xfrm>
            <a:off x="9698423" y="5020443"/>
            <a:ext cx="1290340" cy="427959"/>
          </a:xfrm>
          <a:prstGeom prst="rect">
            <a:avLst/>
          </a:prstGeom>
          <a:solidFill>
            <a:schemeClr val="bg1"/>
          </a:solidFill>
          <a:ln>
            <a:solidFill>
              <a:srgbClr val="0031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pic>
        <p:nvPicPr>
          <p:cNvPr id="56" name="Graphic 55" descr="Lock with solid fill">
            <a:extLst>
              <a:ext uri="{FF2B5EF4-FFF2-40B4-BE49-F238E27FC236}">
                <a16:creationId xmlns:a16="http://schemas.microsoft.com/office/drawing/2014/main" id="{3AC0608E-0343-0420-1067-2AF6FA5BC9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42345" y="4214042"/>
            <a:ext cx="625963" cy="625963"/>
          </a:xfrm>
          <a:prstGeom prst="rect">
            <a:avLst/>
          </a:prstGeom>
        </p:spPr>
      </p:pic>
      <p:pic>
        <p:nvPicPr>
          <p:cNvPr id="57" name="Graphic 56" descr="Lock with solid fill">
            <a:extLst>
              <a:ext uri="{FF2B5EF4-FFF2-40B4-BE49-F238E27FC236}">
                <a16:creationId xmlns:a16="http://schemas.microsoft.com/office/drawing/2014/main" id="{51B71638-8332-8F00-DF4D-E6E4AB69E2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2634" y="4214042"/>
            <a:ext cx="625963" cy="625963"/>
          </a:xfrm>
          <a:prstGeom prst="rect">
            <a:avLst/>
          </a:prstGeom>
        </p:spPr>
      </p:pic>
      <p:pic>
        <p:nvPicPr>
          <p:cNvPr id="58" name="Graphic 57" descr="Lock with solid fill">
            <a:extLst>
              <a:ext uri="{FF2B5EF4-FFF2-40B4-BE49-F238E27FC236}">
                <a16:creationId xmlns:a16="http://schemas.microsoft.com/office/drawing/2014/main" id="{65F24B0E-30F6-8DD2-A00C-9ACCC0C4A3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63847" y="4214042"/>
            <a:ext cx="625963" cy="625963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9DFD2398-2BDB-C6BC-B7DF-94ED21A38821}"/>
              </a:ext>
            </a:extLst>
          </p:cNvPr>
          <p:cNvSpPr/>
          <p:nvPr/>
        </p:nvSpPr>
        <p:spPr>
          <a:xfrm>
            <a:off x="4344565" y="5020443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807E3A-CA09-7947-9DB5-0791379EB265}"/>
              </a:ext>
            </a:extLst>
          </p:cNvPr>
          <p:cNvSpPr/>
          <p:nvPr/>
        </p:nvSpPr>
        <p:spPr>
          <a:xfrm>
            <a:off x="7021494" y="5020443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F3533D-A375-13B8-DC8E-CAC1A553C11D}"/>
              </a:ext>
            </a:extLst>
          </p:cNvPr>
          <p:cNvSpPr/>
          <p:nvPr/>
        </p:nvSpPr>
        <p:spPr>
          <a:xfrm>
            <a:off x="9698423" y="5020443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pic>
        <p:nvPicPr>
          <p:cNvPr id="63" name="Graphic 62" descr="Badge Cross with solid fill">
            <a:extLst>
              <a:ext uri="{FF2B5EF4-FFF2-40B4-BE49-F238E27FC236}">
                <a16:creationId xmlns:a16="http://schemas.microsoft.com/office/drawing/2014/main" id="{C2413A1B-A1A5-A7F3-60DC-E715EAC03D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91873" y="4069823"/>
            <a:ext cx="914400" cy="914400"/>
          </a:xfrm>
          <a:prstGeom prst="rect">
            <a:avLst/>
          </a:prstGeom>
        </p:spPr>
      </p:pic>
      <p:sp>
        <p:nvSpPr>
          <p:cNvPr id="64" name="Slide Number Placeholder 63">
            <a:extLst>
              <a:ext uri="{FF2B5EF4-FFF2-40B4-BE49-F238E27FC236}">
                <a16:creationId xmlns:a16="http://schemas.microsoft.com/office/drawing/2014/main" id="{05678197-AF06-C6D3-144C-43B31B05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4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0.1526 -0.007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0" y="-39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-0.17734 -0.008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-44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0.16198 0.0027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9" y="13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-0.16406 -0.0034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3" y="-1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0" grpId="0" animBg="1"/>
      <p:bldP spid="51" grpId="0" animBg="1"/>
      <p:bldP spid="52" grpId="0" animBg="1"/>
      <p:bldP spid="59" grpId="0" animBg="1"/>
      <p:bldP spid="60" grpId="0" animBg="1"/>
      <p:bldP spid="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9881-27EC-58E6-0209-9ED30960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Recovery: Fundamental Challenge</a:t>
            </a:r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6D192904-ABA5-3576-D5D2-F5AECE781EC8}"/>
              </a:ext>
            </a:extLst>
          </p:cNvPr>
          <p:cNvSpPr/>
          <p:nvPr/>
        </p:nvSpPr>
        <p:spPr>
          <a:xfrm>
            <a:off x="4253167" y="4858212"/>
            <a:ext cx="1488199" cy="1690254"/>
          </a:xfrm>
          <a:prstGeom prst="foldedCorne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A27FC-84D1-70AD-EC77-D919B396A002}"/>
              </a:ext>
            </a:extLst>
          </p:cNvPr>
          <p:cNvSpPr/>
          <p:nvPr/>
        </p:nvSpPr>
        <p:spPr>
          <a:xfrm>
            <a:off x="4344565" y="5020443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67407DB1-47AB-ADA6-8293-5A8E17CA1C41}"/>
              </a:ext>
            </a:extLst>
          </p:cNvPr>
          <p:cNvSpPr/>
          <p:nvPr/>
        </p:nvSpPr>
        <p:spPr>
          <a:xfrm>
            <a:off x="6930096" y="4858212"/>
            <a:ext cx="1488199" cy="16902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0C3D5B-4E1F-0106-1C03-94AC617F9694}"/>
              </a:ext>
            </a:extLst>
          </p:cNvPr>
          <p:cNvSpPr/>
          <p:nvPr/>
        </p:nvSpPr>
        <p:spPr>
          <a:xfrm>
            <a:off x="7021494" y="5020443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4D765237-BB0C-DEAA-C3EB-FD0BAB418425}"/>
              </a:ext>
            </a:extLst>
          </p:cNvPr>
          <p:cNvSpPr/>
          <p:nvPr/>
        </p:nvSpPr>
        <p:spPr>
          <a:xfrm>
            <a:off x="9607025" y="4858212"/>
            <a:ext cx="1488199" cy="1690254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F1837-2D75-67E8-5B09-B56A69476730}"/>
              </a:ext>
            </a:extLst>
          </p:cNvPr>
          <p:cNvSpPr/>
          <p:nvPr/>
        </p:nvSpPr>
        <p:spPr>
          <a:xfrm>
            <a:off x="9698423" y="5020443"/>
            <a:ext cx="1290340" cy="42795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7542B5-391E-F20F-FDD1-51C3C5E5E53A}"/>
              </a:ext>
            </a:extLst>
          </p:cNvPr>
          <p:cNvSpPr/>
          <p:nvPr/>
        </p:nvSpPr>
        <p:spPr>
          <a:xfrm>
            <a:off x="3923078" y="2454207"/>
            <a:ext cx="7391401" cy="235263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6E5C09-B7DD-D711-7891-1F2013564407}"/>
              </a:ext>
            </a:extLst>
          </p:cNvPr>
          <p:cNvSpPr/>
          <p:nvPr/>
        </p:nvSpPr>
        <p:spPr>
          <a:xfrm rot="5400000">
            <a:off x="4275283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E922432-F489-DDB7-B1A1-559E181DCF51}"/>
              </a:ext>
            </a:extLst>
          </p:cNvPr>
          <p:cNvSpPr/>
          <p:nvPr/>
        </p:nvSpPr>
        <p:spPr>
          <a:xfrm rot="5400000">
            <a:off x="4347866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A4442A-55A8-4566-9581-5D69449197AA}"/>
              </a:ext>
            </a:extLst>
          </p:cNvPr>
          <p:cNvSpPr/>
          <p:nvPr/>
        </p:nvSpPr>
        <p:spPr>
          <a:xfrm rot="5400000">
            <a:off x="5017344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F07F22-E393-6AF0-AB65-22841D117689}"/>
              </a:ext>
            </a:extLst>
          </p:cNvPr>
          <p:cNvSpPr/>
          <p:nvPr/>
        </p:nvSpPr>
        <p:spPr>
          <a:xfrm rot="5400000">
            <a:off x="5089927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FBB9F6-5A07-7C86-8892-7BE00DBE42ED}"/>
              </a:ext>
            </a:extLst>
          </p:cNvPr>
          <p:cNvSpPr/>
          <p:nvPr/>
        </p:nvSpPr>
        <p:spPr>
          <a:xfrm rot="5400000">
            <a:off x="4646313" y="3583620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4F269A-9ABF-3CF2-D827-804673D7E52A}"/>
              </a:ext>
            </a:extLst>
          </p:cNvPr>
          <p:cNvSpPr/>
          <p:nvPr/>
        </p:nvSpPr>
        <p:spPr>
          <a:xfrm rot="5400000">
            <a:off x="4718896" y="3745294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F1C0AE-BE09-EAD8-EA50-FBE109E42988}"/>
              </a:ext>
            </a:extLst>
          </p:cNvPr>
          <p:cNvSpPr/>
          <p:nvPr/>
        </p:nvSpPr>
        <p:spPr>
          <a:xfrm rot="5400000">
            <a:off x="9670196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D7C6A7-ECB7-DAE6-CC44-997D98E866F7}"/>
              </a:ext>
            </a:extLst>
          </p:cNvPr>
          <p:cNvSpPr/>
          <p:nvPr/>
        </p:nvSpPr>
        <p:spPr>
          <a:xfrm rot="5400000">
            <a:off x="9742779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035BF8-2D02-15FA-1392-10741DE13951}"/>
              </a:ext>
            </a:extLst>
          </p:cNvPr>
          <p:cNvSpPr/>
          <p:nvPr/>
        </p:nvSpPr>
        <p:spPr>
          <a:xfrm rot="5400000">
            <a:off x="10412257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07164A-CFCE-91F9-92A3-9AB7B24347F6}"/>
              </a:ext>
            </a:extLst>
          </p:cNvPr>
          <p:cNvSpPr/>
          <p:nvPr/>
        </p:nvSpPr>
        <p:spPr>
          <a:xfrm rot="5400000">
            <a:off x="10484840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67E0B8-7050-9C9B-AAEC-3B3DD489AB93}"/>
              </a:ext>
            </a:extLst>
          </p:cNvPr>
          <p:cNvSpPr/>
          <p:nvPr/>
        </p:nvSpPr>
        <p:spPr>
          <a:xfrm rot="5400000">
            <a:off x="10041226" y="3583618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71F04DE-0207-625D-A5F1-263FAE84810F}"/>
              </a:ext>
            </a:extLst>
          </p:cNvPr>
          <p:cNvSpPr/>
          <p:nvPr/>
        </p:nvSpPr>
        <p:spPr>
          <a:xfrm rot="5400000">
            <a:off x="10113809" y="374529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2EA9F9-05ED-9936-B41E-A893ED725157}"/>
              </a:ext>
            </a:extLst>
          </p:cNvPr>
          <p:cNvSpPr/>
          <p:nvPr/>
        </p:nvSpPr>
        <p:spPr>
          <a:xfrm rot="5400000">
            <a:off x="6972740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0000A7-F9BF-B78A-38E3-14B15939FC46}"/>
              </a:ext>
            </a:extLst>
          </p:cNvPr>
          <p:cNvSpPr/>
          <p:nvPr/>
        </p:nvSpPr>
        <p:spPr>
          <a:xfrm rot="5400000">
            <a:off x="7045323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06CFB5-17DB-EC97-AE1D-999B1955076B}"/>
              </a:ext>
            </a:extLst>
          </p:cNvPr>
          <p:cNvSpPr/>
          <p:nvPr/>
        </p:nvSpPr>
        <p:spPr>
          <a:xfrm rot="5400000">
            <a:off x="7714801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FE90E83-2767-5CAB-E86C-707EF81D0C2D}"/>
              </a:ext>
            </a:extLst>
          </p:cNvPr>
          <p:cNvSpPr/>
          <p:nvPr/>
        </p:nvSpPr>
        <p:spPr>
          <a:xfrm rot="5400000">
            <a:off x="7787384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9FADBC1-76C8-2EA6-5FC3-9F1AFBC43034}"/>
              </a:ext>
            </a:extLst>
          </p:cNvPr>
          <p:cNvSpPr/>
          <p:nvPr/>
        </p:nvSpPr>
        <p:spPr>
          <a:xfrm rot="5400000">
            <a:off x="7343770" y="3583619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24B995B-9712-75B9-AFBD-CB8D3CFC452E}"/>
              </a:ext>
            </a:extLst>
          </p:cNvPr>
          <p:cNvSpPr/>
          <p:nvPr/>
        </p:nvSpPr>
        <p:spPr>
          <a:xfrm rot="5400000">
            <a:off x="7416353" y="374529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C67B0E-0A20-4029-AF66-E11C477EA2BC}"/>
              </a:ext>
            </a:extLst>
          </p:cNvPr>
          <p:cNvCxnSpPr>
            <a:cxnSpLocks/>
          </p:cNvCxnSpPr>
          <p:nvPr/>
        </p:nvCxnSpPr>
        <p:spPr>
          <a:xfrm flipV="1">
            <a:off x="1905975" y="3717173"/>
            <a:ext cx="1916725" cy="17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Graphic 29" descr="School girl outline">
            <a:extLst>
              <a:ext uri="{FF2B5EF4-FFF2-40B4-BE49-F238E27FC236}">
                <a16:creationId xmlns:a16="http://schemas.microsoft.com/office/drawing/2014/main" id="{C4ABEAD6-A14C-CA18-06B8-A47A9DB68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171415"/>
            <a:ext cx="1126479" cy="112647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AEF8E9E-32C5-24D0-EE5E-023BDBB92160}"/>
              </a:ext>
            </a:extLst>
          </p:cNvPr>
          <p:cNvSpPr txBox="1"/>
          <p:nvPr/>
        </p:nvSpPr>
        <p:spPr>
          <a:xfrm>
            <a:off x="2040255" y="3790736"/>
            <a:ext cx="160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Transaction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DAF1D65-E43D-0183-D187-E2D23805E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32385"/>
              </p:ext>
            </p:extLst>
          </p:nvPr>
        </p:nvGraphicFramePr>
        <p:xfrm>
          <a:off x="2553190" y="3264766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5B9A4D32-D8BF-B5AE-91E9-1CE19565B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594081"/>
              </p:ext>
            </p:extLst>
          </p:nvPr>
        </p:nvGraphicFramePr>
        <p:xfrm>
          <a:off x="10021149" y="4383990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93B12DA-D94F-A5F8-7964-147908F64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926754"/>
              </p:ext>
            </p:extLst>
          </p:nvPr>
        </p:nvGraphicFramePr>
        <p:xfrm>
          <a:off x="7323693" y="4380498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DFC9C58-369B-3D83-1FDC-E71ADE722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04781"/>
              </p:ext>
            </p:extLst>
          </p:nvPr>
        </p:nvGraphicFramePr>
        <p:xfrm>
          <a:off x="4626236" y="4380498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D87195-71AE-3EDD-3BF2-9D5272FAD6F7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5634905" y="5234423"/>
            <a:ext cx="1386589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CBD5EEF-955F-BA50-526F-73F00658C58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8311834" y="5234423"/>
            <a:ext cx="1386589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FB046430-3EDA-E385-7C66-DBF15404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18</a:t>
            </a:fld>
            <a:endParaRPr lang="en-US"/>
          </a:p>
        </p:txBody>
      </p:sp>
      <p:pic>
        <p:nvPicPr>
          <p:cNvPr id="3" name="Graphic 2" descr="Crown with solid fill">
            <a:extLst>
              <a:ext uri="{FF2B5EF4-FFF2-40B4-BE49-F238E27FC236}">
                <a16:creationId xmlns:a16="http://schemas.microsoft.com/office/drawing/2014/main" id="{AC7C0211-1D72-4267-FA8D-3F87CC4721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121331" y="1471527"/>
            <a:ext cx="991609" cy="99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47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9881-27EC-58E6-0209-9ED30960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Recovery: Fundamental Challenge</a:t>
            </a:r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6D192904-ABA5-3576-D5D2-F5AECE781EC8}"/>
              </a:ext>
            </a:extLst>
          </p:cNvPr>
          <p:cNvSpPr/>
          <p:nvPr/>
        </p:nvSpPr>
        <p:spPr>
          <a:xfrm>
            <a:off x="4253167" y="4858212"/>
            <a:ext cx="1488199" cy="1690254"/>
          </a:xfrm>
          <a:prstGeom prst="foldedCorne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A27FC-84D1-70AD-EC77-D919B396A002}"/>
              </a:ext>
            </a:extLst>
          </p:cNvPr>
          <p:cNvSpPr/>
          <p:nvPr/>
        </p:nvSpPr>
        <p:spPr>
          <a:xfrm>
            <a:off x="4344565" y="5020443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67407DB1-47AB-ADA6-8293-5A8E17CA1C41}"/>
              </a:ext>
            </a:extLst>
          </p:cNvPr>
          <p:cNvSpPr/>
          <p:nvPr/>
        </p:nvSpPr>
        <p:spPr>
          <a:xfrm>
            <a:off x="6930096" y="4858212"/>
            <a:ext cx="1488199" cy="16902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4D765237-BB0C-DEAA-C3EB-FD0BAB418425}"/>
              </a:ext>
            </a:extLst>
          </p:cNvPr>
          <p:cNvSpPr/>
          <p:nvPr/>
        </p:nvSpPr>
        <p:spPr>
          <a:xfrm>
            <a:off x="9607025" y="4858212"/>
            <a:ext cx="1488199" cy="1690254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F1837-2D75-67E8-5B09-B56A69476730}"/>
              </a:ext>
            </a:extLst>
          </p:cNvPr>
          <p:cNvSpPr/>
          <p:nvPr/>
        </p:nvSpPr>
        <p:spPr>
          <a:xfrm>
            <a:off x="9698423" y="5020443"/>
            <a:ext cx="1290340" cy="42795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7542B5-391E-F20F-FDD1-51C3C5E5E53A}"/>
              </a:ext>
            </a:extLst>
          </p:cNvPr>
          <p:cNvSpPr/>
          <p:nvPr/>
        </p:nvSpPr>
        <p:spPr>
          <a:xfrm>
            <a:off x="3923078" y="2454207"/>
            <a:ext cx="7391401" cy="235263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6E5C09-B7DD-D711-7891-1F2013564407}"/>
              </a:ext>
            </a:extLst>
          </p:cNvPr>
          <p:cNvSpPr/>
          <p:nvPr/>
        </p:nvSpPr>
        <p:spPr>
          <a:xfrm rot="5400000">
            <a:off x="4275283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E922432-F489-DDB7-B1A1-559E181DCF51}"/>
              </a:ext>
            </a:extLst>
          </p:cNvPr>
          <p:cNvSpPr/>
          <p:nvPr/>
        </p:nvSpPr>
        <p:spPr>
          <a:xfrm rot="5400000">
            <a:off x="4347866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A4442A-55A8-4566-9581-5D69449197AA}"/>
              </a:ext>
            </a:extLst>
          </p:cNvPr>
          <p:cNvSpPr/>
          <p:nvPr/>
        </p:nvSpPr>
        <p:spPr>
          <a:xfrm rot="5400000">
            <a:off x="5017344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F07F22-E393-6AF0-AB65-22841D117689}"/>
              </a:ext>
            </a:extLst>
          </p:cNvPr>
          <p:cNvSpPr/>
          <p:nvPr/>
        </p:nvSpPr>
        <p:spPr>
          <a:xfrm rot="5400000">
            <a:off x="5089927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FBB9F6-5A07-7C86-8892-7BE00DBE42ED}"/>
              </a:ext>
            </a:extLst>
          </p:cNvPr>
          <p:cNvSpPr/>
          <p:nvPr/>
        </p:nvSpPr>
        <p:spPr>
          <a:xfrm rot="5400000">
            <a:off x="4646313" y="3583620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4F269A-9ABF-3CF2-D827-804673D7E52A}"/>
              </a:ext>
            </a:extLst>
          </p:cNvPr>
          <p:cNvSpPr/>
          <p:nvPr/>
        </p:nvSpPr>
        <p:spPr>
          <a:xfrm rot="5400000">
            <a:off x="4718896" y="3745294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F1C0AE-BE09-EAD8-EA50-FBE109E42988}"/>
              </a:ext>
            </a:extLst>
          </p:cNvPr>
          <p:cNvSpPr/>
          <p:nvPr/>
        </p:nvSpPr>
        <p:spPr>
          <a:xfrm rot="5400000">
            <a:off x="9670196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D7C6A7-ECB7-DAE6-CC44-997D98E866F7}"/>
              </a:ext>
            </a:extLst>
          </p:cNvPr>
          <p:cNvSpPr/>
          <p:nvPr/>
        </p:nvSpPr>
        <p:spPr>
          <a:xfrm rot="5400000">
            <a:off x="9742779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035BF8-2D02-15FA-1392-10741DE13951}"/>
              </a:ext>
            </a:extLst>
          </p:cNvPr>
          <p:cNvSpPr/>
          <p:nvPr/>
        </p:nvSpPr>
        <p:spPr>
          <a:xfrm rot="5400000">
            <a:off x="10412257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07164A-CFCE-91F9-92A3-9AB7B24347F6}"/>
              </a:ext>
            </a:extLst>
          </p:cNvPr>
          <p:cNvSpPr/>
          <p:nvPr/>
        </p:nvSpPr>
        <p:spPr>
          <a:xfrm rot="5400000">
            <a:off x="10484840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67E0B8-7050-9C9B-AAEC-3B3DD489AB93}"/>
              </a:ext>
            </a:extLst>
          </p:cNvPr>
          <p:cNvSpPr/>
          <p:nvPr/>
        </p:nvSpPr>
        <p:spPr>
          <a:xfrm rot="5400000">
            <a:off x="10041226" y="3583618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71F04DE-0207-625D-A5F1-263FAE84810F}"/>
              </a:ext>
            </a:extLst>
          </p:cNvPr>
          <p:cNvSpPr/>
          <p:nvPr/>
        </p:nvSpPr>
        <p:spPr>
          <a:xfrm rot="5400000">
            <a:off x="10113809" y="374529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2EA9F9-05ED-9936-B41E-A893ED725157}"/>
              </a:ext>
            </a:extLst>
          </p:cNvPr>
          <p:cNvSpPr/>
          <p:nvPr/>
        </p:nvSpPr>
        <p:spPr>
          <a:xfrm rot="5400000">
            <a:off x="6972740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0000A7-F9BF-B78A-38E3-14B15939FC46}"/>
              </a:ext>
            </a:extLst>
          </p:cNvPr>
          <p:cNvSpPr/>
          <p:nvPr/>
        </p:nvSpPr>
        <p:spPr>
          <a:xfrm rot="5400000">
            <a:off x="7045323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06CFB5-17DB-EC97-AE1D-999B1955076B}"/>
              </a:ext>
            </a:extLst>
          </p:cNvPr>
          <p:cNvSpPr/>
          <p:nvPr/>
        </p:nvSpPr>
        <p:spPr>
          <a:xfrm rot="5400000">
            <a:off x="7714801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FE90E83-2767-5CAB-E86C-707EF81D0C2D}"/>
              </a:ext>
            </a:extLst>
          </p:cNvPr>
          <p:cNvSpPr/>
          <p:nvPr/>
        </p:nvSpPr>
        <p:spPr>
          <a:xfrm rot="5400000">
            <a:off x="7787384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9FADBC1-76C8-2EA6-5FC3-9F1AFBC43034}"/>
              </a:ext>
            </a:extLst>
          </p:cNvPr>
          <p:cNvSpPr/>
          <p:nvPr/>
        </p:nvSpPr>
        <p:spPr>
          <a:xfrm rot="5400000">
            <a:off x="7343770" y="3583619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24B995B-9712-75B9-AFBD-CB8D3CFC452E}"/>
              </a:ext>
            </a:extLst>
          </p:cNvPr>
          <p:cNvSpPr/>
          <p:nvPr/>
        </p:nvSpPr>
        <p:spPr>
          <a:xfrm rot="5400000">
            <a:off x="7416353" y="374529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C67B0E-0A20-4029-AF66-E11C477EA2BC}"/>
              </a:ext>
            </a:extLst>
          </p:cNvPr>
          <p:cNvCxnSpPr>
            <a:cxnSpLocks/>
          </p:cNvCxnSpPr>
          <p:nvPr/>
        </p:nvCxnSpPr>
        <p:spPr>
          <a:xfrm flipV="1">
            <a:off x="1905975" y="3717173"/>
            <a:ext cx="1916725" cy="17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Graphic 29" descr="School girl outline">
            <a:extLst>
              <a:ext uri="{FF2B5EF4-FFF2-40B4-BE49-F238E27FC236}">
                <a16:creationId xmlns:a16="http://schemas.microsoft.com/office/drawing/2014/main" id="{C4ABEAD6-A14C-CA18-06B8-A47A9DB68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171415"/>
            <a:ext cx="1126479" cy="112647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AEF8E9E-32C5-24D0-EE5E-023BDBB92160}"/>
              </a:ext>
            </a:extLst>
          </p:cNvPr>
          <p:cNvSpPr txBox="1"/>
          <p:nvPr/>
        </p:nvSpPr>
        <p:spPr>
          <a:xfrm>
            <a:off x="2040255" y="3790736"/>
            <a:ext cx="160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Transaction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DAF1D65-E43D-0183-D187-E2D23805EFA5}"/>
              </a:ext>
            </a:extLst>
          </p:cNvPr>
          <p:cNvGraphicFramePr>
            <a:graphicFrameLocks noGrp="1"/>
          </p:cNvGraphicFramePr>
          <p:nvPr/>
        </p:nvGraphicFramePr>
        <p:xfrm>
          <a:off x="2553190" y="3264766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5B9A4D32-D8BF-B5AE-91E9-1CE19565BE1F}"/>
              </a:ext>
            </a:extLst>
          </p:cNvPr>
          <p:cNvGraphicFramePr>
            <a:graphicFrameLocks noGrp="1"/>
          </p:cNvGraphicFramePr>
          <p:nvPr/>
        </p:nvGraphicFramePr>
        <p:xfrm>
          <a:off x="10021149" y="4383990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93B12DA-D94F-A5F8-7964-147908F64E90}"/>
              </a:ext>
            </a:extLst>
          </p:cNvPr>
          <p:cNvGraphicFramePr>
            <a:graphicFrameLocks noGrp="1"/>
          </p:cNvGraphicFramePr>
          <p:nvPr/>
        </p:nvGraphicFramePr>
        <p:xfrm>
          <a:off x="7323693" y="4380498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DFC9C58-369B-3D83-1FDC-E71ADE722E1B}"/>
              </a:ext>
            </a:extLst>
          </p:cNvPr>
          <p:cNvGraphicFramePr>
            <a:graphicFrameLocks noGrp="1"/>
          </p:cNvGraphicFramePr>
          <p:nvPr/>
        </p:nvGraphicFramePr>
        <p:xfrm>
          <a:off x="4626236" y="4380498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pic>
        <p:nvPicPr>
          <p:cNvPr id="3" name="Graphic 2" descr="Badge Cross with solid fill">
            <a:extLst>
              <a:ext uri="{FF2B5EF4-FFF2-40B4-BE49-F238E27FC236}">
                <a16:creationId xmlns:a16="http://schemas.microsoft.com/office/drawing/2014/main" id="{B0170970-904E-916E-B51C-55E7E0A948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40566" y="5042570"/>
            <a:ext cx="914400" cy="914400"/>
          </a:xfrm>
          <a:prstGeom prst="rect">
            <a:avLst/>
          </a:prstGeom>
        </p:spPr>
      </p:pic>
      <p:pic>
        <p:nvPicPr>
          <p:cNvPr id="36" name="Graphic 35" descr="Badge Cross with solid fill">
            <a:extLst>
              <a:ext uri="{FF2B5EF4-FFF2-40B4-BE49-F238E27FC236}">
                <a16:creationId xmlns:a16="http://schemas.microsoft.com/office/drawing/2014/main" id="{05F40D08-B295-B41E-D333-C2E5ABBFCE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68777" y="5113163"/>
            <a:ext cx="914400" cy="914400"/>
          </a:xfrm>
          <a:prstGeom prst="rect">
            <a:avLst/>
          </a:prstGeom>
        </p:spPr>
      </p:pic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00780F9-8D9F-DCC1-42CC-91551E8C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19</a:t>
            </a:fld>
            <a:endParaRPr lang="en-US"/>
          </a:p>
        </p:txBody>
      </p:sp>
      <p:pic>
        <p:nvPicPr>
          <p:cNvPr id="7" name="Graphic 6" descr="Crown with solid fill">
            <a:extLst>
              <a:ext uri="{FF2B5EF4-FFF2-40B4-BE49-F238E27FC236}">
                <a16:creationId xmlns:a16="http://schemas.microsoft.com/office/drawing/2014/main" id="{F050CE34-138A-554E-5152-060ADA08DE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121331" y="1471527"/>
            <a:ext cx="991609" cy="99160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CD5316B-7795-0484-2E48-C930797A81AF}"/>
              </a:ext>
            </a:extLst>
          </p:cNvPr>
          <p:cNvSpPr/>
          <p:nvPr/>
        </p:nvSpPr>
        <p:spPr>
          <a:xfrm>
            <a:off x="7021494" y="5020443"/>
            <a:ext cx="1290340" cy="4279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</p:spTree>
    <p:extLst>
      <p:ext uri="{BB962C8B-B14F-4D97-AF65-F5344CB8AC3E}">
        <p14:creationId xmlns:p14="http://schemas.microsoft.com/office/powerpoint/2010/main" val="335932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51CC-4F7E-6FF1-320F-6C44F556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Distributed Transactions</a:t>
            </a:r>
          </a:p>
        </p:txBody>
      </p:sp>
      <p:pic>
        <p:nvPicPr>
          <p:cNvPr id="1026" name="Picture 2" descr="Chase Logo, symbol, meaning, history, PNG, brand">
            <a:extLst>
              <a:ext uri="{FF2B5EF4-FFF2-40B4-BE49-F238E27FC236}">
                <a16:creationId xmlns:a16="http://schemas.microsoft.com/office/drawing/2014/main" id="{DC15B3C8-E7F0-86CA-2F54-7908E66C7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6" b="20129"/>
          <a:stretch/>
        </p:blipFill>
        <p:spPr bwMode="auto">
          <a:xfrm>
            <a:off x="838200" y="1987860"/>
            <a:ext cx="1507480" cy="48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nk Of America | MMA Global">
            <a:extLst>
              <a:ext uri="{FF2B5EF4-FFF2-40B4-BE49-F238E27FC236}">
                <a16:creationId xmlns:a16="http://schemas.microsoft.com/office/drawing/2014/main" id="{BE6296C6-DC36-C605-B593-80A6B4B123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3" b="20400"/>
          <a:stretch/>
        </p:blipFill>
        <p:spPr bwMode="auto">
          <a:xfrm>
            <a:off x="858670" y="2747259"/>
            <a:ext cx="1066063" cy="65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itibank, Citi - Logos Download">
            <a:extLst>
              <a:ext uri="{FF2B5EF4-FFF2-40B4-BE49-F238E27FC236}">
                <a16:creationId xmlns:a16="http://schemas.microsoft.com/office/drawing/2014/main" id="{057EA19B-46AB-8740-1FE8-5CBBF5010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79398"/>
            <a:ext cx="1507480" cy="40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lls Fargo — Lake Oconee Village">
            <a:extLst>
              <a:ext uri="{FF2B5EF4-FFF2-40B4-BE49-F238E27FC236}">
                <a16:creationId xmlns:a16="http://schemas.microsoft.com/office/drawing/2014/main" id="{03AE81EA-4707-288D-103D-DC4A8E291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34982"/>
            <a:ext cx="1214937" cy="72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aypal logo transparent PNG 22100701 PNG">
            <a:extLst>
              <a:ext uri="{FF2B5EF4-FFF2-40B4-BE49-F238E27FC236}">
                <a16:creationId xmlns:a16="http://schemas.microsoft.com/office/drawing/2014/main" id="{799CF09A-BBC9-EA1C-7406-240F958E88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0" t="31336" r="62091" b="35120"/>
          <a:stretch/>
        </p:blipFill>
        <p:spPr bwMode="auto">
          <a:xfrm>
            <a:off x="2877141" y="2658311"/>
            <a:ext cx="574853" cy="73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87E3DBC-DC3F-739E-E5ED-C8BB5EC7F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/>
        </p:blipFill>
        <p:spPr bwMode="auto">
          <a:xfrm>
            <a:off x="2877141" y="1887073"/>
            <a:ext cx="574853" cy="57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6AD9783-9AC0-7307-7912-354AE20967B4}"/>
              </a:ext>
            </a:extLst>
          </p:cNvPr>
          <p:cNvGrpSpPr/>
          <p:nvPr/>
        </p:nvGrpSpPr>
        <p:grpSpPr>
          <a:xfrm>
            <a:off x="2705370" y="3562037"/>
            <a:ext cx="918393" cy="1613975"/>
            <a:chOff x="2705370" y="3562037"/>
            <a:chExt cx="918393" cy="1613975"/>
          </a:xfrm>
        </p:grpSpPr>
        <p:pic>
          <p:nvPicPr>
            <p:cNvPr id="1042" name="Picture 18" descr="How to use Apple Pay - TechStory">
              <a:extLst>
                <a:ext uri="{FF2B5EF4-FFF2-40B4-BE49-F238E27FC236}">
                  <a16:creationId xmlns:a16="http://schemas.microsoft.com/office/drawing/2014/main" id="{FA4BA59F-C2DB-C16C-74EE-114E6D3FF8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36" t="12952" r="21680" b="14063"/>
            <a:stretch/>
          </p:blipFill>
          <p:spPr bwMode="auto">
            <a:xfrm>
              <a:off x="2705370" y="3562037"/>
              <a:ext cx="918393" cy="59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Google GPay now available on Samsung and Android Watch">
              <a:extLst>
                <a:ext uri="{FF2B5EF4-FFF2-40B4-BE49-F238E27FC236}">
                  <a16:creationId xmlns:a16="http://schemas.microsoft.com/office/drawing/2014/main" id="{64DD06E9-A87D-AD7C-F2B3-6FD930345A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74" t="13708" r="21143" b="24453"/>
            <a:stretch/>
          </p:blipFill>
          <p:spPr bwMode="auto">
            <a:xfrm>
              <a:off x="2809993" y="4621888"/>
              <a:ext cx="709146" cy="554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8" name="Picture 24" descr="12 best open source database software in 2023">
            <a:extLst>
              <a:ext uri="{FF2B5EF4-FFF2-40B4-BE49-F238E27FC236}">
                <a16:creationId xmlns:a16="http://schemas.microsoft.com/office/drawing/2014/main" id="{C0206ABF-6C12-BAAA-C6FB-0F6A0176F3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" t="22886" r="4601" b="9972"/>
          <a:stretch/>
        </p:blipFill>
        <p:spPr bwMode="auto">
          <a:xfrm>
            <a:off x="3660157" y="1887073"/>
            <a:ext cx="7798521" cy="328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Download Cryptocurrency Logo Tether Ethereum Bitcoin Free Photo PNG HQ PNG Image | FreePNGImg">
            <a:extLst>
              <a:ext uri="{FF2B5EF4-FFF2-40B4-BE49-F238E27FC236}">
                <a16:creationId xmlns:a16="http://schemas.microsoft.com/office/drawing/2014/main" id="{4558A2D6-0E1F-5AFB-DC1B-BA9CE9A7D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200" y="5467730"/>
            <a:ext cx="865266" cy="86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Bitcoin Logo and symbol, meaning, history, sign.">
            <a:extLst>
              <a:ext uri="{FF2B5EF4-FFF2-40B4-BE49-F238E27FC236}">
                <a16:creationId xmlns:a16="http://schemas.microsoft.com/office/drawing/2014/main" id="{1877D249-6476-BF36-640A-8BE8072960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2" t="4989" r="22607" b="5225"/>
          <a:stretch/>
        </p:blipFill>
        <p:spPr bwMode="auto">
          <a:xfrm>
            <a:off x="1703466" y="5467730"/>
            <a:ext cx="918589" cy="86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Operating Systems Icons Linux Windows Android Mac Ios icons 2774872 Vector Art at Vecteezy">
            <a:extLst>
              <a:ext uri="{FF2B5EF4-FFF2-40B4-BE49-F238E27FC236}">
                <a16:creationId xmlns:a16="http://schemas.microsoft.com/office/drawing/2014/main" id="{AF77112A-EE8F-DDBE-E370-8CEA888D6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30" t="20191" r="6842" b="15802"/>
          <a:stretch/>
        </p:blipFill>
        <p:spPr bwMode="auto">
          <a:xfrm>
            <a:off x="2765720" y="5495491"/>
            <a:ext cx="2542307" cy="80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5FFD3E6-51D2-D78F-49B4-41E5C58AE3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24608" y="5467730"/>
            <a:ext cx="5920241" cy="86526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19B75-A26B-04E1-5747-AD0786C2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3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9881-27EC-58E6-0209-9ED30960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Recovery: Fundamental Challenge</a:t>
            </a:r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6D192904-ABA5-3576-D5D2-F5AECE781EC8}"/>
              </a:ext>
            </a:extLst>
          </p:cNvPr>
          <p:cNvSpPr/>
          <p:nvPr/>
        </p:nvSpPr>
        <p:spPr>
          <a:xfrm>
            <a:off x="4253167" y="4858212"/>
            <a:ext cx="1488199" cy="1690254"/>
          </a:xfrm>
          <a:prstGeom prst="foldedCorne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A27FC-84D1-70AD-EC77-D919B396A002}"/>
              </a:ext>
            </a:extLst>
          </p:cNvPr>
          <p:cNvSpPr/>
          <p:nvPr/>
        </p:nvSpPr>
        <p:spPr>
          <a:xfrm>
            <a:off x="4344565" y="5020443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67407DB1-47AB-ADA6-8293-5A8E17CA1C41}"/>
              </a:ext>
            </a:extLst>
          </p:cNvPr>
          <p:cNvSpPr/>
          <p:nvPr/>
        </p:nvSpPr>
        <p:spPr>
          <a:xfrm>
            <a:off x="6930096" y="4858212"/>
            <a:ext cx="1488199" cy="16902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4D765237-BB0C-DEAA-C3EB-FD0BAB418425}"/>
              </a:ext>
            </a:extLst>
          </p:cNvPr>
          <p:cNvSpPr/>
          <p:nvPr/>
        </p:nvSpPr>
        <p:spPr>
          <a:xfrm>
            <a:off x="9607025" y="4858212"/>
            <a:ext cx="1488199" cy="1690254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F1837-2D75-67E8-5B09-B56A69476730}"/>
              </a:ext>
            </a:extLst>
          </p:cNvPr>
          <p:cNvSpPr/>
          <p:nvPr/>
        </p:nvSpPr>
        <p:spPr>
          <a:xfrm>
            <a:off x="9698423" y="5020443"/>
            <a:ext cx="1290340" cy="42795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7542B5-391E-F20F-FDD1-51C3C5E5E53A}"/>
              </a:ext>
            </a:extLst>
          </p:cNvPr>
          <p:cNvSpPr/>
          <p:nvPr/>
        </p:nvSpPr>
        <p:spPr>
          <a:xfrm>
            <a:off x="3923078" y="2454207"/>
            <a:ext cx="7391401" cy="235263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6E5C09-B7DD-D711-7891-1F2013564407}"/>
              </a:ext>
            </a:extLst>
          </p:cNvPr>
          <p:cNvSpPr/>
          <p:nvPr/>
        </p:nvSpPr>
        <p:spPr>
          <a:xfrm rot="5400000">
            <a:off x="4275283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E922432-F489-DDB7-B1A1-559E181DCF51}"/>
              </a:ext>
            </a:extLst>
          </p:cNvPr>
          <p:cNvSpPr/>
          <p:nvPr/>
        </p:nvSpPr>
        <p:spPr>
          <a:xfrm rot="5400000">
            <a:off x="4347866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A4442A-55A8-4566-9581-5D69449197AA}"/>
              </a:ext>
            </a:extLst>
          </p:cNvPr>
          <p:cNvSpPr/>
          <p:nvPr/>
        </p:nvSpPr>
        <p:spPr>
          <a:xfrm rot="5400000">
            <a:off x="5017344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F07F22-E393-6AF0-AB65-22841D117689}"/>
              </a:ext>
            </a:extLst>
          </p:cNvPr>
          <p:cNvSpPr/>
          <p:nvPr/>
        </p:nvSpPr>
        <p:spPr>
          <a:xfrm rot="5400000">
            <a:off x="5089927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FBB9F6-5A07-7C86-8892-7BE00DBE42ED}"/>
              </a:ext>
            </a:extLst>
          </p:cNvPr>
          <p:cNvSpPr/>
          <p:nvPr/>
        </p:nvSpPr>
        <p:spPr>
          <a:xfrm rot="5400000">
            <a:off x="4646313" y="3583620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4F269A-9ABF-3CF2-D827-804673D7E52A}"/>
              </a:ext>
            </a:extLst>
          </p:cNvPr>
          <p:cNvSpPr/>
          <p:nvPr/>
        </p:nvSpPr>
        <p:spPr>
          <a:xfrm rot="5400000">
            <a:off x="4718896" y="3745294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F1C0AE-BE09-EAD8-EA50-FBE109E42988}"/>
              </a:ext>
            </a:extLst>
          </p:cNvPr>
          <p:cNvSpPr/>
          <p:nvPr/>
        </p:nvSpPr>
        <p:spPr>
          <a:xfrm rot="5400000">
            <a:off x="9670196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D7C6A7-ECB7-DAE6-CC44-997D98E866F7}"/>
              </a:ext>
            </a:extLst>
          </p:cNvPr>
          <p:cNvSpPr/>
          <p:nvPr/>
        </p:nvSpPr>
        <p:spPr>
          <a:xfrm rot="5400000">
            <a:off x="9742779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035BF8-2D02-15FA-1392-10741DE13951}"/>
              </a:ext>
            </a:extLst>
          </p:cNvPr>
          <p:cNvSpPr/>
          <p:nvPr/>
        </p:nvSpPr>
        <p:spPr>
          <a:xfrm rot="5400000">
            <a:off x="10412257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07164A-CFCE-91F9-92A3-9AB7B24347F6}"/>
              </a:ext>
            </a:extLst>
          </p:cNvPr>
          <p:cNvSpPr/>
          <p:nvPr/>
        </p:nvSpPr>
        <p:spPr>
          <a:xfrm rot="5400000">
            <a:off x="10484840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67E0B8-7050-9C9B-AAEC-3B3DD489AB93}"/>
              </a:ext>
            </a:extLst>
          </p:cNvPr>
          <p:cNvSpPr/>
          <p:nvPr/>
        </p:nvSpPr>
        <p:spPr>
          <a:xfrm rot="5400000">
            <a:off x="10041226" y="3583618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71F04DE-0207-625D-A5F1-263FAE84810F}"/>
              </a:ext>
            </a:extLst>
          </p:cNvPr>
          <p:cNvSpPr/>
          <p:nvPr/>
        </p:nvSpPr>
        <p:spPr>
          <a:xfrm rot="5400000">
            <a:off x="10113809" y="374529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2EA9F9-05ED-9936-B41E-A893ED725157}"/>
              </a:ext>
            </a:extLst>
          </p:cNvPr>
          <p:cNvSpPr/>
          <p:nvPr/>
        </p:nvSpPr>
        <p:spPr>
          <a:xfrm rot="5400000">
            <a:off x="6972740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0000A7-F9BF-B78A-38E3-14B15939FC46}"/>
              </a:ext>
            </a:extLst>
          </p:cNvPr>
          <p:cNvSpPr/>
          <p:nvPr/>
        </p:nvSpPr>
        <p:spPr>
          <a:xfrm rot="5400000">
            <a:off x="7045323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06CFB5-17DB-EC97-AE1D-999B1955076B}"/>
              </a:ext>
            </a:extLst>
          </p:cNvPr>
          <p:cNvSpPr/>
          <p:nvPr/>
        </p:nvSpPr>
        <p:spPr>
          <a:xfrm rot="5400000">
            <a:off x="7714801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FE90E83-2767-5CAB-E86C-707EF81D0C2D}"/>
              </a:ext>
            </a:extLst>
          </p:cNvPr>
          <p:cNvSpPr/>
          <p:nvPr/>
        </p:nvSpPr>
        <p:spPr>
          <a:xfrm rot="5400000">
            <a:off x="7787384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9FADBC1-76C8-2EA6-5FC3-9F1AFBC43034}"/>
              </a:ext>
            </a:extLst>
          </p:cNvPr>
          <p:cNvSpPr/>
          <p:nvPr/>
        </p:nvSpPr>
        <p:spPr>
          <a:xfrm rot="5400000">
            <a:off x="7343770" y="3583619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24B995B-9712-75B9-AFBD-CB8D3CFC452E}"/>
              </a:ext>
            </a:extLst>
          </p:cNvPr>
          <p:cNvSpPr/>
          <p:nvPr/>
        </p:nvSpPr>
        <p:spPr>
          <a:xfrm rot="5400000">
            <a:off x="7416353" y="374529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C67B0E-0A20-4029-AF66-E11C477EA2BC}"/>
              </a:ext>
            </a:extLst>
          </p:cNvPr>
          <p:cNvCxnSpPr>
            <a:cxnSpLocks/>
          </p:cNvCxnSpPr>
          <p:nvPr/>
        </p:nvCxnSpPr>
        <p:spPr>
          <a:xfrm flipV="1">
            <a:off x="1905975" y="3717173"/>
            <a:ext cx="1916725" cy="17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Graphic 29" descr="School girl outline">
            <a:extLst>
              <a:ext uri="{FF2B5EF4-FFF2-40B4-BE49-F238E27FC236}">
                <a16:creationId xmlns:a16="http://schemas.microsoft.com/office/drawing/2014/main" id="{C4ABEAD6-A14C-CA18-06B8-A47A9DB68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171415"/>
            <a:ext cx="1126479" cy="112647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AEF8E9E-32C5-24D0-EE5E-023BDBB92160}"/>
              </a:ext>
            </a:extLst>
          </p:cNvPr>
          <p:cNvSpPr txBox="1"/>
          <p:nvPr/>
        </p:nvSpPr>
        <p:spPr>
          <a:xfrm>
            <a:off x="2040255" y="3790736"/>
            <a:ext cx="160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Transaction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DAF1D65-E43D-0183-D187-E2D23805EFA5}"/>
              </a:ext>
            </a:extLst>
          </p:cNvPr>
          <p:cNvGraphicFramePr>
            <a:graphicFrameLocks noGrp="1"/>
          </p:cNvGraphicFramePr>
          <p:nvPr/>
        </p:nvGraphicFramePr>
        <p:xfrm>
          <a:off x="2553190" y="3264766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5B9A4D32-D8BF-B5AE-91E9-1CE19565BE1F}"/>
              </a:ext>
            </a:extLst>
          </p:cNvPr>
          <p:cNvGraphicFramePr>
            <a:graphicFrameLocks noGrp="1"/>
          </p:cNvGraphicFramePr>
          <p:nvPr/>
        </p:nvGraphicFramePr>
        <p:xfrm>
          <a:off x="10021149" y="4383990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93B12DA-D94F-A5F8-7964-147908F64E90}"/>
              </a:ext>
            </a:extLst>
          </p:cNvPr>
          <p:cNvGraphicFramePr>
            <a:graphicFrameLocks noGrp="1"/>
          </p:cNvGraphicFramePr>
          <p:nvPr/>
        </p:nvGraphicFramePr>
        <p:xfrm>
          <a:off x="7323693" y="4380498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DFC9C58-369B-3D83-1FDC-E71ADE722E1B}"/>
              </a:ext>
            </a:extLst>
          </p:cNvPr>
          <p:cNvGraphicFramePr>
            <a:graphicFrameLocks noGrp="1"/>
          </p:cNvGraphicFramePr>
          <p:nvPr/>
        </p:nvGraphicFramePr>
        <p:xfrm>
          <a:off x="4626236" y="4380498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6564B-51D6-C526-5FC0-4C07AE93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20</a:t>
            </a:fld>
            <a:endParaRPr lang="en-US"/>
          </a:p>
        </p:txBody>
      </p:sp>
      <p:pic>
        <p:nvPicPr>
          <p:cNvPr id="3" name="Graphic 2" descr="Crown with solid fill">
            <a:extLst>
              <a:ext uri="{FF2B5EF4-FFF2-40B4-BE49-F238E27FC236}">
                <a16:creationId xmlns:a16="http://schemas.microsoft.com/office/drawing/2014/main" id="{EFA8DB64-2ECD-E983-5D8F-77EC12436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121331" y="1471527"/>
            <a:ext cx="991609" cy="99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66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B7FC-9035-B580-3AD5-B5BD34CB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Becomes Complicated!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823E8-98E6-E4D9-264A-5A04CB391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Needs tracking distributed dependencies across Recovery Logs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Too many possible states to potentially recover from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9234B-02E9-6E0D-3FB2-7DD486FF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03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9EB2-72E9-5650-ADCB-EA05043C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Cascades: Recovery Can Be Simple!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26BAE-F189-63CF-DFE6-8D2DAB77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Persistence vs Durability</a:t>
            </a:r>
          </a:p>
          <a:p>
            <a:endParaRPr lang="en-US" dirty="0"/>
          </a:p>
          <a:p>
            <a:r>
              <a:rPr lang="en-US" dirty="0"/>
              <a:t>Persistence</a:t>
            </a:r>
          </a:p>
          <a:p>
            <a:pPr lvl="1"/>
            <a:r>
              <a:rPr lang="en-US" dirty="0"/>
              <a:t>Commit record is flushed to disk</a:t>
            </a:r>
          </a:p>
          <a:p>
            <a:endParaRPr lang="en-US" dirty="0"/>
          </a:p>
          <a:p>
            <a:r>
              <a:rPr lang="en-US" dirty="0"/>
              <a:t>Durability</a:t>
            </a:r>
          </a:p>
          <a:p>
            <a:pPr lvl="1"/>
            <a:r>
              <a:rPr lang="en-US" dirty="0"/>
              <a:t>Commit record and all its dependencies are persisted</a:t>
            </a:r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7237BE22-9432-C247-C358-D2C95A88C513}"/>
              </a:ext>
            </a:extLst>
          </p:cNvPr>
          <p:cNvSpPr/>
          <p:nvPr/>
        </p:nvSpPr>
        <p:spPr>
          <a:xfrm>
            <a:off x="5898331" y="2642523"/>
            <a:ext cx="1488199" cy="1690254"/>
          </a:xfrm>
          <a:prstGeom prst="foldedCorne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43815C-F108-9583-92C6-D6AD8406FA07}"/>
              </a:ext>
            </a:extLst>
          </p:cNvPr>
          <p:cNvSpPr/>
          <p:nvPr/>
        </p:nvSpPr>
        <p:spPr>
          <a:xfrm>
            <a:off x="5989729" y="2804754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461CC1FD-0765-B9DA-A05F-5AE22A96E231}"/>
              </a:ext>
            </a:extLst>
          </p:cNvPr>
          <p:cNvSpPr/>
          <p:nvPr/>
        </p:nvSpPr>
        <p:spPr>
          <a:xfrm>
            <a:off x="7881966" y="2642523"/>
            <a:ext cx="1488199" cy="16902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2E3604B5-B5CE-63A5-5832-66E188794A67}"/>
              </a:ext>
            </a:extLst>
          </p:cNvPr>
          <p:cNvSpPr/>
          <p:nvPr/>
        </p:nvSpPr>
        <p:spPr>
          <a:xfrm>
            <a:off x="9865601" y="2642523"/>
            <a:ext cx="1488199" cy="1690254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FF9549-87C5-9C03-F4D5-41C3ED4A2921}"/>
              </a:ext>
            </a:extLst>
          </p:cNvPr>
          <p:cNvSpPr/>
          <p:nvPr/>
        </p:nvSpPr>
        <p:spPr>
          <a:xfrm>
            <a:off x="9956999" y="2804754"/>
            <a:ext cx="1290340" cy="42795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FB45C29-B8EC-EF12-4276-6A0A902E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22</a:t>
            </a:fld>
            <a:endParaRPr lang="en-US"/>
          </a:p>
        </p:txBody>
      </p:sp>
      <p:pic>
        <p:nvPicPr>
          <p:cNvPr id="22" name="Graphic 21" descr="Crown with solid fill">
            <a:extLst>
              <a:ext uri="{FF2B5EF4-FFF2-40B4-BE49-F238E27FC236}">
                <a16:creationId xmlns:a16="http://schemas.microsoft.com/office/drawing/2014/main" id="{1E21E85C-7F50-D14C-35CF-833D6A992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130260" y="1690688"/>
            <a:ext cx="991609" cy="99160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458C193-048F-346A-AE91-0601D44E63CE}"/>
              </a:ext>
            </a:extLst>
          </p:cNvPr>
          <p:cNvSpPr/>
          <p:nvPr/>
        </p:nvSpPr>
        <p:spPr>
          <a:xfrm>
            <a:off x="7980895" y="2804754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98393C-9BBD-5101-743D-67759CC83EB0}"/>
              </a:ext>
            </a:extLst>
          </p:cNvPr>
          <p:cNvSpPr/>
          <p:nvPr/>
        </p:nvSpPr>
        <p:spPr>
          <a:xfrm>
            <a:off x="838200" y="5306689"/>
            <a:ext cx="10515600" cy="747314"/>
          </a:xfrm>
          <a:prstGeom prst="rect">
            <a:avLst/>
          </a:prstGeom>
          <a:solidFill>
            <a:srgbClr val="0031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record is durable when it and its dependencies are persisted</a:t>
            </a:r>
          </a:p>
        </p:txBody>
      </p:sp>
      <p:pic>
        <p:nvPicPr>
          <p:cNvPr id="10" name="Graphic 9" descr="Checkbox Checked with solid fill">
            <a:extLst>
              <a:ext uri="{FF2B5EF4-FFF2-40B4-BE49-F238E27FC236}">
                <a16:creationId xmlns:a16="http://schemas.microsoft.com/office/drawing/2014/main" id="{E6D42AD7-DE4A-7324-7B0A-ACB3BEF046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21835" y="2749693"/>
            <a:ext cx="584776" cy="584776"/>
          </a:xfrm>
          <a:prstGeom prst="rect">
            <a:avLst/>
          </a:prstGeom>
        </p:spPr>
      </p:pic>
      <p:pic>
        <p:nvPicPr>
          <p:cNvPr id="11" name="Graphic 10" descr="Checkbox Checked with solid fill">
            <a:extLst>
              <a:ext uri="{FF2B5EF4-FFF2-40B4-BE49-F238E27FC236}">
                <a16:creationId xmlns:a16="http://schemas.microsoft.com/office/drawing/2014/main" id="{023C76BE-8671-A81A-F105-626B05E483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12514" y="4150292"/>
            <a:ext cx="584776" cy="58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3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7B76-3EE1-ADBD-E275-6E2538D9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Insight: </a:t>
            </a:r>
            <a:r>
              <a:rPr lang="en-US" u="sng" dirty="0"/>
              <a:t>Speculate on Durability</a:t>
            </a:r>
            <a:r>
              <a:rPr lang="en-US" dirty="0"/>
              <a:t> of Commit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0B85B-9800-69B5-9C69-819B86E8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23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342ED18-270A-B805-AC60-831137D99605}"/>
              </a:ext>
            </a:extLst>
          </p:cNvPr>
          <p:cNvSpPr/>
          <p:nvPr/>
        </p:nvSpPr>
        <p:spPr>
          <a:xfrm>
            <a:off x="3923078" y="2454207"/>
            <a:ext cx="7391401" cy="235263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22F64DB-33A2-9F7A-3633-EA70F5ABD129}"/>
              </a:ext>
            </a:extLst>
          </p:cNvPr>
          <p:cNvSpPr/>
          <p:nvPr/>
        </p:nvSpPr>
        <p:spPr>
          <a:xfrm rot="5400000">
            <a:off x="4275283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06FA4B2-0E87-E943-259D-2B22FC21C08D}"/>
              </a:ext>
            </a:extLst>
          </p:cNvPr>
          <p:cNvSpPr/>
          <p:nvPr/>
        </p:nvSpPr>
        <p:spPr>
          <a:xfrm rot="5400000">
            <a:off x="4347866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74069A7-6F04-B313-8045-3104D1484E64}"/>
              </a:ext>
            </a:extLst>
          </p:cNvPr>
          <p:cNvSpPr/>
          <p:nvPr/>
        </p:nvSpPr>
        <p:spPr>
          <a:xfrm rot="5400000">
            <a:off x="5017344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E4C88E0-92D8-849B-3FB1-28E1DD1138D2}"/>
              </a:ext>
            </a:extLst>
          </p:cNvPr>
          <p:cNvSpPr/>
          <p:nvPr/>
        </p:nvSpPr>
        <p:spPr>
          <a:xfrm rot="5400000">
            <a:off x="5089927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2526460-DB9B-7599-03F8-569FAB52E185}"/>
              </a:ext>
            </a:extLst>
          </p:cNvPr>
          <p:cNvSpPr/>
          <p:nvPr/>
        </p:nvSpPr>
        <p:spPr>
          <a:xfrm rot="5400000">
            <a:off x="4646313" y="3583620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C807347-D657-8830-985F-CD7B1AF5F8EE}"/>
              </a:ext>
            </a:extLst>
          </p:cNvPr>
          <p:cNvSpPr/>
          <p:nvPr/>
        </p:nvSpPr>
        <p:spPr>
          <a:xfrm rot="5400000">
            <a:off x="4718896" y="3745294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840E7BF-AE95-0E5A-BD90-3AF96F15042E}"/>
              </a:ext>
            </a:extLst>
          </p:cNvPr>
          <p:cNvSpPr/>
          <p:nvPr/>
        </p:nvSpPr>
        <p:spPr>
          <a:xfrm rot="5400000">
            <a:off x="9670196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6C4304A-AA10-86E3-F19F-24C7D1401909}"/>
              </a:ext>
            </a:extLst>
          </p:cNvPr>
          <p:cNvSpPr/>
          <p:nvPr/>
        </p:nvSpPr>
        <p:spPr>
          <a:xfrm rot="5400000">
            <a:off x="9742779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3A27B67-F27C-3BB4-AD27-6FB6EE4D0F9B}"/>
              </a:ext>
            </a:extLst>
          </p:cNvPr>
          <p:cNvSpPr/>
          <p:nvPr/>
        </p:nvSpPr>
        <p:spPr>
          <a:xfrm rot="5400000">
            <a:off x="10412257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4480E3E-E34E-7AD6-4667-6C419E120CA4}"/>
              </a:ext>
            </a:extLst>
          </p:cNvPr>
          <p:cNvSpPr/>
          <p:nvPr/>
        </p:nvSpPr>
        <p:spPr>
          <a:xfrm rot="5400000">
            <a:off x="10484840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B4077B-C072-BBFB-06DE-4BF5FE7C32A7}"/>
              </a:ext>
            </a:extLst>
          </p:cNvPr>
          <p:cNvSpPr/>
          <p:nvPr/>
        </p:nvSpPr>
        <p:spPr>
          <a:xfrm rot="5400000">
            <a:off x="10041226" y="3583618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8B5F74A-88B3-6649-0987-4D8E0E9DA819}"/>
              </a:ext>
            </a:extLst>
          </p:cNvPr>
          <p:cNvSpPr/>
          <p:nvPr/>
        </p:nvSpPr>
        <p:spPr>
          <a:xfrm rot="5400000">
            <a:off x="10113809" y="374529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67A2F2D-5A39-99EA-62B4-4399B0DC4133}"/>
              </a:ext>
            </a:extLst>
          </p:cNvPr>
          <p:cNvSpPr/>
          <p:nvPr/>
        </p:nvSpPr>
        <p:spPr>
          <a:xfrm rot="5400000">
            <a:off x="6972740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3C8F5FD-8D58-A10B-59F7-8A8AF372A8D4}"/>
              </a:ext>
            </a:extLst>
          </p:cNvPr>
          <p:cNvSpPr/>
          <p:nvPr/>
        </p:nvSpPr>
        <p:spPr>
          <a:xfrm rot="5400000">
            <a:off x="7045323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85EBE0A-1B2A-A87C-CD1E-602E7216EA2B}"/>
              </a:ext>
            </a:extLst>
          </p:cNvPr>
          <p:cNvSpPr/>
          <p:nvPr/>
        </p:nvSpPr>
        <p:spPr>
          <a:xfrm rot="5400000">
            <a:off x="7714801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CE49529-ED80-03EB-3426-7FC9D7BB1B60}"/>
              </a:ext>
            </a:extLst>
          </p:cNvPr>
          <p:cNvSpPr/>
          <p:nvPr/>
        </p:nvSpPr>
        <p:spPr>
          <a:xfrm rot="5400000">
            <a:off x="7787384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7AF2FEC-FAEC-B72C-958C-3F0BBED1CF8D}"/>
              </a:ext>
            </a:extLst>
          </p:cNvPr>
          <p:cNvSpPr/>
          <p:nvPr/>
        </p:nvSpPr>
        <p:spPr>
          <a:xfrm rot="5400000">
            <a:off x="7343770" y="3583619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A8EE8D3-769A-A6FA-0C0C-768C61CEBD67}"/>
              </a:ext>
            </a:extLst>
          </p:cNvPr>
          <p:cNvSpPr/>
          <p:nvPr/>
        </p:nvSpPr>
        <p:spPr>
          <a:xfrm rot="5400000">
            <a:off x="7416353" y="374529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2DA4910-595C-B36D-55D1-7ED27BAC7277}"/>
              </a:ext>
            </a:extLst>
          </p:cNvPr>
          <p:cNvCxnSpPr>
            <a:cxnSpLocks/>
          </p:cNvCxnSpPr>
          <p:nvPr/>
        </p:nvCxnSpPr>
        <p:spPr>
          <a:xfrm flipV="1">
            <a:off x="1905975" y="3717173"/>
            <a:ext cx="1916725" cy="17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Graphic 68" descr="School girl outline">
            <a:extLst>
              <a:ext uri="{FF2B5EF4-FFF2-40B4-BE49-F238E27FC236}">
                <a16:creationId xmlns:a16="http://schemas.microsoft.com/office/drawing/2014/main" id="{88111C94-3A7E-413D-367B-D59DC01DC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171415"/>
            <a:ext cx="1126479" cy="112647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269169D-324F-873F-3160-BF6819FC7356}"/>
              </a:ext>
            </a:extLst>
          </p:cNvPr>
          <p:cNvSpPr txBox="1"/>
          <p:nvPr/>
        </p:nvSpPr>
        <p:spPr>
          <a:xfrm>
            <a:off x="2040255" y="3790736"/>
            <a:ext cx="160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Transaction</a:t>
            </a:r>
          </a:p>
        </p:txBody>
      </p: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B6B96A25-8EAE-75B4-0BE4-07009E0DF4BA}"/>
              </a:ext>
            </a:extLst>
          </p:cNvPr>
          <p:cNvGraphicFramePr>
            <a:graphicFrameLocks noGrp="1"/>
          </p:cNvGraphicFramePr>
          <p:nvPr/>
        </p:nvGraphicFramePr>
        <p:xfrm>
          <a:off x="2553190" y="3264766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pic>
        <p:nvPicPr>
          <p:cNvPr id="72" name="Graphic 71" descr="Crown with solid fill">
            <a:extLst>
              <a:ext uri="{FF2B5EF4-FFF2-40B4-BE49-F238E27FC236}">
                <a16:creationId xmlns:a16="http://schemas.microsoft.com/office/drawing/2014/main" id="{516F9206-17A9-46BF-C3C8-64DB07143A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121331" y="1471527"/>
            <a:ext cx="991609" cy="991609"/>
          </a:xfrm>
          <a:prstGeom prst="rect">
            <a:avLst/>
          </a:prstGeom>
        </p:spPr>
      </p:pic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8D6001C5-C392-B3F2-F455-094D62296370}"/>
              </a:ext>
            </a:extLst>
          </p:cNvPr>
          <p:cNvGraphicFramePr>
            <a:graphicFrameLocks noGrp="1"/>
          </p:cNvGraphicFramePr>
          <p:nvPr/>
        </p:nvGraphicFramePr>
        <p:xfrm>
          <a:off x="10021149" y="4383990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5E15BD94-3EDD-58A0-CCB2-B0BBAE5BE007}"/>
              </a:ext>
            </a:extLst>
          </p:cNvPr>
          <p:cNvGraphicFramePr>
            <a:graphicFrameLocks noGrp="1"/>
          </p:cNvGraphicFramePr>
          <p:nvPr/>
        </p:nvGraphicFramePr>
        <p:xfrm>
          <a:off x="7323693" y="4380498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B9877C47-9A04-EDE1-053A-F3B3BB7D7C19}"/>
              </a:ext>
            </a:extLst>
          </p:cNvPr>
          <p:cNvGraphicFramePr>
            <a:graphicFrameLocks noGrp="1"/>
          </p:cNvGraphicFramePr>
          <p:nvPr/>
        </p:nvGraphicFramePr>
        <p:xfrm>
          <a:off x="4626236" y="4380498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sp>
        <p:nvSpPr>
          <p:cNvPr id="80" name="Folded Corner 79">
            <a:extLst>
              <a:ext uri="{FF2B5EF4-FFF2-40B4-BE49-F238E27FC236}">
                <a16:creationId xmlns:a16="http://schemas.microsoft.com/office/drawing/2014/main" id="{A42E865D-9279-4EFF-7FA4-90A6E6ED9B2E}"/>
              </a:ext>
            </a:extLst>
          </p:cNvPr>
          <p:cNvSpPr/>
          <p:nvPr/>
        </p:nvSpPr>
        <p:spPr>
          <a:xfrm>
            <a:off x="4253167" y="4858212"/>
            <a:ext cx="1488199" cy="1690254"/>
          </a:xfrm>
          <a:prstGeom prst="foldedCorne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olded Corner 80">
            <a:extLst>
              <a:ext uri="{FF2B5EF4-FFF2-40B4-BE49-F238E27FC236}">
                <a16:creationId xmlns:a16="http://schemas.microsoft.com/office/drawing/2014/main" id="{319BC5B0-550B-DF5A-C4D9-2A12A885B4EB}"/>
              </a:ext>
            </a:extLst>
          </p:cNvPr>
          <p:cNvSpPr/>
          <p:nvPr/>
        </p:nvSpPr>
        <p:spPr>
          <a:xfrm>
            <a:off x="6930096" y="4858212"/>
            <a:ext cx="1488199" cy="16902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olded Corner 81">
            <a:extLst>
              <a:ext uri="{FF2B5EF4-FFF2-40B4-BE49-F238E27FC236}">
                <a16:creationId xmlns:a16="http://schemas.microsoft.com/office/drawing/2014/main" id="{6232F0A6-179E-404F-71BC-830E70E261D1}"/>
              </a:ext>
            </a:extLst>
          </p:cNvPr>
          <p:cNvSpPr/>
          <p:nvPr/>
        </p:nvSpPr>
        <p:spPr>
          <a:xfrm>
            <a:off x="9607025" y="4858212"/>
            <a:ext cx="1488199" cy="1690254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 descr="Lock with solid fill">
            <a:extLst>
              <a:ext uri="{FF2B5EF4-FFF2-40B4-BE49-F238E27FC236}">
                <a16:creationId xmlns:a16="http://schemas.microsoft.com/office/drawing/2014/main" id="{110F7157-85E6-BCFC-BBFA-EFDF6809C2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2345" y="4214042"/>
            <a:ext cx="625963" cy="625963"/>
          </a:xfrm>
          <a:prstGeom prst="rect">
            <a:avLst/>
          </a:prstGeom>
        </p:spPr>
      </p:pic>
      <p:pic>
        <p:nvPicPr>
          <p:cNvPr id="89" name="Graphic 88" descr="Lock with solid fill">
            <a:extLst>
              <a:ext uri="{FF2B5EF4-FFF2-40B4-BE49-F238E27FC236}">
                <a16:creationId xmlns:a16="http://schemas.microsoft.com/office/drawing/2014/main" id="{65C1A1AD-15AC-973D-A49D-6B62163225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32634" y="4214042"/>
            <a:ext cx="625963" cy="625963"/>
          </a:xfrm>
          <a:prstGeom prst="rect">
            <a:avLst/>
          </a:prstGeom>
        </p:spPr>
      </p:pic>
      <p:pic>
        <p:nvPicPr>
          <p:cNvPr id="90" name="Graphic 89" descr="Lock with solid fill">
            <a:extLst>
              <a:ext uri="{FF2B5EF4-FFF2-40B4-BE49-F238E27FC236}">
                <a16:creationId xmlns:a16="http://schemas.microsoft.com/office/drawing/2014/main" id="{0323DE89-7AA6-10BA-C8A0-3CBF07FBA7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63847" y="4214042"/>
            <a:ext cx="625963" cy="6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4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0" grpId="0"/>
      <p:bldP spid="80" grpId="0" animBg="1"/>
      <p:bldP spid="81" grpId="0" animBg="1"/>
      <p:bldP spid="8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7B76-3EE1-ADBD-E275-6E2538D9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Insight: </a:t>
            </a:r>
            <a:r>
              <a:rPr lang="en-US" u="sng" dirty="0"/>
              <a:t>Speculate on Durability</a:t>
            </a:r>
            <a:r>
              <a:rPr lang="en-US" dirty="0"/>
              <a:t> of Commit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0B85B-9800-69B5-9C69-819B86E8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24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342ED18-270A-B805-AC60-831137D99605}"/>
              </a:ext>
            </a:extLst>
          </p:cNvPr>
          <p:cNvSpPr/>
          <p:nvPr/>
        </p:nvSpPr>
        <p:spPr>
          <a:xfrm>
            <a:off x="3923078" y="2454207"/>
            <a:ext cx="7391401" cy="235263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22F64DB-33A2-9F7A-3633-EA70F5ABD129}"/>
              </a:ext>
            </a:extLst>
          </p:cNvPr>
          <p:cNvSpPr/>
          <p:nvPr/>
        </p:nvSpPr>
        <p:spPr>
          <a:xfrm rot="5400000">
            <a:off x="4275283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06FA4B2-0E87-E943-259D-2B22FC21C08D}"/>
              </a:ext>
            </a:extLst>
          </p:cNvPr>
          <p:cNvSpPr/>
          <p:nvPr/>
        </p:nvSpPr>
        <p:spPr>
          <a:xfrm rot="5400000">
            <a:off x="4347866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74069A7-6F04-B313-8045-3104D1484E64}"/>
              </a:ext>
            </a:extLst>
          </p:cNvPr>
          <p:cNvSpPr/>
          <p:nvPr/>
        </p:nvSpPr>
        <p:spPr>
          <a:xfrm rot="5400000">
            <a:off x="5017344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E4C88E0-92D8-849B-3FB1-28E1DD1138D2}"/>
              </a:ext>
            </a:extLst>
          </p:cNvPr>
          <p:cNvSpPr/>
          <p:nvPr/>
        </p:nvSpPr>
        <p:spPr>
          <a:xfrm rot="5400000">
            <a:off x="5089927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2526460-DB9B-7599-03F8-569FAB52E185}"/>
              </a:ext>
            </a:extLst>
          </p:cNvPr>
          <p:cNvSpPr/>
          <p:nvPr/>
        </p:nvSpPr>
        <p:spPr>
          <a:xfrm rot="5400000">
            <a:off x="4646313" y="3583620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C807347-D657-8830-985F-CD7B1AF5F8EE}"/>
              </a:ext>
            </a:extLst>
          </p:cNvPr>
          <p:cNvSpPr/>
          <p:nvPr/>
        </p:nvSpPr>
        <p:spPr>
          <a:xfrm rot="5400000">
            <a:off x="4718896" y="3745294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840E7BF-AE95-0E5A-BD90-3AF96F15042E}"/>
              </a:ext>
            </a:extLst>
          </p:cNvPr>
          <p:cNvSpPr/>
          <p:nvPr/>
        </p:nvSpPr>
        <p:spPr>
          <a:xfrm rot="5400000">
            <a:off x="9670196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6C4304A-AA10-86E3-F19F-24C7D1401909}"/>
              </a:ext>
            </a:extLst>
          </p:cNvPr>
          <p:cNvSpPr/>
          <p:nvPr/>
        </p:nvSpPr>
        <p:spPr>
          <a:xfrm rot="5400000">
            <a:off x="9742779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3A27B67-F27C-3BB4-AD27-6FB6EE4D0F9B}"/>
              </a:ext>
            </a:extLst>
          </p:cNvPr>
          <p:cNvSpPr/>
          <p:nvPr/>
        </p:nvSpPr>
        <p:spPr>
          <a:xfrm rot="5400000">
            <a:off x="10412257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4480E3E-E34E-7AD6-4667-6C419E120CA4}"/>
              </a:ext>
            </a:extLst>
          </p:cNvPr>
          <p:cNvSpPr/>
          <p:nvPr/>
        </p:nvSpPr>
        <p:spPr>
          <a:xfrm rot="5400000">
            <a:off x="10484840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B4077B-C072-BBFB-06DE-4BF5FE7C32A7}"/>
              </a:ext>
            </a:extLst>
          </p:cNvPr>
          <p:cNvSpPr/>
          <p:nvPr/>
        </p:nvSpPr>
        <p:spPr>
          <a:xfrm rot="5400000">
            <a:off x="10041226" y="3583618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8B5F74A-88B3-6649-0987-4D8E0E9DA819}"/>
              </a:ext>
            </a:extLst>
          </p:cNvPr>
          <p:cNvSpPr/>
          <p:nvPr/>
        </p:nvSpPr>
        <p:spPr>
          <a:xfrm rot="5400000">
            <a:off x="10113809" y="374529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67A2F2D-5A39-99EA-62B4-4399B0DC4133}"/>
              </a:ext>
            </a:extLst>
          </p:cNvPr>
          <p:cNvSpPr/>
          <p:nvPr/>
        </p:nvSpPr>
        <p:spPr>
          <a:xfrm rot="5400000">
            <a:off x="6972740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3C8F5FD-8D58-A10B-59F7-8A8AF372A8D4}"/>
              </a:ext>
            </a:extLst>
          </p:cNvPr>
          <p:cNvSpPr/>
          <p:nvPr/>
        </p:nvSpPr>
        <p:spPr>
          <a:xfrm rot="5400000">
            <a:off x="7045323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85EBE0A-1B2A-A87C-CD1E-602E7216EA2B}"/>
              </a:ext>
            </a:extLst>
          </p:cNvPr>
          <p:cNvSpPr/>
          <p:nvPr/>
        </p:nvSpPr>
        <p:spPr>
          <a:xfrm rot="5400000">
            <a:off x="7714801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CE49529-ED80-03EB-3426-7FC9D7BB1B60}"/>
              </a:ext>
            </a:extLst>
          </p:cNvPr>
          <p:cNvSpPr/>
          <p:nvPr/>
        </p:nvSpPr>
        <p:spPr>
          <a:xfrm rot="5400000">
            <a:off x="7787384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7AF2FEC-FAEC-B72C-958C-3F0BBED1CF8D}"/>
              </a:ext>
            </a:extLst>
          </p:cNvPr>
          <p:cNvSpPr/>
          <p:nvPr/>
        </p:nvSpPr>
        <p:spPr>
          <a:xfrm rot="5400000">
            <a:off x="7343770" y="3583619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A8EE8D3-769A-A6FA-0C0C-768C61CEBD67}"/>
              </a:ext>
            </a:extLst>
          </p:cNvPr>
          <p:cNvSpPr/>
          <p:nvPr/>
        </p:nvSpPr>
        <p:spPr>
          <a:xfrm rot="5400000">
            <a:off x="7416353" y="374529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2DA4910-595C-B36D-55D1-7ED27BAC7277}"/>
              </a:ext>
            </a:extLst>
          </p:cNvPr>
          <p:cNvCxnSpPr>
            <a:cxnSpLocks/>
          </p:cNvCxnSpPr>
          <p:nvPr/>
        </p:nvCxnSpPr>
        <p:spPr>
          <a:xfrm flipV="1">
            <a:off x="1905975" y="3717173"/>
            <a:ext cx="1916725" cy="17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Graphic 68" descr="School girl outline">
            <a:extLst>
              <a:ext uri="{FF2B5EF4-FFF2-40B4-BE49-F238E27FC236}">
                <a16:creationId xmlns:a16="http://schemas.microsoft.com/office/drawing/2014/main" id="{88111C94-3A7E-413D-367B-D59DC01DC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171415"/>
            <a:ext cx="1126479" cy="112647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269169D-324F-873F-3160-BF6819FC7356}"/>
              </a:ext>
            </a:extLst>
          </p:cNvPr>
          <p:cNvSpPr txBox="1"/>
          <p:nvPr/>
        </p:nvSpPr>
        <p:spPr>
          <a:xfrm>
            <a:off x="2040255" y="3790736"/>
            <a:ext cx="160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Transaction</a:t>
            </a:r>
          </a:p>
        </p:txBody>
      </p: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B6B96A25-8EAE-75B4-0BE4-07009E0DF4BA}"/>
              </a:ext>
            </a:extLst>
          </p:cNvPr>
          <p:cNvGraphicFramePr>
            <a:graphicFrameLocks noGrp="1"/>
          </p:cNvGraphicFramePr>
          <p:nvPr/>
        </p:nvGraphicFramePr>
        <p:xfrm>
          <a:off x="2553190" y="3264766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pic>
        <p:nvPicPr>
          <p:cNvPr id="72" name="Graphic 71" descr="Crown with solid fill">
            <a:extLst>
              <a:ext uri="{FF2B5EF4-FFF2-40B4-BE49-F238E27FC236}">
                <a16:creationId xmlns:a16="http://schemas.microsoft.com/office/drawing/2014/main" id="{516F9206-17A9-46BF-C3C8-64DB07143A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121331" y="1471527"/>
            <a:ext cx="991609" cy="991609"/>
          </a:xfrm>
          <a:prstGeom prst="rect">
            <a:avLst/>
          </a:prstGeom>
        </p:spPr>
      </p:pic>
      <p:pic>
        <p:nvPicPr>
          <p:cNvPr id="73" name="Graphic 72" descr="Dove outline">
            <a:extLst>
              <a:ext uri="{FF2B5EF4-FFF2-40B4-BE49-F238E27FC236}">
                <a16:creationId xmlns:a16="http://schemas.microsoft.com/office/drawing/2014/main" id="{0B223821-075C-80FC-3327-52C9B32C16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32609" y="3447646"/>
            <a:ext cx="914400" cy="914400"/>
          </a:xfrm>
          <a:prstGeom prst="rect">
            <a:avLst/>
          </a:prstGeom>
        </p:spPr>
      </p:pic>
      <p:pic>
        <p:nvPicPr>
          <p:cNvPr id="74" name="Graphic 73" descr="Dove outline">
            <a:extLst>
              <a:ext uri="{FF2B5EF4-FFF2-40B4-BE49-F238E27FC236}">
                <a16:creationId xmlns:a16="http://schemas.microsoft.com/office/drawing/2014/main" id="{A53E3CCD-A647-000D-3392-482B3572AB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6790548" y="3456575"/>
            <a:ext cx="914400" cy="914400"/>
          </a:xfrm>
          <a:prstGeom prst="rect">
            <a:avLst/>
          </a:prstGeom>
        </p:spPr>
      </p:pic>
      <p:pic>
        <p:nvPicPr>
          <p:cNvPr id="75" name="Graphic 74" descr="Dove outline">
            <a:extLst>
              <a:ext uri="{FF2B5EF4-FFF2-40B4-BE49-F238E27FC236}">
                <a16:creationId xmlns:a16="http://schemas.microsoft.com/office/drawing/2014/main" id="{A40E6A3D-2910-1F76-B738-31EEA0E701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20505" y="3383494"/>
            <a:ext cx="914400" cy="914400"/>
          </a:xfrm>
          <a:prstGeom prst="rect">
            <a:avLst/>
          </a:prstGeom>
        </p:spPr>
      </p:pic>
      <p:pic>
        <p:nvPicPr>
          <p:cNvPr id="76" name="Graphic 75" descr="Dove outline">
            <a:extLst>
              <a:ext uri="{FF2B5EF4-FFF2-40B4-BE49-F238E27FC236}">
                <a16:creationId xmlns:a16="http://schemas.microsoft.com/office/drawing/2014/main" id="{27FF7CFF-DEB0-F372-0886-C687999995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9622603" y="3419916"/>
            <a:ext cx="914400" cy="914400"/>
          </a:xfrm>
          <a:prstGeom prst="rect">
            <a:avLst/>
          </a:prstGeom>
        </p:spPr>
      </p:pic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8D6001C5-C392-B3F2-F455-094D62296370}"/>
              </a:ext>
            </a:extLst>
          </p:cNvPr>
          <p:cNvGraphicFramePr>
            <a:graphicFrameLocks noGrp="1"/>
          </p:cNvGraphicFramePr>
          <p:nvPr/>
        </p:nvGraphicFramePr>
        <p:xfrm>
          <a:off x="10021149" y="4383990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5E15BD94-3EDD-58A0-CCB2-B0BBAE5BE007}"/>
              </a:ext>
            </a:extLst>
          </p:cNvPr>
          <p:cNvGraphicFramePr>
            <a:graphicFrameLocks noGrp="1"/>
          </p:cNvGraphicFramePr>
          <p:nvPr/>
        </p:nvGraphicFramePr>
        <p:xfrm>
          <a:off x="7323693" y="4380498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B9877C47-9A04-EDE1-053A-F3B3BB7D7C19}"/>
              </a:ext>
            </a:extLst>
          </p:cNvPr>
          <p:cNvGraphicFramePr>
            <a:graphicFrameLocks noGrp="1"/>
          </p:cNvGraphicFramePr>
          <p:nvPr/>
        </p:nvGraphicFramePr>
        <p:xfrm>
          <a:off x="4626236" y="4380498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sp>
        <p:nvSpPr>
          <p:cNvPr id="80" name="Folded Corner 79">
            <a:extLst>
              <a:ext uri="{FF2B5EF4-FFF2-40B4-BE49-F238E27FC236}">
                <a16:creationId xmlns:a16="http://schemas.microsoft.com/office/drawing/2014/main" id="{A42E865D-9279-4EFF-7FA4-90A6E6ED9B2E}"/>
              </a:ext>
            </a:extLst>
          </p:cNvPr>
          <p:cNvSpPr/>
          <p:nvPr/>
        </p:nvSpPr>
        <p:spPr>
          <a:xfrm>
            <a:off x="4253167" y="4858212"/>
            <a:ext cx="1488199" cy="1690254"/>
          </a:xfrm>
          <a:prstGeom prst="foldedCorne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olded Corner 80">
            <a:extLst>
              <a:ext uri="{FF2B5EF4-FFF2-40B4-BE49-F238E27FC236}">
                <a16:creationId xmlns:a16="http://schemas.microsoft.com/office/drawing/2014/main" id="{319BC5B0-550B-DF5A-C4D9-2A12A885B4EB}"/>
              </a:ext>
            </a:extLst>
          </p:cNvPr>
          <p:cNvSpPr/>
          <p:nvPr/>
        </p:nvSpPr>
        <p:spPr>
          <a:xfrm>
            <a:off x="6930096" y="4858212"/>
            <a:ext cx="1488199" cy="16902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olded Corner 81">
            <a:extLst>
              <a:ext uri="{FF2B5EF4-FFF2-40B4-BE49-F238E27FC236}">
                <a16:creationId xmlns:a16="http://schemas.microsoft.com/office/drawing/2014/main" id="{6232F0A6-179E-404F-71BC-830E70E261D1}"/>
              </a:ext>
            </a:extLst>
          </p:cNvPr>
          <p:cNvSpPr/>
          <p:nvPr/>
        </p:nvSpPr>
        <p:spPr>
          <a:xfrm>
            <a:off x="9607025" y="4858212"/>
            <a:ext cx="1488199" cy="1690254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065B19B-5A01-93A4-D025-26182F01CB1F}"/>
              </a:ext>
            </a:extLst>
          </p:cNvPr>
          <p:cNvCxnSpPr>
            <a:cxnSpLocks/>
          </p:cNvCxnSpPr>
          <p:nvPr/>
        </p:nvCxnSpPr>
        <p:spPr>
          <a:xfrm rot="10800000" flipH="1">
            <a:off x="1905975" y="4324417"/>
            <a:ext cx="19180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A9574C8-30A8-E387-AC9B-A7D7B2980F04}"/>
              </a:ext>
            </a:extLst>
          </p:cNvPr>
          <p:cNvSpPr/>
          <p:nvPr/>
        </p:nvSpPr>
        <p:spPr>
          <a:xfrm>
            <a:off x="4344565" y="5020443"/>
            <a:ext cx="1290340" cy="427959"/>
          </a:xfrm>
          <a:prstGeom prst="rect">
            <a:avLst/>
          </a:prstGeom>
          <a:solidFill>
            <a:schemeClr val="bg1"/>
          </a:solidFill>
          <a:ln>
            <a:solidFill>
              <a:srgbClr val="0031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6F3A3C7-5233-1F05-6D3E-25C2AA5A2D31}"/>
              </a:ext>
            </a:extLst>
          </p:cNvPr>
          <p:cNvSpPr/>
          <p:nvPr/>
        </p:nvSpPr>
        <p:spPr>
          <a:xfrm>
            <a:off x="7021494" y="5020443"/>
            <a:ext cx="1290340" cy="427959"/>
          </a:xfrm>
          <a:prstGeom prst="rect">
            <a:avLst/>
          </a:prstGeom>
          <a:solidFill>
            <a:schemeClr val="bg1"/>
          </a:solidFill>
          <a:ln>
            <a:solidFill>
              <a:srgbClr val="0031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2AAFC9C-3D07-4D08-285C-D2398F07563B}"/>
              </a:ext>
            </a:extLst>
          </p:cNvPr>
          <p:cNvSpPr/>
          <p:nvPr/>
        </p:nvSpPr>
        <p:spPr>
          <a:xfrm>
            <a:off x="9698423" y="5020443"/>
            <a:ext cx="1290340" cy="427959"/>
          </a:xfrm>
          <a:prstGeom prst="rect">
            <a:avLst/>
          </a:prstGeom>
          <a:solidFill>
            <a:schemeClr val="bg1"/>
          </a:solidFill>
          <a:ln>
            <a:solidFill>
              <a:srgbClr val="0031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pic>
        <p:nvPicPr>
          <p:cNvPr id="88" name="Graphic 87" descr="Lock with solid fill">
            <a:extLst>
              <a:ext uri="{FF2B5EF4-FFF2-40B4-BE49-F238E27FC236}">
                <a16:creationId xmlns:a16="http://schemas.microsoft.com/office/drawing/2014/main" id="{110F7157-85E6-BCFC-BBFA-EFDF6809C2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42345" y="4214042"/>
            <a:ext cx="625963" cy="625963"/>
          </a:xfrm>
          <a:prstGeom prst="rect">
            <a:avLst/>
          </a:prstGeom>
        </p:spPr>
      </p:pic>
      <p:pic>
        <p:nvPicPr>
          <p:cNvPr id="89" name="Graphic 88" descr="Lock with solid fill">
            <a:extLst>
              <a:ext uri="{FF2B5EF4-FFF2-40B4-BE49-F238E27FC236}">
                <a16:creationId xmlns:a16="http://schemas.microsoft.com/office/drawing/2014/main" id="{65C1A1AD-15AC-973D-A49D-6B62163225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2634" y="4214042"/>
            <a:ext cx="625963" cy="625963"/>
          </a:xfrm>
          <a:prstGeom prst="rect">
            <a:avLst/>
          </a:prstGeom>
        </p:spPr>
      </p:pic>
      <p:pic>
        <p:nvPicPr>
          <p:cNvPr id="90" name="Graphic 89" descr="Lock with solid fill">
            <a:extLst>
              <a:ext uri="{FF2B5EF4-FFF2-40B4-BE49-F238E27FC236}">
                <a16:creationId xmlns:a16="http://schemas.microsoft.com/office/drawing/2014/main" id="{0323DE89-7AA6-10BA-C8A0-3CBF07FBA7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63847" y="4214042"/>
            <a:ext cx="625963" cy="625963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2BB16F7A-6ADF-C32C-EF7D-7998A81A7B7E}"/>
              </a:ext>
            </a:extLst>
          </p:cNvPr>
          <p:cNvSpPr/>
          <p:nvPr/>
        </p:nvSpPr>
        <p:spPr>
          <a:xfrm>
            <a:off x="4344565" y="5020443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C1482AB-C85C-D994-0EB4-24F543440C5C}"/>
              </a:ext>
            </a:extLst>
          </p:cNvPr>
          <p:cNvSpPr/>
          <p:nvPr/>
        </p:nvSpPr>
        <p:spPr>
          <a:xfrm>
            <a:off x="7021494" y="5020443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C6BDBB2-D84E-C070-0D2C-06491A0811C3}"/>
              </a:ext>
            </a:extLst>
          </p:cNvPr>
          <p:cNvSpPr/>
          <p:nvPr/>
        </p:nvSpPr>
        <p:spPr>
          <a:xfrm>
            <a:off x="9698423" y="5020443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C14453A-B814-33D9-231E-26B946BF7BEF}"/>
              </a:ext>
            </a:extLst>
          </p:cNvPr>
          <p:cNvSpPr txBox="1"/>
          <p:nvPr/>
        </p:nvSpPr>
        <p:spPr>
          <a:xfrm>
            <a:off x="2211840" y="4350941"/>
            <a:ext cx="125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New-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Txn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88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0.1526 -0.007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0" y="-39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-0.17734 -0.008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-44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0.16198 0.0027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9" y="13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-0.16406 -0.0034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3" y="-1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  <p:bldP spid="91" grpId="0" animBg="1"/>
      <p:bldP spid="92" grpId="0" animBg="1"/>
      <p:bldP spid="93" grpId="0" animBg="1"/>
      <p:bldP spid="9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7B76-3EE1-ADBD-E275-6E2538D9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Insight: </a:t>
            </a:r>
            <a:r>
              <a:rPr lang="en-US" u="sng" dirty="0"/>
              <a:t>Replicate Durable Records</a:t>
            </a:r>
            <a:r>
              <a:rPr lang="en-US" dirty="0"/>
              <a:t> Asynchronously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CBD0D-ED26-16CB-A784-D498B3BC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CA91E1-8440-BBDD-C2A5-811E45AF7E87}"/>
              </a:ext>
            </a:extLst>
          </p:cNvPr>
          <p:cNvSpPr/>
          <p:nvPr/>
        </p:nvSpPr>
        <p:spPr>
          <a:xfrm>
            <a:off x="3923078" y="2454207"/>
            <a:ext cx="7391401" cy="235263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044BAE-3A33-A7B1-0137-59588C91B3B0}"/>
              </a:ext>
            </a:extLst>
          </p:cNvPr>
          <p:cNvSpPr/>
          <p:nvPr/>
        </p:nvSpPr>
        <p:spPr>
          <a:xfrm rot="5400000">
            <a:off x="4275283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25E2C7-170B-774B-6583-9E062454AA84}"/>
              </a:ext>
            </a:extLst>
          </p:cNvPr>
          <p:cNvSpPr/>
          <p:nvPr/>
        </p:nvSpPr>
        <p:spPr>
          <a:xfrm rot="5400000">
            <a:off x="4347866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F0A337-7EF7-0223-E04C-D29AFE4EA64D}"/>
              </a:ext>
            </a:extLst>
          </p:cNvPr>
          <p:cNvSpPr/>
          <p:nvPr/>
        </p:nvSpPr>
        <p:spPr>
          <a:xfrm rot="5400000">
            <a:off x="5017344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5609AE-F022-26AD-562F-AB95C6C4AE48}"/>
              </a:ext>
            </a:extLst>
          </p:cNvPr>
          <p:cNvSpPr/>
          <p:nvPr/>
        </p:nvSpPr>
        <p:spPr>
          <a:xfrm rot="5400000">
            <a:off x="5089927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F9F668-40B7-59B7-FDBA-BEF693B2EBCE}"/>
              </a:ext>
            </a:extLst>
          </p:cNvPr>
          <p:cNvSpPr/>
          <p:nvPr/>
        </p:nvSpPr>
        <p:spPr>
          <a:xfrm rot="5400000">
            <a:off x="4646313" y="3583620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09E435-CED5-6DCC-CAA7-B4960CBAEFAE}"/>
              </a:ext>
            </a:extLst>
          </p:cNvPr>
          <p:cNvSpPr/>
          <p:nvPr/>
        </p:nvSpPr>
        <p:spPr>
          <a:xfrm rot="5400000">
            <a:off x="4718896" y="3745294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233816-41A0-1206-F8F8-DA2166A0920A}"/>
              </a:ext>
            </a:extLst>
          </p:cNvPr>
          <p:cNvSpPr/>
          <p:nvPr/>
        </p:nvSpPr>
        <p:spPr>
          <a:xfrm rot="5400000">
            <a:off x="9670196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94EBF-C0B2-3431-82C9-78F9931D678F}"/>
              </a:ext>
            </a:extLst>
          </p:cNvPr>
          <p:cNvSpPr/>
          <p:nvPr/>
        </p:nvSpPr>
        <p:spPr>
          <a:xfrm rot="5400000">
            <a:off x="9742779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1E1351-0FE8-0648-5392-86FE4E62B800}"/>
              </a:ext>
            </a:extLst>
          </p:cNvPr>
          <p:cNvSpPr/>
          <p:nvPr/>
        </p:nvSpPr>
        <p:spPr>
          <a:xfrm rot="5400000">
            <a:off x="10412257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D82FC8-881D-8268-997C-4E5A9A4AD17C}"/>
              </a:ext>
            </a:extLst>
          </p:cNvPr>
          <p:cNvSpPr/>
          <p:nvPr/>
        </p:nvSpPr>
        <p:spPr>
          <a:xfrm rot="5400000">
            <a:off x="10484840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AA74E79-AF3C-AF55-1F62-2696A6C1D6E5}"/>
              </a:ext>
            </a:extLst>
          </p:cNvPr>
          <p:cNvSpPr/>
          <p:nvPr/>
        </p:nvSpPr>
        <p:spPr>
          <a:xfrm rot="5400000">
            <a:off x="10041226" y="3583618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39068F-86EB-E0CE-96CB-D642DE91EEBA}"/>
              </a:ext>
            </a:extLst>
          </p:cNvPr>
          <p:cNvSpPr/>
          <p:nvPr/>
        </p:nvSpPr>
        <p:spPr>
          <a:xfrm rot="5400000">
            <a:off x="10113809" y="374529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72E18F2-861B-BF1F-D6F2-2B53567C58AC}"/>
              </a:ext>
            </a:extLst>
          </p:cNvPr>
          <p:cNvSpPr/>
          <p:nvPr/>
        </p:nvSpPr>
        <p:spPr>
          <a:xfrm rot="5400000">
            <a:off x="6972740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0FA322-F603-C378-446D-64AA75042999}"/>
              </a:ext>
            </a:extLst>
          </p:cNvPr>
          <p:cNvSpPr/>
          <p:nvPr/>
        </p:nvSpPr>
        <p:spPr>
          <a:xfrm rot="5400000">
            <a:off x="7045323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ECF8E0-B97C-90C1-CBC9-081A3EF33CA8}"/>
              </a:ext>
            </a:extLst>
          </p:cNvPr>
          <p:cNvSpPr/>
          <p:nvPr/>
        </p:nvSpPr>
        <p:spPr>
          <a:xfrm rot="5400000">
            <a:off x="7714801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EE59908-CE38-27DF-5047-8F1FE856B6EE}"/>
              </a:ext>
            </a:extLst>
          </p:cNvPr>
          <p:cNvSpPr/>
          <p:nvPr/>
        </p:nvSpPr>
        <p:spPr>
          <a:xfrm rot="5400000">
            <a:off x="7787384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616671-5EEE-50E3-7F75-8C5EAAA65E30}"/>
              </a:ext>
            </a:extLst>
          </p:cNvPr>
          <p:cNvSpPr/>
          <p:nvPr/>
        </p:nvSpPr>
        <p:spPr>
          <a:xfrm rot="5400000">
            <a:off x="7343770" y="3583619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9724BD0-FDCE-44B1-C644-3F725A45CB3A}"/>
              </a:ext>
            </a:extLst>
          </p:cNvPr>
          <p:cNvSpPr/>
          <p:nvPr/>
        </p:nvSpPr>
        <p:spPr>
          <a:xfrm rot="5400000">
            <a:off x="7416353" y="374529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E23D2E-E6A2-A558-59C8-87E52F5A80EC}"/>
              </a:ext>
            </a:extLst>
          </p:cNvPr>
          <p:cNvCxnSpPr>
            <a:cxnSpLocks/>
          </p:cNvCxnSpPr>
          <p:nvPr/>
        </p:nvCxnSpPr>
        <p:spPr>
          <a:xfrm flipV="1">
            <a:off x="1905975" y="3717173"/>
            <a:ext cx="1916725" cy="17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Graphic 26" descr="School girl outline">
            <a:extLst>
              <a:ext uri="{FF2B5EF4-FFF2-40B4-BE49-F238E27FC236}">
                <a16:creationId xmlns:a16="http://schemas.microsoft.com/office/drawing/2014/main" id="{76D96F3D-5954-631D-10E9-543FBBC8C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171415"/>
            <a:ext cx="1126479" cy="112647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DDFFA6F-7778-2F1E-516A-1B5A90A10264}"/>
              </a:ext>
            </a:extLst>
          </p:cNvPr>
          <p:cNvSpPr txBox="1"/>
          <p:nvPr/>
        </p:nvSpPr>
        <p:spPr>
          <a:xfrm>
            <a:off x="2040255" y="3790736"/>
            <a:ext cx="160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Transaction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0F408715-1ED0-63C1-B03A-EC24F06630C2}"/>
              </a:ext>
            </a:extLst>
          </p:cNvPr>
          <p:cNvGraphicFramePr>
            <a:graphicFrameLocks noGrp="1"/>
          </p:cNvGraphicFramePr>
          <p:nvPr/>
        </p:nvGraphicFramePr>
        <p:xfrm>
          <a:off x="2553190" y="3264766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sp>
        <p:nvSpPr>
          <p:cNvPr id="34" name="Folded Corner 33">
            <a:extLst>
              <a:ext uri="{FF2B5EF4-FFF2-40B4-BE49-F238E27FC236}">
                <a16:creationId xmlns:a16="http://schemas.microsoft.com/office/drawing/2014/main" id="{C95AEA3A-EE9E-5356-7B3D-4B5B4E61E20C}"/>
              </a:ext>
            </a:extLst>
          </p:cNvPr>
          <p:cNvSpPr/>
          <p:nvPr/>
        </p:nvSpPr>
        <p:spPr>
          <a:xfrm>
            <a:off x="4253167" y="4858212"/>
            <a:ext cx="1488199" cy="1690254"/>
          </a:xfrm>
          <a:prstGeom prst="foldedCorne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olded Corner 34">
            <a:extLst>
              <a:ext uri="{FF2B5EF4-FFF2-40B4-BE49-F238E27FC236}">
                <a16:creationId xmlns:a16="http://schemas.microsoft.com/office/drawing/2014/main" id="{D1D0FDD4-D752-C000-7B17-914C54DFB326}"/>
              </a:ext>
            </a:extLst>
          </p:cNvPr>
          <p:cNvSpPr/>
          <p:nvPr/>
        </p:nvSpPr>
        <p:spPr>
          <a:xfrm>
            <a:off x="6930096" y="4858212"/>
            <a:ext cx="1488199" cy="16902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>
            <a:extLst>
              <a:ext uri="{FF2B5EF4-FFF2-40B4-BE49-F238E27FC236}">
                <a16:creationId xmlns:a16="http://schemas.microsoft.com/office/drawing/2014/main" id="{62A0FC46-B734-7BDC-7341-48A180E438F4}"/>
              </a:ext>
            </a:extLst>
          </p:cNvPr>
          <p:cNvSpPr/>
          <p:nvPr/>
        </p:nvSpPr>
        <p:spPr>
          <a:xfrm>
            <a:off x="9607025" y="4858212"/>
            <a:ext cx="1488199" cy="1690254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olded Corner 39">
            <a:extLst>
              <a:ext uri="{FF2B5EF4-FFF2-40B4-BE49-F238E27FC236}">
                <a16:creationId xmlns:a16="http://schemas.microsoft.com/office/drawing/2014/main" id="{6B8A03D8-DDA0-3081-E102-709A691C034D}"/>
              </a:ext>
            </a:extLst>
          </p:cNvPr>
          <p:cNvSpPr/>
          <p:nvPr/>
        </p:nvSpPr>
        <p:spPr>
          <a:xfrm>
            <a:off x="2668815" y="4858212"/>
            <a:ext cx="1488199" cy="1690254"/>
          </a:xfrm>
          <a:prstGeom prst="foldedCorne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Crown with solid fill">
            <a:extLst>
              <a:ext uri="{FF2B5EF4-FFF2-40B4-BE49-F238E27FC236}">
                <a16:creationId xmlns:a16="http://schemas.microsoft.com/office/drawing/2014/main" id="{2F794A5A-B79B-6A53-0F76-F248F3856D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121331" y="1471527"/>
            <a:ext cx="991609" cy="99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3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  <p:bldP spid="34" grpId="0" animBg="1"/>
      <p:bldP spid="35" grpId="0" animBg="1"/>
      <p:bldP spid="36" grpId="0" animBg="1"/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7B76-3EE1-ADBD-E275-6E2538D9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Insight: </a:t>
            </a:r>
            <a:r>
              <a:rPr lang="en-US" u="sng" dirty="0"/>
              <a:t>Replicate Durable Records</a:t>
            </a:r>
            <a:r>
              <a:rPr lang="en-US" dirty="0"/>
              <a:t> Asynchronously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CBD0D-ED26-16CB-A784-D498B3BC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CA91E1-8440-BBDD-C2A5-811E45AF7E87}"/>
              </a:ext>
            </a:extLst>
          </p:cNvPr>
          <p:cNvSpPr/>
          <p:nvPr/>
        </p:nvSpPr>
        <p:spPr>
          <a:xfrm>
            <a:off x="3923078" y="2454207"/>
            <a:ext cx="7391401" cy="235263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044BAE-3A33-A7B1-0137-59588C91B3B0}"/>
              </a:ext>
            </a:extLst>
          </p:cNvPr>
          <p:cNvSpPr/>
          <p:nvPr/>
        </p:nvSpPr>
        <p:spPr>
          <a:xfrm rot="5400000">
            <a:off x="4275283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25E2C7-170B-774B-6583-9E062454AA84}"/>
              </a:ext>
            </a:extLst>
          </p:cNvPr>
          <p:cNvSpPr/>
          <p:nvPr/>
        </p:nvSpPr>
        <p:spPr>
          <a:xfrm rot="5400000">
            <a:off x="4347866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F0A337-7EF7-0223-E04C-D29AFE4EA64D}"/>
              </a:ext>
            </a:extLst>
          </p:cNvPr>
          <p:cNvSpPr/>
          <p:nvPr/>
        </p:nvSpPr>
        <p:spPr>
          <a:xfrm rot="5400000">
            <a:off x="5017344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5609AE-F022-26AD-562F-AB95C6C4AE48}"/>
              </a:ext>
            </a:extLst>
          </p:cNvPr>
          <p:cNvSpPr/>
          <p:nvPr/>
        </p:nvSpPr>
        <p:spPr>
          <a:xfrm rot="5400000">
            <a:off x="5089927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F9F668-40B7-59B7-FDBA-BEF693B2EBCE}"/>
              </a:ext>
            </a:extLst>
          </p:cNvPr>
          <p:cNvSpPr/>
          <p:nvPr/>
        </p:nvSpPr>
        <p:spPr>
          <a:xfrm rot="5400000">
            <a:off x="4646313" y="3583620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09E435-CED5-6DCC-CAA7-B4960CBAEFAE}"/>
              </a:ext>
            </a:extLst>
          </p:cNvPr>
          <p:cNvSpPr/>
          <p:nvPr/>
        </p:nvSpPr>
        <p:spPr>
          <a:xfrm rot="5400000">
            <a:off x="4718896" y="3745294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233816-41A0-1206-F8F8-DA2166A0920A}"/>
              </a:ext>
            </a:extLst>
          </p:cNvPr>
          <p:cNvSpPr/>
          <p:nvPr/>
        </p:nvSpPr>
        <p:spPr>
          <a:xfrm rot="5400000">
            <a:off x="9670196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94EBF-C0B2-3431-82C9-78F9931D678F}"/>
              </a:ext>
            </a:extLst>
          </p:cNvPr>
          <p:cNvSpPr/>
          <p:nvPr/>
        </p:nvSpPr>
        <p:spPr>
          <a:xfrm rot="5400000">
            <a:off x="9742779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1E1351-0FE8-0648-5392-86FE4E62B800}"/>
              </a:ext>
            </a:extLst>
          </p:cNvPr>
          <p:cNvSpPr/>
          <p:nvPr/>
        </p:nvSpPr>
        <p:spPr>
          <a:xfrm rot="5400000">
            <a:off x="10412257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D82FC8-881D-8268-997C-4E5A9A4AD17C}"/>
              </a:ext>
            </a:extLst>
          </p:cNvPr>
          <p:cNvSpPr/>
          <p:nvPr/>
        </p:nvSpPr>
        <p:spPr>
          <a:xfrm rot="5400000">
            <a:off x="10484840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AA74E79-AF3C-AF55-1F62-2696A6C1D6E5}"/>
              </a:ext>
            </a:extLst>
          </p:cNvPr>
          <p:cNvSpPr/>
          <p:nvPr/>
        </p:nvSpPr>
        <p:spPr>
          <a:xfrm rot="5400000">
            <a:off x="10041226" y="3583618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39068F-86EB-E0CE-96CB-D642DE91EEBA}"/>
              </a:ext>
            </a:extLst>
          </p:cNvPr>
          <p:cNvSpPr/>
          <p:nvPr/>
        </p:nvSpPr>
        <p:spPr>
          <a:xfrm rot="5400000">
            <a:off x="10113809" y="374529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72E18F2-861B-BF1F-D6F2-2B53567C58AC}"/>
              </a:ext>
            </a:extLst>
          </p:cNvPr>
          <p:cNvSpPr/>
          <p:nvPr/>
        </p:nvSpPr>
        <p:spPr>
          <a:xfrm rot="5400000">
            <a:off x="6972740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0FA322-F603-C378-446D-64AA75042999}"/>
              </a:ext>
            </a:extLst>
          </p:cNvPr>
          <p:cNvSpPr/>
          <p:nvPr/>
        </p:nvSpPr>
        <p:spPr>
          <a:xfrm rot="5400000">
            <a:off x="7045323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ECF8E0-B97C-90C1-CBC9-081A3EF33CA8}"/>
              </a:ext>
            </a:extLst>
          </p:cNvPr>
          <p:cNvSpPr/>
          <p:nvPr/>
        </p:nvSpPr>
        <p:spPr>
          <a:xfrm rot="5400000">
            <a:off x="7714801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EE59908-CE38-27DF-5047-8F1FE856B6EE}"/>
              </a:ext>
            </a:extLst>
          </p:cNvPr>
          <p:cNvSpPr/>
          <p:nvPr/>
        </p:nvSpPr>
        <p:spPr>
          <a:xfrm rot="5400000">
            <a:off x="7787384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616671-5EEE-50E3-7F75-8C5EAAA65E30}"/>
              </a:ext>
            </a:extLst>
          </p:cNvPr>
          <p:cNvSpPr/>
          <p:nvPr/>
        </p:nvSpPr>
        <p:spPr>
          <a:xfrm rot="5400000">
            <a:off x="7343770" y="3583619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9724BD0-FDCE-44B1-C644-3F725A45CB3A}"/>
              </a:ext>
            </a:extLst>
          </p:cNvPr>
          <p:cNvSpPr/>
          <p:nvPr/>
        </p:nvSpPr>
        <p:spPr>
          <a:xfrm rot="5400000">
            <a:off x="7416353" y="374529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E23D2E-E6A2-A558-59C8-87E52F5A80EC}"/>
              </a:ext>
            </a:extLst>
          </p:cNvPr>
          <p:cNvCxnSpPr>
            <a:cxnSpLocks/>
          </p:cNvCxnSpPr>
          <p:nvPr/>
        </p:nvCxnSpPr>
        <p:spPr>
          <a:xfrm flipV="1">
            <a:off x="1905975" y="3717173"/>
            <a:ext cx="1916725" cy="17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Graphic 26" descr="School girl outline">
            <a:extLst>
              <a:ext uri="{FF2B5EF4-FFF2-40B4-BE49-F238E27FC236}">
                <a16:creationId xmlns:a16="http://schemas.microsoft.com/office/drawing/2014/main" id="{76D96F3D-5954-631D-10E9-543FBBC8C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171415"/>
            <a:ext cx="1126479" cy="112647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DDFFA6F-7778-2F1E-516A-1B5A90A10264}"/>
              </a:ext>
            </a:extLst>
          </p:cNvPr>
          <p:cNvSpPr txBox="1"/>
          <p:nvPr/>
        </p:nvSpPr>
        <p:spPr>
          <a:xfrm>
            <a:off x="2040255" y="3790736"/>
            <a:ext cx="160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Transaction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0F408715-1ED0-63C1-B03A-EC24F06630C2}"/>
              </a:ext>
            </a:extLst>
          </p:cNvPr>
          <p:cNvGraphicFramePr>
            <a:graphicFrameLocks noGrp="1"/>
          </p:cNvGraphicFramePr>
          <p:nvPr/>
        </p:nvGraphicFramePr>
        <p:xfrm>
          <a:off x="2553190" y="3264766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sp>
        <p:nvSpPr>
          <p:cNvPr id="34" name="Folded Corner 33">
            <a:extLst>
              <a:ext uri="{FF2B5EF4-FFF2-40B4-BE49-F238E27FC236}">
                <a16:creationId xmlns:a16="http://schemas.microsoft.com/office/drawing/2014/main" id="{C95AEA3A-EE9E-5356-7B3D-4B5B4E61E20C}"/>
              </a:ext>
            </a:extLst>
          </p:cNvPr>
          <p:cNvSpPr/>
          <p:nvPr/>
        </p:nvSpPr>
        <p:spPr>
          <a:xfrm>
            <a:off x="4253167" y="4858212"/>
            <a:ext cx="1488199" cy="1690254"/>
          </a:xfrm>
          <a:prstGeom prst="foldedCorne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olded Corner 34">
            <a:extLst>
              <a:ext uri="{FF2B5EF4-FFF2-40B4-BE49-F238E27FC236}">
                <a16:creationId xmlns:a16="http://schemas.microsoft.com/office/drawing/2014/main" id="{D1D0FDD4-D752-C000-7B17-914C54DFB326}"/>
              </a:ext>
            </a:extLst>
          </p:cNvPr>
          <p:cNvSpPr/>
          <p:nvPr/>
        </p:nvSpPr>
        <p:spPr>
          <a:xfrm>
            <a:off x="6930096" y="4858212"/>
            <a:ext cx="1488199" cy="16902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>
            <a:extLst>
              <a:ext uri="{FF2B5EF4-FFF2-40B4-BE49-F238E27FC236}">
                <a16:creationId xmlns:a16="http://schemas.microsoft.com/office/drawing/2014/main" id="{62A0FC46-B734-7BDC-7341-48A180E438F4}"/>
              </a:ext>
            </a:extLst>
          </p:cNvPr>
          <p:cNvSpPr/>
          <p:nvPr/>
        </p:nvSpPr>
        <p:spPr>
          <a:xfrm>
            <a:off x="9607025" y="4858212"/>
            <a:ext cx="1488199" cy="1690254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F25D2A4A-B8A1-D993-DD76-D710AFED449B}"/>
              </a:ext>
            </a:extLst>
          </p:cNvPr>
          <p:cNvSpPr/>
          <p:nvPr/>
        </p:nvSpPr>
        <p:spPr>
          <a:xfrm>
            <a:off x="2668815" y="4858212"/>
            <a:ext cx="1488199" cy="1690254"/>
          </a:xfrm>
          <a:prstGeom prst="foldedCorne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0AE24D-FB8C-B0B2-7A6B-4139D16EB6B5}"/>
              </a:ext>
            </a:extLst>
          </p:cNvPr>
          <p:cNvSpPr/>
          <p:nvPr/>
        </p:nvSpPr>
        <p:spPr>
          <a:xfrm>
            <a:off x="4344565" y="5020443"/>
            <a:ext cx="1290340" cy="427959"/>
          </a:xfrm>
          <a:prstGeom prst="rect">
            <a:avLst/>
          </a:prstGeom>
          <a:solidFill>
            <a:schemeClr val="bg1"/>
          </a:solidFill>
          <a:ln>
            <a:solidFill>
              <a:srgbClr val="0031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1F33E8-B28E-28B2-FD26-C3F344FEEEE5}"/>
              </a:ext>
            </a:extLst>
          </p:cNvPr>
          <p:cNvSpPr/>
          <p:nvPr/>
        </p:nvSpPr>
        <p:spPr>
          <a:xfrm>
            <a:off x="2792591" y="5038716"/>
            <a:ext cx="1290340" cy="427959"/>
          </a:xfrm>
          <a:prstGeom prst="rect">
            <a:avLst/>
          </a:prstGeom>
          <a:solidFill>
            <a:schemeClr val="bg1"/>
          </a:solidFill>
          <a:ln>
            <a:solidFill>
              <a:srgbClr val="0031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ED5721-7B97-4F42-BDF2-6F42ED6DEE3D}"/>
              </a:ext>
            </a:extLst>
          </p:cNvPr>
          <p:cNvSpPr/>
          <p:nvPr/>
        </p:nvSpPr>
        <p:spPr>
          <a:xfrm>
            <a:off x="4333873" y="5512386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67D780-C95F-FAC9-E9FF-EF3D2CE13235}"/>
              </a:ext>
            </a:extLst>
          </p:cNvPr>
          <p:cNvSpPr/>
          <p:nvPr/>
        </p:nvSpPr>
        <p:spPr>
          <a:xfrm>
            <a:off x="2781899" y="5530659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T2</a:t>
            </a:r>
          </a:p>
        </p:txBody>
      </p:sp>
      <p:pic>
        <p:nvPicPr>
          <p:cNvPr id="3" name="Graphic 2" descr="Crown with solid fill">
            <a:extLst>
              <a:ext uri="{FF2B5EF4-FFF2-40B4-BE49-F238E27FC236}">
                <a16:creationId xmlns:a16="http://schemas.microsoft.com/office/drawing/2014/main" id="{84A4EC1D-2968-9828-B7AA-3716E1934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121331" y="1471527"/>
            <a:ext cx="991609" cy="99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3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7B76-3EE1-ADBD-E275-6E2538D9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Insight: </a:t>
            </a:r>
            <a:r>
              <a:rPr lang="en-US" u="sng" dirty="0"/>
              <a:t>Replicate Durable Records</a:t>
            </a:r>
            <a:r>
              <a:rPr lang="en-US" dirty="0"/>
              <a:t> Asynchronously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CBD0D-ED26-16CB-A784-D498B3BC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CA91E1-8440-BBDD-C2A5-811E45AF7E87}"/>
              </a:ext>
            </a:extLst>
          </p:cNvPr>
          <p:cNvSpPr/>
          <p:nvPr/>
        </p:nvSpPr>
        <p:spPr>
          <a:xfrm>
            <a:off x="3923078" y="2454207"/>
            <a:ext cx="7391401" cy="235263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044BAE-3A33-A7B1-0137-59588C91B3B0}"/>
              </a:ext>
            </a:extLst>
          </p:cNvPr>
          <p:cNvSpPr/>
          <p:nvPr/>
        </p:nvSpPr>
        <p:spPr>
          <a:xfrm rot="5400000">
            <a:off x="4275283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25E2C7-170B-774B-6583-9E062454AA84}"/>
              </a:ext>
            </a:extLst>
          </p:cNvPr>
          <p:cNvSpPr/>
          <p:nvPr/>
        </p:nvSpPr>
        <p:spPr>
          <a:xfrm rot="5400000">
            <a:off x="4347866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F0A337-7EF7-0223-E04C-D29AFE4EA64D}"/>
              </a:ext>
            </a:extLst>
          </p:cNvPr>
          <p:cNvSpPr/>
          <p:nvPr/>
        </p:nvSpPr>
        <p:spPr>
          <a:xfrm rot="5400000">
            <a:off x="5017344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5609AE-F022-26AD-562F-AB95C6C4AE48}"/>
              </a:ext>
            </a:extLst>
          </p:cNvPr>
          <p:cNvSpPr/>
          <p:nvPr/>
        </p:nvSpPr>
        <p:spPr>
          <a:xfrm rot="5400000">
            <a:off x="5089927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F9F668-40B7-59B7-FDBA-BEF693B2EBCE}"/>
              </a:ext>
            </a:extLst>
          </p:cNvPr>
          <p:cNvSpPr/>
          <p:nvPr/>
        </p:nvSpPr>
        <p:spPr>
          <a:xfrm rot="5400000">
            <a:off x="4646313" y="3583620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09E435-CED5-6DCC-CAA7-B4960CBAEFAE}"/>
              </a:ext>
            </a:extLst>
          </p:cNvPr>
          <p:cNvSpPr/>
          <p:nvPr/>
        </p:nvSpPr>
        <p:spPr>
          <a:xfrm rot="5400000">
            <a:off x="4718896" y="3745294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233816-41A0-1206-F8F8-DA2166A0920A}"/>
              </a:ext>
            </a:extLst>
          </p:cNvPr>
          <p:cNvSpPr/>
          <p:nvPr/>
        </p:nvSpPr>
        <p:spPr>
          <a:xfrm rot="5400000">
            <a:off x="9670196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94EBF-C0B2-3431-82C9-78F9931D678F}"/>
              </a:ext>
            </a:extLst>
          </p:cNvPr>
          <p:cNvSpPr/>
          <p:nvPr/>
        </p:nvSpPr>
        <p:spPr>
          <a:xfrm rot="5400000">
            <a:off x="9742779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1E1351-0FE8-0648-5392-86FE4E62B800}"/>
              </a:ext>
            </a:extLst>
          </p:cNvPr>
          <p:cNvSpPr/>
          <p:nvPr/>
        </p:nvSpPr>
        <p:spPr>
          <a:xfrm rot="5400000">
            <a:off x="10412257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D82FC8-881D-8268-997C-4E5A9A4AD17C}"/>
              </a:ext>
            </a:extLst>
          </p:cNvPr>
          <p:cNvSpPr/>
          <p:nvPr/>
        </p:nvSpPr>
        <p:spPr>
          <a:xfrm rot="5400000">
            <a:off x="10484840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AA74E79-AF3C-AF55-1F62-2696A6C1D6E5}"/>
              </a:ext>
            </a:extLst>
          </p:cNvPr>
          <p:cNvSpPr/>
          <p:nvPr/>
        </p:nvSpPr>
        <p:spPr>
          <a:xfrm rot="5400000">
            <a:off x="10041226" y="3583618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39068F-86EB-E0CE-96CB-D642DE91EEBA}"/>
              </a:ext>
            </a:extLst>
          </p:cNvPr>
          <p:cNvSpPr/>
          <p:nvPr/>
        </p:nvSpPr>
        <p:spPr>
          <a:xfrm rot="5400000">
            <a:off x="10113809" y="374529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72E18F2-861B-BF1F-D6F2-2B53567C58AC}"/>
              </a:ext>
            </a:extLst>
          </p:cNvPr>
          <p:cNvSpPr/>
          <p:nvPr/>
        </p:nvSpPr>
        <p:spPr>
          <a:xfrm rot="5400000">
            <a:off x="6972740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0FA322-F603-C378-446D-64AA75042999}"/>
              </a:ext>
            </a:extLst>
          </p:cNvPr>
          <p:cNvSpPr/>
          <p:nvPr/>
        </p:nvSpPr>
        <p:spPr>
          <a:xfrm rot="5400000">
            <a:off x="7045323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ECF8E0-B97C-90C1-CBC9-081A3EF33CA8}"/>
              </a:ext>
            </a:extLst>
          </p:cNvPr>
          <p:cNvSpPr/>
          <p:nvPr/>
        </p:nvSpPr>
        <p:spPr>
          <a:xfrm rot="5400000">
            <a:off x="7714801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EE59908-CE38-27DF-5047-8F1FE856B6EE}"/>
              </a:ext>
            </a:extLst>
          </p:cNvPr>
          <p:cNvSpPr/>
          <p:nvPr/>
        </p:nvSpPr>
        <p:spPr>
          <a:xfrm rot="5400000">
            <a:off x="7787384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616671-5EEE-50E3-7F75-8C5EAAA65E30}"/>
              </a:ext>
            </a:extLst>
          </p:cNvPr>
          <p:cNvSpPr/>
          <p:nvPr/>
        </p:nvSpPr>
        <p:spPr>
          <a:xfrm rot="5400000">
            <a:off x="7343770" y="3583619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9724BD0-FDCE-44B1-C644-3F725A45CB3A}"/>
              </a:ext>
            </a:extLst>
          </p:cNvPr>
          <p:cNvSpPr/>
          <p:nvPr/>
        </p:nvSpPr>
        <p:spPr>
          <a:xfrm rot="5400000">
            <a:off x="7416353" y="374529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E23D2E-E6A2-A558-59C8-87E52F5A80EC}"/>
              </a:ext>
            </a:extLst>
          </p:cNvPr>
          <p:cNvCxnSpPr>
            <a:cxnSpLocks/>
          </p:cNvCxnSpPr>
          <p:nvPr/>
        </p:nvCxnSpPr>
        <p:spPr>
          <a:xfrm flipV="1">
            <a:off x="1905975" y="3717173"/>
            <a:ext cx="1916725" cy="17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Graphic 26" descr="School girl outline">
            <a:extLst>
              <a:ext uri="{FF2B5EF4-FFF2-40B4-BE49-F238E27FC236}">
                <a16:creationId xmlns:a16="http://schemas.microsoft.com/office/drawing/2014/main" id="{76D96F3D-5954-631D-10E9-543FBBC8C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171415"/>
            <a:ext cx="1126479" cy="112647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DDFFA6F-7778-2F1E-516A-1B5A90A10264}"/>
              </a:ext>
            </a:extLst>
          </p:cNvPr>
          <p:cNvSpPr txBox="1"/>
          <p:nvPr/>
        </p:nvSpPr>
        <p:spPr>
          <a:xfrm>
            <a:off x="2040255" y="3790736"/>
            <a:ext cx="160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Transaction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0F408715-1ED0-63C1-B03A-EC24F06630C2}"/>
              </a:ext>
            </a:extLst>
          </p:cNvPr>
          <p:cNvGraphicFramePr>
            <a:graphicFrameLocks noGrp="1"/>
          </p:cNvGraphicFramePr>
          <p:nvPr/>
        </p:nvGraphicFramePr>
        <p:xfrm>
          <a:off x="2553190" y="3264766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sp>
        <p:nvSpPr>
          <p:cNvPr id="34" name="Folded Corner 33">
            <a:extLst>
              <a:ext uri="{FF2B5EF4-FFF2-40B4-BE49-F238E27FC236}">
                <a16:creationId xmlns:a16="http://schemas.microsoft.com/office/drawing/2014/main" id="{C95AEA3A-EE9E-5356-7B3D-4B5B4E61E20C}"/>
              </a:ext>
            </a:extLst>
          </p:cNvPr>
          <p:cNvSpPr/>
          <p:nvPr/>
        </p:nvSpPr>
        <p:spPr>
          <a:xfrm>
            <a:off x="4253167" y="4858212"/>
            <a:ext cx="1488199" cy="1690254"/>
          </a:xfrm>
          <a:prstGeom prst="foldedCorne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olded Corner 34">
            <a:extLst>
              <a:ext uri="{FF2B5EF4-FFF2-40B4-BE49-F238E27FC236}">
                <a16:creationId xmlns:a16="http://schemas.microsoft.com/office/drawing/2014/main" id="{D1D0FDD4-D752-C000-7B17-914C54DFB326}"/>
              </a:ext>
            </a:extLst>
          </p:cNvPr>
          <p:cNvSpPr/>
          <p:nvPr/>
        </p:nvSpPr>
        <p:spPr>
          <a:xfrm>
            <a:off x="6930096" y="4858212"/>
            <a:ext cx="1488199" cy="16902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>
            <a:extLst>
              <a:ext uri="{FF2B5EF4-FFF2-40B4-BE49-F238E27FC236}">
                <a16:creationId xmlns:a16="http://schemas.microsoft.com/office/drawing/2014/main" id="{62A0FC46-B734-7BDC-7341-48A180E438F4}"/>
              </a:ext>
            </a:extLst>
          </p:cNvPr>
          <p:cNvSpPr/>
          <p:nvPr/>
        </p:nvSpPr>
        <p:spPr>
          <a:xfrm>
            <a:off x="9607025" y="4858212"/>
            <a:ext cx="1488199" cy="1690254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F25D2A4A-B8A1-D993-DD76-D710AFED449B}"/>
              </a:ext>
            </a:extLst>
          </p:cNvPr>
          <p:cNvSpPr/>
          <p:nvPr/>
        </p:nvSpPr>
        <p:spPr>
          <a:xfrm>
            <a:off x="2668815" y="4858212"/>
            <a:ext cx="1488199" cy="1690254"/>
          </a:xfrm>
          <a:prstGeom prst="foldedCorne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0AE24D-FB8C-B0B2-7A6B-4139D16EB6B5}"/>
              </a:ext>
            </a:extLst>
          </p:cNvPr>
          <p:cNvSpPr/>
          <p:nvPr/>
        </p:nvSpPr>
        <p:spPr>
          <a:xfrm>
            <a:off x="4344565" y="5020443"/>
            <a:ext cx="1290340" cy="427959"/>
          </a:xfrm>
          <a:prstGeom prst="rect">
            <a:avLst/>
          </a:prstGeom>
          <a:solidFill>
            <a:schemeClr val="bg1"/>
          </a:solidFill>
          <a:ln>
            <a:solidFill>
              <a:srgbClr val="0031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ED5721-7B97-4F42-BDF2-6F42ED6DEE3D}"/>
              </a:ext>
            </a:extLst>
          </p:cNvPr>
          <p:cNvSpPr/>
          <p:nvPr/>
        </p:nvSpPr>
        <p:spPr>
          <a:xfrm>
            <a:off x="4333873" y="5512386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67D780-C95F-FAC9-E9FF-EF3D2CE13235}"/>
              </a:ext>
            </a:extLst>
          </p:cNvPr>
          <p:cNvSpPr/>
          <p:nvPr/>
        </p:nvSpPr>
        <p:spPr>
          <a:xfrm>
            <a:off x="2781899" y="5530659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T2</a:t>
            </a:r>
          </a:p>
        </p:txBody>
      </p:sp>
      <p:pic>
        <p:nvPicPr>
          <p:cNvPr id="3" name="Graphic 2" descr="Mountains with solid fill">
            <a:extLst>
              <a:ext uri="{FF2B5EF4-FFF2-40B4-BE49-F238E27FC236}">
                <a16:creationId xmlns:a16="http://schemas.microsoft.com/office/drawing/2014/main" id="{0A0D62ED-A2DA-F412-04CC-75470C3A61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0220" y="4209085"/>
            <a:ext cx="914400" cy="914400"/>
          </a:xfrm>
          <a:prstGeom prst="rect">
            <a:avLst/>
          </a:prstGeom>
        </p:spPr>
      </p:pic>
      <p:pic>
        <p:nvPicPr>
          <p:cNvPr id="30" name="Graphic 29" descr="Crown with solid fill">
            <a:extLst>
              <a:ext uri="{FF2B5EF4-FFF2-40B4-BE49-F238E27FC236}">
                <a16:creationId xmlns:a16="http://schemas.microsoft.com/office/drawing/2014/main" id="{42DD38A9-9E76-7E7D-1BD2-842D3269F2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121331" y="1471527"/>
            <a:ext cx="991609" cy="99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27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7B76-3EE1-ADBD-E275-6E2538D9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Insight: </a:t>
            </a:r>
            <a:r>
              <a:rPr lang="en-US" u="sng" dirty="0"/>
              <a:t>Replicate Durable Records</a:t>
            </a:r>
            <a:r>
              <a:rPr lang="en-US" dirty="0"/>
              <a:t> Asynchronously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CBD0D-ED26-16CB-A784-D498B3BC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28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CA91E1-8440-BBDD-C2A5-811E45AF7E87}"/>
              </a:ext>
            </a:extLst>
          </p:cNvPr>
          <p:cNvSpPr/>
          <p:nvPr/>
        </p:nvSpPr>
        <p:spPr>
          <a:xfrm>
            <a:off x="3923078" y="2454207"/>
            <a:ext cx="7391401" cy="235263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044BAE-3A33-A7B1-0137-59588C91B3B0}"/>
              </a:ext>
            </a:extLst>
          </p:cNvPr>
          <p:cNvSpPr/>
          <p:nvPr/>
        </p:nvSpPr>
        <p:spPr>
          <a:xfrm rot="5400000">
            <a:off x="4275283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25E2C7-170B-774B-6583-9E062454AA84}"/>
              </a:ext>
            </a:extLst>
          </p:cNvPr>
          <p:cNvSpPr/>
          <p:nvPr/>
        </p:nvSpPr>
        <p:spPr>
          <a:xfrm rot="5400000">
            <a:off x="4347866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F0A337-7EF7-0223-E04C-D29AFE4EA64D}"/>
              </a:ext>
            </a:extLst>
          </p:cNvPr>
          <p:cNvSpPr/>
          <p:nvPr/>
        </p:nvSpPr>
        <p:spPr>
          <a:xfrm rot="5400000">
            <a:off x="5017344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5609AE-F022-26AD-562F-AB95C6C4AE48}"/>
              </a:ext>
            </a:extLst>
          </p:cNvPr>
          <p:cNvSpPr/>
          <p:nvPr/>
        </p:nvSpPr>
        <p:spPr>
          <a:xfrm rot="5400000">
            <a:off x="5089927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F9F668-40B7-59B7-FDBA-BEF693B2EBCE}"/>
              </a:ext>
            </a:extLst>
          </p:cNvPr>
          <p:cNvSpPr/>
          <p:nvPr/>
        </p:nvSpPr>
        <p:spPr>
          <a:xfrm rot="5400000">
            <a:off x="4646313" y="3583620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09E435-CED5-6DCC-CAA7-B4960CBAEFAE}"/>
              </a:ext>
            </a:extLst>
          </p:cNvPr>
          <p:cNvSpPr/>
          <p:nvPr/>
        </p:nvSpPr>
        <p:spPr>
          <a:xfrm rot="5400000">
            <a:off x="4718896" y="3745294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233816-41A0-1206-F8F8-DA2166A0920A}"/>
              </a:ext>
            </a:extLst>
          </p:cNvPr>
          <p:cNvSpPr/>
          <p:nvPr/>
        </p:nvSpPr>
        <p:spPr>
          <a:xfrm rot="5400000">
            <a:off x="9670196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94EBF-C0B2-3431-82C9-78F9931D678F}"/>
              </a:ext>
            </a:extLst>
          </p:cNvPr>
          <p:cNvSpPr/>
          <p:nvPr/>
        </p:nvSpPr>
        <p:spPr>
          <a:xfrm rot="5400000">
            <a:off x="9742779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1E1351-0FE8-0648-5392-86FE4E62B800}"/>
              </a:ext>
            </a:extLst>
          </p:cNvPr>
          <p:cNvSpPr/>
          <p:nvPr/>
        </p:nvSpPr>
        <p:spPr>
          <a:xfrm rot="5400000">
            <a:off x="10412257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D82FC8-881D-8268-997C-4E5A9A4AD17C}"/>
              </a:ext>
            </a:extLst>
          </p:cNvPr>
          <p:cNvSpPr/>
          <p:nvPr/>
        </p:nvSpPr>
        <p:spPr>
          <a:xfrm rot="5400000">
            <a:off x="10484840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AA74E79-AF3C-AF55-1F62-2696A6C1D6E5}"/>
              </a:ext>
            </a:extLst>
          </p:cNvPr>
          <p:cNvSpPr/>
          <p:nvPr/>
        </p:nvSpPr>
        <p:spPr>
          <a:xfrm rot="5400000">
            <a:off x="10041226" y="3583618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39068F-86EB-E0CE-96CB-D642DE91EEBA}"/>
              </a:ext>
            </a:extLst>
          </p:cNvPr>
          <p:cNvSpPr/>
          <p:nvPr/>
        </p:nvSpPr>
        <p:spPr>
          <a:xfrm rot="5400000">
            <a:off x="10113809" y="374529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72E18F2-861B-BF1F-D6F2-2B53567C58AC}"/>
              </a:ext>
            </a:extLst>
          </p:cNvPr>
          <p:cNvSpPr/>
          <p:nvPr/>
        </p:nvSpPr>
        <p:spPr>
          <a:xfrm rot="5400000">
            <a:off x="6972740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0FA322-F603-C378-446D-64AA75042999}"/>
              </a:ext>
            </a:extLst>
          </p:cNvPr>
          <p:cNvSpPr/>
          <p:nvPr/>
        </p:nvSpPr>
        <p:spPr>
          <a:xfrm rot="5400000">
            <a:off x="7045323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ECF8E0-B97C-90C1-CBC9-081A3EF33CA8}"/>
              </a:ext>
            </a:extLst>
          </p:cNvPr>
          <p:cNvSpPr/>
          <p:nvPr/>
        </p:nvSpPr>
        <p:spPr>
          <a:xfrm rot="5400000">
            <a:off x="7714801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EE59908-CE38-27DF-5047-8F1FE856B6EE}"/>
              </a:ext>
            </a:extLst>
          </p:cNvPr>
          <p:cNvSpPr/>
          <p:nvPr/>
        </p:nvSpPr>
        <p:spPr>
          <a:xfrm rot="5400000">
            <a:off x="7787384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616671-5EEE-50E3-7F75-8C5EAAA65E30}"/>
              </a:ext>
            </a:extLst>
          </p:cNvPr>
          <p:cNvSpPr/>
          <p:nvPr/>
        </p:nvSpPr>
        <p:spPr>
          <a:xfrm rot="5400000">
            <a:off x="7343770" y="3583619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9724BD0-FDCE-44B1-C644-3F725A45CB3A}"/>
              </a:ext>
            </a:extLst>
          </p:cNvPr>
          <p:cNvSpPr/>
          <p:nvPr/>
        </p:nvSpPr>
        <p:spPr>
          <a:xfrm rot="5400000">
            <a:off x="7416353" y="374529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E23D2E-E6A2-A558-59C8-87E52F5A80EC}"/>
              </a:ext>
            </a:extLst>
          </p:cNvPr>
          <p:cNvCxnSpPr>
            <a:cxnSpLocks/>
          </p:cNvCxnSpPr>
          <p:nvPr/>
        </p:nvCxnSpPr>
        <p:spPr>
          <a:xfrm flipV="1">
            <a:off x="1905975" y="3717173"/>
            <a:ext cx="1916725" cy="17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Graphic 26" descr="School girl outline">
            <a:extLst>
              <a:ext uri="{FF2B5EF4-FFF2-40B4-BE49-F238E27FC236}">
                <a16:creationId xmlns:a16="http://schemas.microsoft.com/office/drawing/2014/main" id="{76D96F3D-5954-631D-10E9-543FBBC8C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171415"/>
            <a:ext cx="1126479" cy="112647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DDFFA6F-7778-2F1E-516A-1B5A90A10264}"/>
              </a:ext>
            </a:extLst>
          </p:cNvPr>
          <p:cNvSpPr txBox="1"/>
          <p:nvPr/>
        </p:nvSpPr>
        <p:spPr>
          <a:xfrm>
            <a:off x="2040255" y="3790736"/>
            <a:ext cx="160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Transaction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0F408715-1ED0-63C1-B03A-EC24F06630C2}"/>
              </a:ext>
            </a:extLst>
          </p:cNvPr>
          <p:cNvGraphicFramePr>
            <a:graphicFrameLocks noGrp="1"/>
          </p:cNvGraphicFramePr>
          <p:nvPr/>
        </p:nvGraphicFramePr>
        <p:xfrm>
          <a:off x="2553190" y="3264766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sp>
        <p:nvSpPr>
          <p:cNvPr id="34" name="Folded Corner 33">
            <a:extLst>
              <a:ext uri="{FF2B5EF4-FFF2-40B4-BE49-F238E27FC236}">
                <a16:creationId xmlns:a16="http://schemas.microsoft.com/office/drawing/2014/main" id="{C95AEA3A-EE9E-5356-7B3D-4B5B4E61E20C}"/>
              </a:ext>
            </a:extLst>
          </p:cNvPr>
          <p:cNvSpPr/>
          <p:nvPr/>
        </p:nvSpPr>
        <p:spPr>
          <a:xfrm>
            <a:off x="4253167" y="4858212"/>
            <a:ext cx="1488199" cy="1690254"/>
          </a:xfrm>
          <a:prstGeom prst="foldedCorne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olded Corner 34">
            <a:extLst>
              <a:ext uri="{FF2B5EF4-FFF2-40B4-BE49-F238E27FC236}">
                <a16:creationId xmlns:a16="http://schemas.microsoft.com/office/drawing/2014/main" id="{D1D0FDD4-D752-C000-7B17-914C54DFB326}"/>
              </a:ext>
            </a:extLst>
          </p:cNvPr>
          <p:cNvSpPr/>
          <p:nvPr/>
        </p:nvSpPr>
        <p:spPr>
          <a:xfrm>
            <a:off x="6930096" y="4858212"/>
            <a:ext cx="1488199" cy="16902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>
            <a:extLst>
              <a:ext uri="{FF2B5EF4-FFF2-40B4-BE49-F238E27FC236}">
                <a16:creationId xmlns:a16="http://schemas.microsoft.com/office/drawing/2014/main" id="{62A0FC46-B734-7BDC-7341-48A180E438F4}"/>
              </a:ext>
            </a:extLst>
          </p:cNvPr>
          <p:cNvSpPr/>
          <p:nvPr/>
        </p:nvSpPr>
        <p:spPr>
          <a:xfrm>
            <a:off x="9607025" y="4858212"/>
            <a:ext cx="1488199" cy="1690254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F25D2A4A-B8A1-D993-DD76-D710AFED449B}"/>
              </a:ext>
            </a:extLst>
          </p:cNvPr>
          <p:cNvSpPr/>
          <p:nvPr/>
        </p:nvSpPr>
        <p:spPr>
          <a:xfrm>
            <a:off x="2668815" y="4858212"/>
            <a:ext cx="1488199" cy="1690254"/>
          </a:xfrm>
          <a:prstGeom prst="foldedCorne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0AE24D-FB8C-B0B2-7A6B-4139D16EB6B5}"/>
              </a:ext>
            </a:extLst>
          </p:cNvPr>
          <p:cNvSpPr/>
          <p:nvPr/>
        </p:nvSpPr>
        <p:spPr>
          <a:xfrm>
            <a:off x="4344565" y="5020443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ED5721-7B97-4F42-BDF2-6F42ED6DEE3D}"/>
              </a:ext>
            </a:extLst>
          </p:cNvPr>
          <p:cNvSpPr/>
          <p:nvPr/>
        </p:nvSpPr>
        <p:spPr>
          <a:xfrm>
            <a:off x="4333873" y="5512386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67D780-C95F-FAC9-E9FF-EF3D2CE13235}"/>
              </a:ext>
            </a:extLst>
          </p:cNvPr>
          <p:cNvSpPr/>
          <p:nvPr/>
        </p:nvSpPr>
        <p:spPr>
          <a:xfrm>
            <a:off x="2781899" y="5530659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0AC81F-5617-DD38-9148-2E8B7B935EE5}"/>
              </a:ext>
            </a:extLst>
          </p:cNvPr>
          <p:cNvSpPr/>
          <p:nvPr/>
        </p:nvSpPr>
        <p:spPr>
          <a:xfrm>
            <a:off x="2781899" y="5002077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pic>
        <p:nvPicPr>
          <p:cNvPr id="38" name="Graphic 37" descr="Mountains with solid fill">
            <a:extLst>
              <a:ext uri="{FF2B5EF4-FFF2-40B4-BE49-F238E27FC236}">
                <a16:creationId xmlns:a16="http://schemas.microsoft.com/office/drawing/2014/main" id="{9DDA6685-71CD-8132-CC60-CFF3D2B57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0220" y="4209085"/>
            <a:ext cx="914400" cy="914400"/>
          </a:xfrm>
          <a:prstGeom prst="rect">
            <a:avLst/>
          </a:prstGeom>
        </p:spPr>
      </p:pic>
      <p:pic>
        <p:nvPicPr>
          <p:cNvPr id="30" name="Graphic 29" descr="Crown with solid fill">
            <a:extLst>
              <a:ext uri="{FF2B5EF4-FFF2-40B4-BE49-F238E27FC236}">
                <a16:creationId xmlns:a16="http://schemas.microsoft.com/office/drawing/2014/main" id="{B5541F2E-50E7-078E-B159-EA0CF901AD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121331" y="1471527"/>
            <a:ext cx="991609" cy="99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17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B316-1F5F-8CF3-35D3-E20FC321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Insight: Use </a:t>
            </a:r>
            <a:r>
              <a:rPr lang="en-US" sz="3600" u="sng" dirty="0"/>
              <a:t>Cascade’s Replicas</a:t>
            </a:r>
            <a:r>
              <a:rPr lang="en-US" sz="3600" dirty="0"/>
              <a:t> for Simplifying Recovery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6F4F6-A1B1-0563-B073-977C613D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68C738-56CA-43BE-4088-C387A500FDC5}"/>
              </a:ext>
            </a:extLst>
          </p:cNvPr>
          <p:cNvSpPr/>
          <p:nvPr/>
        </p:nvSpPr>
        <p:spPr>
          <a:xfrm>
            <a:off x="3923078" y="2454207"/>
            <a:ext cx="7391401" cy="235263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D1EA60-E139-1F5E-2E88-299744BC908A}"/>
              </a:ext>
            </a:extLst>
          </p:cNvPr>
          <p:cNvSpPr/>
          <p:nvPr/>
        </p:nvSpPr>
        <p:spPr>
          <a:xfrm rot="5400000">
            <a:off x="4275283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613E0C-BA79-AC6E-E07A-6BAF3D020FF3}"/>
              </a:ext>
            </a:extLst>
          </p:cNvPr>
          <p:cNvSpPr/>
          <p:nvPr/>
        </p:nvSpPr>
        <p:spPr>
          <a:xfrm rot="5400000">
            <a:off x="4347866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0E8B42-EC7D-82B2-9CAA-195A2184B80F}"/>
              </a:ext>
            </a:extLst>
          </p:cNvPr>
          <p:cNvSpPr/>
          <p:nvPr/>
        </p:nvSpPr>
        <p:spPr>
          <a:xfrm rot="5400000">
            <a:off x="5017344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FDCFE2-0A48-B559-E70B-93D84271E5F6}"/>
              </a:ext>
            </a:extLst>
          </p:cNvPr>
          <p:cNvSpPr/>
          <p:nvPr/>
        </p:nvSpPr>
        <p:spPr>
          <a:xfrm rot="5400000">
            <a:off x="5089927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9DA966-20E9-D496-201A-9154D22EC057}"/>
              </a:ext>
            </a:extLst>
          </p:cNvPr>
          <p:cNvSpPr/>
          <p:nvPr/>
        </p:nvSpPr>
        <p:spPr>
          <a:xfrm rot="5400000">
            <a:off x="4646313" y="3583620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A54DDD-9C58-8F89-DB07-1B0627BE9507}"/>
              </a:ext>
            </a:extLst>
          </p:cNvPr>
          <p:cNvSpPr/>
          <p:nvPr/>
        </p:nvSpPr>
        <p:spPr>
          <a:xfrm rot="5400000">
            <a:off x="4718896" y="3745294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44933A-0FAB-A86C-FEFA-C68E7F2FAC48}"/>
              </a:ext>
            </a:extLst>
          </p:cNvPr>
          <p:cNvSpPr/>
          <p:nvPr/>
        </p:nvSpPr>
        <p:spPr>
          <a:xfrm rot="5400000">
            <a:off x="9670196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4561B2-09F4-6B94-2967-362F9063E617}"/>
              </a:ext>
            </a:extLst>
          </p:cNvPr>
          <p:cNvSpPr/>
          <p:nvPr/>
        </p:nvSpPr>
        <p:spPr>
          <a:xfrm rot="5400000">
            <a:off x="9742779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BE02DB-D8BD-D031-C22B-6CA2E9DA1A9C}"/>
              </a:ext>
            </a:extLst>
          </p:cNvPr>
          <p:cNvSpPr/>
          <p:nvPr/>
        </p:nvSpPr>
        <p:spPr>
          <a:xfrm rot="5400000">
            <a:off x="10412257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0AF8E6-C7CB-86C9-F872-9D31184FF0F6}"/>
              </a:ext>
            </a:extLst>
          </p:cNvPr>
          <p:cNvSpPr/>
          <p:nvPr/>
        </p:nvSpPr>
        <p:spPr>
          <a:xfrm rot="5400000">
            <a:off x="10484840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2D107A-F97D-7948-2289-88A68E3D05C0}"/>
              </a:ext>
            </a:extLst>
          </p:cNvPr>
          <p:cNvSpPr/>
          <p:nvPr/>
        </p:nvSpPr>
        <p:spPr>
          <a:xfrm rot="5400000">
            <a:off x="10041226" y="3583618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A2E928-E385-A386-F3DA-331A4CC401AF}"/>
              </a:ext>
            </a:extLst>
          </p:cNvPr>
          <p:cNvSpPr/>
          <p:nvPr/>
        </p:nvSpPr>
        <p:spPr>
          <a:xfrm rot="5400000">
            <a:off x="10113809" y="374529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6EF743-5CA6-8523-984F-7C4FA59D6A6A}"/>
              </a:ext>
            </a:extLst>
          </p:cNvPr>
          <p:cNvSpPr/>
          <p:nvPr/>
        </p:nvSpPr>
        <p:spPr>
          <a:xfrm rot="5400000">
            <a:off x="6972740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E13505-213F-948C-1875-051BF1FE915D}"/>
              </a:ext>
            </a:extLst>
          </p:cNvPr>
          <p:cNvSpPr/>
          <p:nvPr/>
        </p:nvSpPr>
        <p:spPr>
          <a:xfrm rot="5400000">
            <a:off x="7045323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628670-4755-9284-AA7D-97F20880DAE8}"/>
              </a:ext>
            </a:extLst>
          </p:cNvPr>
          <p:cNvSpPr/>
          <p:nvPr/>
        </p:nvSpPr>
        <p:spPr>
          <a:xfrm rot="5400000">
            <a:off x="7714801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1E4D793-B26C-85F7-4218-4631C388BD2B}"/>
              </a:ext>
            </a:extLst>
          </p:cNvPr>
          <p:cNvSpPr/>
          <p:nvPr/>
        </p:nvSpPr>
        <p:spPr>
          <a:xfrm rot="5400000">
            <a:off x="7787384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132CF5D-5A03-56AF-3B51-C8E1E7F3662F}"/>
              </a:ext>
            </a:extLst>
          </p:cNvPr>
          <p:cNvSpPr/>
          <p:nvPr/>
        </p:nvSpPr>
        <p:spPr>
          <a:xfrm rot="5400000">
            <a:off x="7343770" y="3583619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2DE49A-0088-EE17-F3F7-1EE437193275}"/>
              </a:ext>
            </a:extLst>
          </p:cNvPr>
          <p:cNvSpPr/>
          <p:nvPr/>
        </p:nvSpPr>
        <p:spPr>
          <a:xfrm rot="5400000">
            <a:off x="7416353" y="374529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92C4C1-C23F-ACB3-BB65-ECA6DE09CC5E}"/>
              </a:ext>
            </a:extLst>
          </p:cNvPr>
          <p:cNvCxnSpPr>
            <a:cxnSpLocks/>
          </p:cNvCxnSpPr>
          <p:nvPr/>
        </p:nvCxnSpPr>
        <p:spPr>
          <a:xfrm flipV="1">
            <a:off x="1905975" y="3717173"/>
            <a:ext cx="1916725" cy="17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Graphic 24" descr="School girl outline">
            <a:extLst>
              <a:ext uri="{FF2B5EF4-FFF2-40B4-BE49-F238E27FC236}">
                <a16:creationId xmlns:a16="http://schemas.microsoft.com/office/drawing/2014/main" id="{0C1C954B-5B23-B03D-5356-64B0DB042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171415"/>
            <a:ext cx="1126479" cy="11264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7229E8F-3F71-B6F6-792B-22D21B5D6818}"/>
              </a:ext>
            </a:extLst>
          </p:cNvPr>
          <p:cNvSpPr txBox="1"/>
          <p:nvPr/>
        </p:nvSpPr>
        <p:spPr>
          <a:xfrm>
            <a:off x="2040255" y="3790736"/>
            <a:ext cx="160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Transaction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FACDB37-AA64-48AE-2EE5-37242020326D}"/>
              </a:ext>
            </a:extLst>
          </p:cNvPr>
          <p:cNvGraphicFramePr>
            <a:graphicFrameLocks noGrp="1"/>
          </p:cNvGraphicFramePr>
          <p:nvPr/>
        </p:nvGraphicFramePr>
        <p:xfrm>
          <a:off x="2553190" y="3264766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sp>
        <p:nvSpPr>
          <p:cNvPr id="31" name="Folded Corner 30">
            <a:extLst>
              <a:ext uri="{FF2B5EF4-FFF2-40B4-BE49-F238E27FC236}">
                <a16:creationId xmlns:a16="http://schemas.microsoft.com/office/drawing/2014/main" id="{4BA22FAB-EB6C-A610-4786-3DBBC7488690}"/>
              </a:ext>
            </a:extLst>
          </p:cNvPr>
          <p:cNvSpPr/>
          <p:nvPr/>
        </p:nvSpPr>
        <p:spPr>
          <a:xfrm>
            <a:off x="3360065" y="4892260"/>
            <a:ext cx="1488199" cy="1690254"/>
          </a:xfrm>
          <a:prstGeom prst="foldedCorne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8C59A1-E599-5BBA-2D02-BE34EBE1B8F9}"/>
              </a:ext>
            </a:extLst>
          </p:cNvPr>
          <p:cNvSpPr/>
          <p:nvPr/>
        </p:nvSpPr>
        <p:spPr>
          <a:xfrm>
            <a:off x="3473149" y="5564707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T2</a:t>
            </a:r>
          </a:p>
        </p:txBody>
      </p: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F7EE11D0-3078-6060-C327-B17FBE300CB8}"/>
              </a:ext>
            </a:extLst>
          </p:cNvPr>
          <p:cNvSpPr/>
          <p:nvPr/>
        </p:nvSpPr>
        <p:spPr>
          <a:xfrm>
            <a:off x="4213442" y="4911415"/>
            <a:ext cx="1488199" cy="1690254"/>
          </a:xfrm>
          <a:prstGeom prst="foldedCorne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555980-C25F-CD71-B7F1-BE096A7070D3}"/>
              </a:ext>
            </a:extLst>
          </p:cNvPr>
          <p:cNvSpPr/>
          <p:nvPr/>
        </p:nvSpPr>
        <p:spPr>
          <a:xfrm>
            <a:off x="4304840" y="5073646"/>
            <a:ext cx="1290340" cy="427959"/>
          </a:xfrm>
          <a:prstGeom prst="rect">
            <a:avLst/>
          </a:prstGeom>
          <a:solidFill>
            <a:schemeClr val="bg1"/>
          </a:solidFill>
          <a:ln>
            <a:solidFill>
              <a:srgbClr val="0031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906F58-BF62-D6D2-6886-796B1CD1F46B}"/>
              </a:ext>
            </a:extLst>
          </p:cNvPr>
          <p:cNvSpPr/>
          <p:nvPr/>
        </p:nvSpPr>
        <p:spPr>
          <a:xfrm>
            <a:off x="4294148" y="5565589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T2</a:t>
            </a:r>
          </a:p>
        </p:txBody>
      </p:sp>
      <p:sp>
        <p:nvSpPr>
          <p:cNvPr id="41" name="Folded Corner 40">
            <a:extLst>
              <a:ext uri="{FF2B5EF4-FFF2-40B4-BE49-F238E27FC236}">
                <a16:creationId xmlns:a16="http://schemas.microsoft.com/office/drawing/2014/main" id="{DF8F0276-7EB1-6524-9A1A-3C701FF1B4B4}"/>
              </a:ext>
            </a:extLst>
          </p:cNvPr>
          <p:cNvSpPr/>
          <p:nvPr/>
        </p:nvSpPr>
        <p:spPr>
          <a:xfrm>
            <a:off x="6064751" y="4873599"/>
            <a:ext cx="1488199" cy="1690254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368D54-6F87-84BD-12BD-B2E99E747DBB}"/>
              </a:ext>
            </a:extLst>
          </p:cNvPr>
          <p:cNvSpPr/>
          <p:nvPr/>
        </p:nvSpPr>
        <p:spPr>
          <a:xfrm>
            <a:off x="6177835" y="5546046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T2</a:t>
            </a:r>
          </a:p>
        </p:txBody>
      </p:sp>
      <p:sp>
        <p:nvSpPr>
          <p:cNvPr id="43" name="Folded Corner 42">
            <a:extLst>
              <a:ext uri="{FF2B5EF4-FFF2-40B4-BE49-F238E27FC236}">
                <a16:creationId xmlns:a16="http://schemas.microsoft.com/office/drawing/2014/main" id="{FC83A0F4-5F33-899C-F618-59F87D3B6886}"/>
              </a:ext>
            </a:extLst>
          </p:cNvPr>
          <p:cNvSpPr/>
          <p:nvPr/>
        </p:nvSpPr>
        <p:spPr>
          <a:xfrm>
            <a:off x="6918128" y="4892754"/>
            <a:ext cx="1488199" cy="1690254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205DC8D-AF38-CEBF-AB64-B0CB3CD8156A}"/>
              </a:ext>
            </a:extLst>
          </p:cNvPr>
          <p:cNvSpPr/>
          <p:nvPr/>
        </p:nvSpPr>
        <p:spPr>
          <a:xfrm>
            <a:off x="7009526" y="5054985"/>
            <a:ext cx="1290340" cy="427959"/>
          </a:xfrm>
          <a:prstGeom prst="rect">
            <a:avLst/>
          </a:prstGeom>
          <a:solidFill>
            <a:schemeClr val="bg1"/>
          </a:solidFill>
          <a:ln>
            <a:solidFill>
              <a:srgbClr val="0031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65354C-F064-B9B1-62FF-6053B159F52B}"/>
              </a:ext>
            </a:extLst>
          </p:cNvPr>
          <p:cNvSpPr/>
          <p:nvPr/>
        </p:nvSpPr>
        <p:spPr>
          <a:xfrm>
            <a:off x="6998834" y="5546928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T2</a:t>
            </a:r>
          </a:p>
        </p:txBody>
      </p:sp>
      <p:sp>
        <p:nvSpPr>
          <p:cNvPr id="51" name="Folded Corner 50">
            <a:extLst>
              <a:ext uri="{FF2B5EF4-FFF2-40B4-BE49-F238E27FC236}">
                <a16:creationId xmlns:a16="http://schemas.microsoft.com/office/drawing/2014/main" id="{F1781CEA-BA07-E078-81F1-607065576ECF}"/>
              </a:ext>
            </a:extLst>
          </p:cNvPr>
          <p:cNvSpPr/>
          <p:nvPr/>
        </p:nvSpPr>
        <p:spPr>
          <a:xfrm>
            <a:off x="8753648" y="4896816"/>
            <a:ext cx="1488199" cy="1690254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C165941-C20C-3B98-DEF1-00F7985A0B6A}"/>
              </a:ext>
            </a:extLst>
          </p:cNvPr>
          <p:cNvSpPr/>
          <p:nvPr/>
        </p:nvSpPr>
        <p:spPr>
          <a:xfrm>
            <a:off x="8866732" y="5569263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T2</a:t>
            </a:r>
          </a:p>
        </p:txBody>
      </p:sp>
      <p:sp>
        <p:nvSpPr>
          <p:cNvPr id="53" name="Folded Corner 52">
            <a:extLst>
              <a:ext uri="{FF2B5EF4-FFF2-40B4-BE49-F238E27FC236}">
                <a16:creationId xmlns:a16="http://schemas.microsoft.com/office/drawing/2014/main" id="{A7D256E0-7C8C-2D00-C352-7CC077B58DD4}"/>
              </a:ext>
            </a:extLst>
          </p:cNvPr>
          <p:cNvSpPr/>
          <p:nvPr/>
        </p:nvSpPr>
        <p:spPr>
          <a:xfrm>
            <a:off x="9607025" y="4915971"/>
            <a:ext cx="1488199" cy="1690254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F7B766F-F1EB-59C9-C2C3-DA3A614D1605}"/>
              </a:ext>
            </a:extLst>
          </p:cNvPr>
          <p:cNvSpPr/>
          <p:nvPr/>
        </p:nvSpPr>
        <p:spPr>
          <a:xfrm>
            <a:off x="9698423" y="5078202"/>
            <a:ext cx="1290340" cy="427959"/>
          </a:xfrm>
          <a:prstGeom prst="rect">
            <a:avLst/>
          </a:prstGeom>
          <a:solidFill>
            <a:schemeClr val="bg1"/>
          </a:solidFill>
          <a:ln>
            <a:solidFill>
              <a:srgbClr val="0031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872FEA0-60E4-F809-6BE9-F58A7A7D7381}"/>
              </a:ext>
            </a:extLst>
          </p:cNvPr>
          <p:cNvSpPr/>
          <p:nvPr/>
        </p:nvSpPr>
        <p:spPr>
          <a:xfrm>
            <a:off x="9687731" y="5570145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T2</a:t>
            </a:r>
          </a:p>
        </p:txBody>
      </p:sp>
      <p:pic>
        <p:nvPicPr>
          <p:cNvPr id="3" name="Graphic 2" descr="Crown with solid fill">
            <a:extLst>
              <a:ext uri="{FF2B5EF4-FFF2-40B4-BE49-F238E27FC236}">
                <a16:creationId xmlns:a16="http://schemas.microsoft.com/office/drawing/2014/main" id="{E7D5FAA9-024E-C931-9DE0-90BA2812DE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425517" y="1453642"/>
            <a:ext cx="991609" cy="99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3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/>
      <p:bldP spid="31" grpId="0" animBg="1"/>
      <p:bldP spid="34" grpId="0" animBg="1"/>
      <p:bldP spid="28" grpId="0" animBg="1"/>
      <p:bldP spid="32" grpId="0" animBg="1"/>
      <p:bldP spid="33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5B9D93-FB97-6998-F7BE-F390570EB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122363"/>
            <a:ext cx="10622280" cy="49548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Distributed Transactions have low throughput and poor scalability!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33652-48FE-1B76-14C6-852ABB9D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E9402F-BEDE-A0D9-44E2-7B25044C0D26}"/>
              </a:ext>
            </a:extLst>
          </p:cNvPr>
          <p:cNvSpPr txBox="1"/>
          <p:nvPr/>
        </p:nvSpPr>
        <p:spPr>
          <a:xfrm>
            <a:off x="225083" y="17162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37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B316-1F5F-8CF3-35D3-E20FC321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Insight: Use </a:t>
            </a:r>
            <a:r>
              <a:rPr lang="en-US" sz="3600" u="sng" dirty="0"/>
              <a:t>Cascade’s Replicas</a:t>
            </a:r>
            <a:r>
              <a:rPr lang="en-US" sz="3600" dirty="0"/>
              <a:t> for Simplifying Recovery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6F4F6-A1B1-0563-B073-977C613D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68C738-56CA-43BE-4088-C387A500FDC5}"/>
              </a:ext>
            </a:extLst>
          </p:cNvPr>
          <p:cNvSpPr/>
          <p:nvPr/>
        </p:nvSpPr>
        <p:spPr>
          <a:xfrm>
            <a:off x="3923078" y="2454207"/>
            <a:ext cx="7391401" cy="235263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D1EA60-E139-1F5E-2E88-299744BC908A}"/>
              </a:ext>
            </a:extLst>
          </p:cNvPr>
          <p:cNvSpPr/>
          <p:nvPr/>
        </p:nvSpPr>
        <p:spPr>
          <a:xfrm rot="5400000">
            <a:off x="4275283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613E0C-BA79-AC6E-E07A-6BAF3D020FF3}"/>
              </a:ext>
            </a:extLst>
          </p:cNvPr>
          <p:cNvSpPr/>
          <p:nvPr/>
        </p:nvSpPr>
        <p:spPr>
          <a:xfrm rot="5400000">
            <a:off x="4347866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0E8B42-EC7D-82B2-9CAA-195A2184B80F}"/>
              </a:ext>
            </a:extLst>
          </p:cNvPr>
          <p:cNvSpPr/>
          <p:nvPr/>
        </p:nvSpPr>
        <p:spPr>
          <a:xfrm rot="5400000">
            <a:off x="5017344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FDCFE2-0A48-B559-E70B-93D84271E5F6}"/>
              </a:ext>
            </a:extLst>
          </p:cNvPr>
          <p:cNvSpPr/>
          <p:nvPr/>
        </p:nvSpPr>
        <p:spPr>
          <a:xfrm rot="5400000">
            <a:off x="5089927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9DA966-20E9-D496-201A-9154D22EC057}"/>
              </a:ext>
            </a:extLst>
          </p:cNvPr>
          <p:cNvSpPr/>
          <p:nvPr/>
        </p:nvSpPr>
        <p:spPr>
          <a:xfrm rot="5400000">
            <a:off x="4646313" y="3583620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A54DDD-9C58-8F89-DB07-1B0627BE9507}"/>
              </a:ext>
            </a:extLst>
          </p:cNvPr>
          <p:cNvSpPr/>
          <p:nvPr/>
        </p:nvSpPr>
        <p:spPr>
          <a:xfrm rot="5400000">
            <a:off x="4718896" y="3745294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44933A-0FAB-A86C-FEFA-C68E7F2FAC48}"/>
              </a:ext>
            </a:extLst>
          </p:cNvPr>
          <p:cNvSpPr/>
          <p:nvPr/>
        </p:nvSpPr>
        <p:spPr>
          <a:xfrm rot="5400000">
            <a:off x="9670196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4561B2-09F4-6B94-2967-362F9063E617}"/>
              </a:ext>
            </a:extLst>
          </p:cNvPr>
          <p:cNvSpPr/>
          <p:nvPr/>
        </p:nvSpPr>
        <p:spPr>
          <a:xfrm rot="5400000">
            <a:off x="9742779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BE02DB-D8BD-D031-C22B-6CA2E9DA1A9C}"/>
              </a:ext>
            </a:extLst>
          </p:cNvPr>
          <p:cNvSpPr/>
          <p:nvPr/>
        </p:nvSpPr>
        <p:spPr>
          <a:xfrm rot="5400000">
            <a:off x="10412257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0AF8E6-C7CB-86C9-F872-9D31184FF0F6}"/>
              </a:ext>
            </a:extLst>
          </p:cNvPr>
          <p:cNvSpPr/>
          <p:nvPr/>
        </p:nvSpPr>
        <p:spPr>
          <a:xfrm rot="5400000">
            <a:off x="10484840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2D107A-F97D-7948-2289-88A68E3D05C0}"/>
              </a:ext>
            </a:extLst>
          </p:cNvPr>
          <p:cNvSpPr/>
          <p:nvPr/>
        </p:nvSpPr>
        <p:spPr>
          <a:xfrm rot="5400000">
            <a:off x="10041226" y="3583618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A2E928-E385-A386-F3DA-331A4CC401AF}"/>
              </a:ext>
            </a:extLst>
          </p:cNvPr>
          <p:cNvSpPr/>
          <p:nvPr/>
        </p:nvSpPr>
        <p:spPr>
          <a:xfrm rot="5400000">
            <a:off x="10113809" y="374529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6EF743-5CA6-8523-984F-7C4FA59D6A6A}"/>
              </a:ext>
            </a:extLst>
          </p:cNvPr>
          <p:cNvSpPr/>
          <p:nvPr/>
        </p:nvSpPr>
        <p:spPr>
          <a:xfrm rot="5400000">
            <a:off x="6972740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E13505-213F-948C-1875-051BF1FE915D}"/>
              </a:ext>
            </a:extLst>
          </p:cNvPr>
          <p:cNvSpPr/>
          <p:nvPr/>
        </p:nvSpPr>
        <p:spPr>
          <a:xfrm rot="5400000">
            <a:off x="7045323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628670-4755-9284-AA7D-97F20880DAE8}"/>
              </a:ext>
            </a:extLst>
          </p:cNvPr>
          <p:cNvSpPr/>
          <p:nvPr/>
        </p:nvSpPr>
        <p:spPr>
          <a:xfrm rot="5400000">
            <a:off x="7714801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1E4D793-B26C-85F7-4218-4631C388BD2B}"/>
              </a:ext>
            </a:extLst>
          </p:cNvPr>
          <p:cNvSpPr/>
          <p:nvPr/>
        </p:nvSpPr>
        <p:spPr>
          <a:xfrm rot="5400000">
            <a:off x="7787384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132CF5D-5A03-56AF-3B51-C8E1E7F3662F}"/>
              </a:ext>
            </a:extLst>
          </p:cNvPr>
          <p:cNvSpPr/>
          <p:nvPr/>
        </p:nvSpPr>
        <p:spPr>
          <a:xfrm rot="5400000">
            <a:off x="7343770" y="3583619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2DE49A-0088-EE17-F3F7-1EE437193275}"/>
              </a:ext>
            </a:extLst>
          </p:cNvPr>
          <p:cNvSpPr/>
          <p:nvPr/>
        </p:nvSpPr>
        <p:spPr>
          <a:xfrm rot="5400000">
            <a:off x="7416353" y="374529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92C4C1-C23F-ACB3-BB65-ECA6DE09CC5E}"/>
              </a:ext>
            </a:extLst>
          </p:cNvPr>
          <p:cNvCxnSpPr>
            <a:cxnSpLocks/>
          </p:cNvCxnSpPr>
          <p:nvPr/>
        </p:nvCxnSpPr>
        <p:spPr>
          <a:xfrm flipV="1">
            <a:off x="1905975" y="3717173"/>
            <a:ext cx="1916725" cy="17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Graphic 24" descr="School girl outline">
            <a:extLst>
              <a:ext uri="{FF2B5EF4-FFF2-40B4-BE49-F238E27FC236}">
                <a16:creationId xmlns:a16="http://schemas.microsoft.com/office/drawing/2014/main" id="{0C1C954B-5B23-B03D-5356-64B0DB042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171415"/>
            <a:ext cx="1126479" cy="11264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7229E8F-3F71-B6F6-792B-22D21B5D6818}"/>
              </a:ext>
            </a:extLst>
          </p:cNvPr>
          <p:cNvSpPr txBox="1"/>
          <p:nvPr/>
        </p:nvSpPr>
        <p:spPr>
          <a:xfrm>
            <a:off x="2040255" y="3790736"/>
            <a:ext cx="160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Transaction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FACDB37-AA64-48AE-2EE5-37242020326D}"/>
              </a:ext>
            </a:extLst>
          </p:cNvPr>
          <p:cNvGraphicFramePr>
            <a:graphicFrameLocks noGrp="1"/>
          </p:cNvGraphicFramePr>
          <p:nvPr/>
        </p:nvGraphicFramePr>
        <p:xfrm>
          <a:off x="2553190" y="3264766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sp>
        <p:nvSpPr>
          <p:cNvPr id="31" name="Folded Corner 30">
            <a:extLst>
              <a:ext uri="{FF2B5EF4-FFF2-40B4-BE49-F238E27FC236}">
                <a16:creationId xmlns:a16="http://schemas.microsoft.com/office/drawing/2014/main" id="{4BA22FAB-EB6C-A610-4786-3DBBC7488690}"/>
              </a:ext>
            </a:extLst>
          </p:cNvPr>
          <p:cNvSpPr/>
          <p:nvPr/>
        </p:nvSpPr>
        <p:spPr>
          <a:xfrm>
            <a:off x="3360065" y="4892260"/>
            <a:ext cx="1488199" cy="1690254"/>
          </a:xfrm>
          <a:prstGeom prst="foldedCorne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8C59A1-E599-5BBA-2D02-BE34EBE1B8F9}"/>
              </a:ext>
            </a:extLst>
          </p:cNvPr>
          <p:cNvSpPr/>
          <p:nvPr/>
        </p:nvSpPr>
        <p:spPr>
          <a:xfrm>
            <a:off x="3473149" y="5564707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T2</a:t>
            </a:r>
          </a:p>
        </p:txBody>
      </p: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F7EE11D0-3078-6060-C327-B17FBE300CB8}"/>
              </a:ext>
            </a:extLst>
          </p:cNvPr>
          <p:cNvSpPr/>
          <p:nvPr/>
        </p:nvSpPr>
        <p:spPr>
          <a:xfrm>
            <a:off x="4213442" y="4911415"/>
            <a:ext cx="1488199" cy="1690254"/>
          </a:xfrm>
          <a:prstGeom prst="foldedCorne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555980-C25F-CD71-B7F1-BE096A7070D3}"/>
              </a:ext>
            </a:extLst>
          </p:cNvPr>
          <p:cNvSpPr/>
          <p:nvPr/>
        </p:nvSpPr>
        <p:spPr>
          <a:xfrm>
            <a:off x="4304840" y="5073646"/>
            <a:ext cx="1290340" cy="427959"/>
          </a:xfrm>
          <a:prstGeom prst="rect">
            <a:avLst/>
          </a:prstGeom>
          <a:solidFill>
            <a:schemeClr val="bg1"/>
          </a:solidFill>
          <a:ln>
            <a:solidFill>
              <a:srgbClr val="0031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906F58-BF62-D6D2-6886-796B1CD1F46B}"/>
              </a:ext>
            </a:extLst>
          </p:cNvPr>
          <p:cNvSpPr/>
          <p:nvPr/>
        </p:nvSpPr>
        <p:spPr>
          <a:xfrm>
            <a:off x="4294148" y="5565589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T2</a:t>
            </a:r>
          </a:p>
        </p:txBody>
      </p:sp>
      <p:sp>
        <p:nvSpPr>
          <p:cNvPr id="41" name="Folded Corner 40">
            <a:extLst>
              <a:ext uri="{FF2B5EF4-FFF2-40B4-BE49-F238E27FC236}">
                <a16:creationId xmlns:a16="http://schemas.microsoft.com/office/drawing/2014/main" id="{DF8F0276-7EB1-6524-9A1A-3C701FF1B4B4}"/>
              </a:ext>
            </a:extLst>
          </p:cNvPr>
          <p:cNvSpPr/>
          <p:nvPr/>
        </p:nvSpPr>
        <p:spPr>
          <a:xfrm>
            <a:off x="6064751" y="4873599"/>
            <a:ext cx="1488199" cy="1690254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368D54-6F87-84BD-12BD-B2E99E747DBB}"/>
              </a:ext>
            </a:extLst>
          </p:cNvPr>
          <p:cNvSpPr/>
          <p:nvPr/>
        </p:nvSpPr>
        <p:spPr>
          <a:xfrm>
            <a:off x="6177835" y="5546046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T2</a:t>
            </a:r>
          </a:p>
        </p:txBody>
      </p:sp>
      <p:sp>
        <p:nvSpPr>
          <p:cNvPr id="43" name="Folded Corner 42">
            <a:extLst>
              <a:ext uri="{FF2B5EF4-FFF2-40B4-BE49-F238E27FC236}">
                <a16:creationId xmlns:a16="http://schemas.microsoft.com/office/drawing/2014/main" id="{FC83A0F4-5F33-899C-F618-59F87D3B6886}"/>
              </a:ext>
            </a:extLst>
          </p:cNvPr>
          <p:cNvSpPr/>
          <p:nvPr/>
        </p:nvSpPr>
        <p:spPr>
          <a:xfrm>
            <a:off x="6918128" y="4892754"/>
            <a:ext cx="1488199" cy="1690254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205DC8D-AF38-CEBF-AB64-B0CB3CD8156A}"/>
              </a:ext>
            </a:extLst>
          </p:cNvPr>
          <p:cNvSpPr/>
          <p:nvPr/>
        </p:nvSpPr>
        <p:spPr>
          <a:xfrm>
            <a:off x="7009526" y="5054985"/>
            <a:ext cx="1290340" cy="427959"/>
          </a:xfrm>
          <a:prstGeom prst="rect">
            <a:avLst/>
          </a:prstGeom>
          <a:solidFill>
            <a:schemeClr val="bg1"/>
          </a:solidFill>
          <a:ln>
            <a:solidFill>
              <a:srgbClr val="0031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65354C-F064-B9B1-62FF-6053B159F52B}"/>
              </a:ext>
            </a:extLst>
          </p:cNvPr>
          <p:cNvSpPr/>
          <p:nvPr/>
        </p:nvSpPr>
        <p:spPr>
          <a:xfrm>
            <a:off x="6998834" y="5546928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T2</a:t>
            </a:r>
          </a:p>
        </p:txBody>
      </p:sp>
      <p:sp>
        <p:nvSpPr>
          <p:cNvPr id="51" name="Folded Corner 50">
            <a:extLst>
              <a:ext uri="{FF2B5EF4-FFF2-40B4-BE49-F238E27FC236}">
                <a16:creationId xmlns:a16="http://schemas.microsoft.com/office/drawing/2014/main" id="{F1781CEA-BA07-E078-81F1-607065576ECF}"/>
              </a:ext>
            </a:extLst>
          </p:cNvPr>
          <p:cNvSpPr/>
          <p:nvPr/>
        </p:nvSpPr>
        <p:spPr>
          <a:xfrm>
            <a:off x="8753648" y="4896816"/>
            <a:ext cx="1488199" cy="1690254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C165941-C20C-3B98-DEF1-00F7985A0B6A}"/>
              </a:ext>
            </a:extLst>
          </p:cNvPr>
          <p:cNvSpPr/>
          <p:nvPr/>
        </p:nvSpPr>
        <p:spPr>
          <a:xfrm>
            <a:off x="8866732" y="5569263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T2</a:t>
            </a:r>
          </a:p>
        </p:txBody>
      </p:sp>
      <p:sp>
        <p:nvSpPr>
          <p:cNvPr id="53" name="Folded Corner 52">
            <a:extLst>
              <a:ext uri="{FF2B5EF4-FFF2-40B4-BE49-F238E27FC236}">
                <a16:creationId xmlns:a16="http://schemas.microsoft.com/office/drawing/2014/main" id="{A7D256E0-7C8C-2D00-C352-7CC077B58DD4}"/>
              </a:ext>
            </a:extLst>
          </p:cNvPr>
          <p:cNvSpPr/>
          <p:nvPr/>
        </p:nvSpPr>
        <p:spPr>
          <a:xfrm>
            <a:off x="9607025" y="4915971"/>
            <a:ext cx="1488199" cy="1690254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F7B766F-F1EB-59C9-C2C3-DA3A614D1605}"/>
              </a:ext>
            </a:extLst>
          </p:cNvPr>
          <p:cNvSpPr/>
          <p:nvPr/>
        </p:nvSpPr>
        <p:spPr>
          <a:xfrm>
            <a:off x="9698423" y="5078202"/>
            <a:ext cx="1290340" cy="427959"/>
          </a:xfrm>
          <a:prstGeom prst="rect">
            <a:avLst/>
          </a:prstGeom>
          <a:solidFill>
            <a:schemeClr val="bg1"/>
          </a:solidFill>
          <a:ln>
            <a:solidFill>
              <a:srgbClr val="0031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872FEA0-60E4-F809-6BE9-F58A7A7D7381}"/>
              </a:ext>
            </a:extLst>
          </p:cNvPr>
          <p:cNvSpPr/>
          <p:nvPr/>
        </p:nvSpPr>
        <p:spPr>
          <a:xfrm>
            <a:off x="9687731" y="5570145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T2</a:t>
            </a:r>
          </a:p>
        </p:txBody>
      </p:sp>
      <p:pic>
        <p:nvPicPr>
          <p:cNvPr id="3" name="Graphic 2" descr="Badge Cross with solid fill">
            <a:extLst>
              <a:ext uri="{FF2B5EF4-FFF2-40B4-BE49-F238E27FC236}">
                <a16:creationId xmlns:a16="http://schemas.microsoft.com/office/drawing/2014/main" id="{1D2C256F-7236-E5FF-C283-1879AAD98C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8585" y="3491632"/>
            <a:ext cx="914400" cy="914400"/>
          </a:xfrm>
          <a:prstGeom prst="rect">
            <a:avLst/>
          </a:prstGeom>
        </p:spPr>
      </p:pic>
      <p:pic>
        <p:nvPicPr>
          <p:cNvPr id="29" name="Graphic 28" descr="Crown with solid fill">
            <a:extLst>
              <a:ext uri="{FF2B5EF4-FFF2-40B4-BE49-F238E27FC236}">
                <a16:creationId xmlns:a16="http://schemas.microsoft.com/office/drawing/2014/main" id="{08E0B1A6-86F6-2881-7A3D-8F008A7C9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443513" y="1417636"/>
            <a:ext cx="991609" cy="99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B316-1F5F-8CF3-35D3-E20FC321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Insight: Use </a:t>
            </a:r>
            <a:r>
              <a:rPr lang="en-US" sz="3600" u="sng" dirty="0"/>
              <a:t>Cascade’s Replicas</a:t>
            </a:r>
            <a:r>
              <a:rPr lang="en-US" sz="3600" dirty="0"/>
              <a:t> for Simplifying Recovery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6F4F6-A1B1-0563-B073-977C613D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68C738-56CA-43BE-4088-C387A500FDC5}"/>
              </a:ext>
            </a:extLst>
          </p:cNvPr>
          <p:cNvSpPr/>
          <p:nvPr/>
        </p:nvSpPr>
        <p:spPr>
          <a:xfrm>
            <a:off x="3923078" y="2454207"/>
            <a:ext cx="7391401" cy="235263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D1EA60-E139-1F5E-2E88-299744BC908A}"/>
              </a:ext>
            </a:extLst>
          </p:cNvPr>
          <p:cNvSpPr/>
          <p:nvPr/>
        </p:nvSpPr>
        <p:spPr>
          <a:xfrm rot="5400000">
            <a:off x="4275283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613E0C-BA79-AC6E-E07A-6BAF3D020FF3}"/>
              </a:ext>
            </a:extLst>
          </p:cNvPr>
          <p:cNvSpPr/>
          <p:nvPr/>
        </p:nvSpPr>
        <p:spPr>
          <a:xfrm rot="5400000">
            <a:off x="4347866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0E8B42-EC7D-82B2-9CAA-195A2184B80F}"/>
              </a:ext>
            </a:extLst>
          </p:cNvPr>
          <p:cNvSpPr/>
          <p:nvPr/>
        </p:nvSpPr>
        <p:spPr>
          <a:xfrm rot="5400000">
            <a:off x="5017344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FDCFE2-0A48-B559-E70B-93D84271E5F6}"/>
              </a:ext>
            </a:extLst>
          </p:cNvPr>
          <p:cNvSpPr/>
          <p:nvPr/>
        </p:nvSpPr>
        <p:spPr>
          <a:xfrm rot="5400000">
            <a:off x="5089927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9DA966-20E9-D496-201A-9154D22EC057}"/>
              </a:ext>
            </a:extLst>
          </p:cNvPr>
          <p:cNvSpPr/>
          <p:nvPr/>
        </p:nvSpPr>
        <p:spPr>
          <a:xfrm rot="5400000">
            <a:off x="4646313" y="3583620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A54DDD-9C58-8F89-DB07-1B0627BE9507}"/>
              </a:ext>
            </a:extLst>
          </p:cNvPr>
          <p:cNvSpPr/>
          <p:nvPr/>
        </p:nvSpPr>
        <p:spPr>
          <a:xfrm rot="5400000">
            <a:off x="4718896" y="3745294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44933A-0FAB-A86C-FEFA-C68E7F2FAC48}"/>
              </a:ext>
            </a:extLst>
          </p:cNvPr>
          <p:cNvSpPr/>
          <p:nvPr/>
        </p:nvSpPr>
        <p:spPr>
          <a:xfrm rot="5400000">
            <a:off x="9670196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4561B2-09F4-6B94-2967-362F9063E617}"/>
              </a:ext>
            </a:extLst>
          </p:cNvPr>
          <p:cNvSpPr/>
          <p:nvPr/>
        </p:nvSpPr>
        <p:spPr>
          <a:xfrm rot="5400000">
            <a:off x="9742779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BE02DB-D8BD-D031-C22B-6CA2E9DA1A9C}"/>
              </a:ext>
            </a:extLst>
          </p:cNvPr>
          <p:cNvSpPr/>
          <p:nvPr/>
        </p:nvSpPr>
        <p:spPr>
          <a:xfrm rot="5400000">
            <a:off x="10412257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0AF8E6-C7CB-86C9-F872-9D31184FF0F6}"/>
              </a:ext>
            </a:extLst>
          </p:cNvPr>
          <p:cNvSpPr/>
          <p:nvPr/>
        </p:nvSpPr>
        <p:spPr>
          <a:xfrm rot="5400000">
            <a:off x="10484840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2D107A-F97D-7948-2289-88A68E3D05C0}"/>
              </a:ext>
            </a:extLst>
          </p:cNvPr>
          <p:cNvSpPr/>
          <p:nvPr/>
        </p:nvSpPr>
        <p:spPr>
          <a:xfrm rot="5400000">
            <a:off x="10041226" y="3583618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A2E928-E385-A386-F3DA-331A4CC401AF}"/>
              </a:ext>
            </a:extLst>
          </p:cNvPr>
          <p:cNvSpPr/>
          <p:nvPr/>
        </p:nvSpPr>
        <p:spPr>
          <a:xfrm rot="5400000">
            <a:off x="10113809" y="374529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6EF743-5CA6-8523-984F-7C4FA59D6A6A}"/>
              </a:ext>
            </a:extLst>
          </p:cNvPr>
          <p:cNvSpPr/>
          <p:nvPr/>
        </p:nvSpPr>
        <p:spPr>
          <a:xfrm rot="5400000">
            <a:off x="6972740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E13505-213F-948C-1875-051BF1FE915D}"/>
              </a:ext>
            </a:extLst>
          </p:cNvPr>
          <p:cNvSpPr/>
          <p:nvPr/>
        </p:nvSpPr>
        <p:spPr>
          <a:xfrm rot="5400000">
            <a:off x="7045323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628670-4755-9284-AA7D-97F20880DAE8}"/>
              </a:ext>
            </a:extLst>
          </p:cNvPr>
          <p:cNvSpPr/>
          <p:nvPr/>
        </p:nvSpPr>
        <p:spPr>
          <a:xfrm rot="5400000">
            <a:off x="7714801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1E4D793-B26C-85F7-4218-4631C388BD2B}"/>
              </a:ext>
            </a:extLst>
          </p:cNvPr>
          <p:cNvSpPr/>
          <p:nvPr/>
        </p:nvSpPr>
        <p:spPr>
          <a:xfrm rot="5400000">
            <a:off x="7787384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132CF5D-5A03-56AF-3B51-C8E1E7F3662F}"/>
              </a:ext>
            </a:extLst>
          </p:cNvPr>
          <p:cNvSpPr/>
          <p:nvPr/>
        </p:nvSpPr>
        <p:spPr>
          <a:xfrm rot="5400000">
            <a:off x="7343770" y="3583619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2DE49A-0088-EE17-F3F7-1EE437193275}"/>
              </a:ext>
            </a:extLst>
          </p:cNvPr>
          <p:cNvSpPr/>
          <p:nvPr/>
        </p:nvSpPr>
        <p:spPr>
          <a:xfrm rot="5400000">
            <a:off x="7416353" y="374529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92C4C1-C23F-ACB3-BB65-ECA6DE09CC5E}"/>
              </a:ext>
            </a:extLst>
          </p:cNvPr>
          <p:cNvCxnSpPr>
            <a:cxnSpLocks/>
          </p:cNvCxnSpPr>
          <p:nvPr/>
        </p:nvCxnSpPr>
        <p:spPr>
          <a:xfrm flipV="1">
            <a:off x="1905975" y="3717173"/>
            <a:ext cx="1916725" cy="17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Graphic 24" descr="School girl outline">
            <a:extLst>
              <a:ext uri="{FF2B5EF4-FFF2-40B4-BE49-F238E27FC236}">
                <a16:creationId xmlns:a16="http://schemas.microsoft.com/office/drawing/2014/main" id="{0C1C954B-5B23-B03D-5356-64B0DB042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171415"/>
            <a:ext cx="1126479" cy="11264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7229E8F-3F71-B6F6-792B-22D21B5D6818}"/>
              </a:ext>
            </a:extLst>
          </p:cNvPr>
          <p:cNvSpPr txBox="1"/>
          <p:nvPr/>
        </p:nvSpPr>
        <p:spPr>
          <a:xfrm>
            <a:off x="2040255" y="3790736"/>
            <a:ext cx="160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Transaction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FACDB37-AA64-48AE-2EE5-37242020326D}"/>
              </a:ext>
            </a:extLst>
          </p:cNvPr>
          <p:cNvGraphicFramePr>
            <a:graphicFrameLocks noGrp="1"/>
          </p:cNvGraphicFramePr>
          <p:nvPr/>
        </p:nvGraphicFramePr>
        <p:xfrm>
          <a:off x="2553190" y="3264766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sp>
        <p:nvSpPr>
          <p:cNvPr id="31" name="Folded Corner 30">
            <a:extLst>
              <a:ext uri="{FF2B5EF4-FFF2-40B4-BE49-F238E27FC236}">
                <a16:creationId xmlns:a16="http://schemas.microsoft.com/office/drawing/2014/main" id="{4BA22FAB-EB6C-A610-4786-3DBBC7488690}"/>
              </a:ext>
            </a:extLst>
          </p:cNvPr>
          <p:cNvSpPr/>
          <p:nvPr/>
        </p:nvSpPr>
        <p:spPr>
          <a:xfrm>
            <a:off x="3360065" y="4892260"/>
            <a:ext cx="1488199" cy="1690254"/>
          </a:xfrm>
          <a:prstGeom prst="foldedCorne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8C59A1-E599-5BBA-2D02-BE34EBE1B8F9}"/>
              </a:ext>
            </a:extLst>
          </p:cNvPr>
          <p:cNvSpPr/>
          <p:nvPr/>
        </p:nvSpPr>
        <p:spPr>
          <a:xfrm>
            <a:off x="3473149" y="5564707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T2</a:t>
            </a:r>
          </a:p>
        </p:txBody>
      </p:sp>
      <p:sp>
        <p:nvSpPr>
          <p:cNvPr id="41" name="Folded Corner 40">
            <a:extLst>
              <a:ext uri="{FF2B5EF4-FFF2-40B4-BE49-F238E27FC236}">
                <a16:creationId xmlns:a16="http://schemas.microsoft.com/office/drawing/2014/main" id="{DF8F0276-7EB1-6524-9A1A-3C701FF1B4B4}"/>
              </a:ext>
            </a:extLst>
          </p:cNvPr>
          <p:cNvSpPr/>
          <p:nvPr/>
        </p:nvSpPr>
        <p:spPr>
          <a:xfrm>
            <a:off x="6064751" y="4873599"/>
            <a:ext cx="1488199" cy="1690254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368D54-6F87-84BD-12BD-B2E99E747DBB}"/>
              </a:ext>
            </a:extLst>
          </p:cNvPr>
          <p:cNvSpPr/>
          <p:nvPr/>
        </p:nvSpPr>
        <p:spPr>
          <a:xfrm>
            <a:off x="6177835" y="5546046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T2</a:t>
            </a:r>
          </a:p>
        </p:txBody>
      </p:sp>
      <p:sp>
        <p:nvSpPr>
          <p:cNvPr id="43" name="Folded Corner 42">
            <a:extLst>
              <a:ext uri="{FF2B5EF4-FFF2-40B4-BE49-F238E27FC236}">
                <a16:creationId xmlns:a16="http://schemas.microsoft.com/office/drawing/2014/main" id="{FC83A0F4-5F33-899C-F618-59F87D3B6886}"/>
              </a:ext>
            </a:extLst>
          </p:cNvPr>
          <p:cNvSpPr/>
          <p:nvPr/>
        </p:nvSpPr>
        <p:spPr>
          <a:xfrm>
            <a:off x="6918128" y="4892754"/>
            <a:ext cx="1488199" cy="1690254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205DC8D-AF38-CEBF-AB64-B0CB3CD8156A}"/>
              </a:ext>
            </a:extLst>
          </p:cNvPr>
          <p:cNvSpPr/>
          <p:nvPr/>
        </p:nvSpPr>
        <p:spPr>
          <a:xfrm>
            <a:off x="7009526" y="5054985"/>
            <a:ext cx="1290340" cy="427959"/>
          </a:xfrm>
          <a:prstGeom prst="rect">
            <a:avLst/>
          </a:prstGeom>
          <a:solidFill>
            <a:schemeClr val="bg1"/>
          </a:solidFill>
          <a:ln>
            <a:solidFill>
              <a:srgbClr val="0031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65354C-F064-B9B1-62FF-6053B159F52B}"/>
              </a:ext>
            </a:extLst>
          </p:cNvPr>
          <p:cNvSpPr/>
          <p:nvPr/>
        </p:nvSpPr>
        <p:spPr>
          <a:xfrm>
            <a:off x="6998834" y="5546928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T2</a:t>
            </a:r>
          </a:p>
        </p:txBody>
      </p:sp>
      <p:sp>
        <p:nvSpPr>
          <p:cNvPr id="51" name="Folded Corner 50">
            <a:extLst>
              <a:ext uri="{FF2B5EF4-FFF2-40B4-BE49-F238E27FC236}">
                <a16:creationId xmlns:a16="http://schemas.microsoft.com/office/drawing/2014/main" id="{F1781CEA-BA07-E078-81F1-607065576ECF}"/>
              </a:ext>
            </a:extLst>
          </p:cNvPr>
          <p:cNvSpPr/>
          <p:nvPr/>
        </p:nvSpPr>
        <p:spPr>
          <a:xfrm>
            <a:off x="8753648" y="4896816"/>
            <a:ext cx="1488199" cy="1690254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C165941-C20C-3B98-DEF1-00F7985A0B6A}"/>
              </a:ext>
            </a:extLst>
          </p:cNvPr>
          <p:cNvSpPr/>
          <p:nvPr/>
        </p:nvSpPr>
        <p:spPr>
          <a:xfrm>
            <a:off x="8866732" y="5569263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T2</a:t>
            </a:r>
          </a:p>
        </p:txBody>
      </p:sp>
      <p:sp>
        <p:nvSpPr>
          <p:cNvPr id="53" name="Folded Corner 52">
            <a:extLst>
              <a:ext uri="{FF2B5EF4-FFF2-40B4-BE49-F238E27FC236}">
                <a16:creationId xmlns:a16="http://schemas.microsoft.com/office/drawing/2014/main" id="{A7D256E0-7C8C-2D00-C352-7CC077B58DD4}"/>
              </a:ext>
            </a:extLst>
          </p:cNvPr>
          <p:cNvSpPr/>
          <p:nvPr/>
        </p:nvSpPr>
        <p:spPr>
          <a:xfrm>
            <a:off x="9607025" y="4915971"/>
            <a:ext cx="1488199" cy="1690254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F7B766F-F1EB-59C9-C2C3-DA3A614D1605}"/>
              </a:ext>
            </a:extLst>
          </p:cNvPr>
          <p:cNvSpPr/>
          <p:nvPr/>
        </p:nvSpPr>
        <p:spPr>
          <a:xfrm>
            <a:off x="9698423" y="5078202"/>
            <a:ext cx="1290340" cy="427959"/>
          </a:xfrm>
          <a:prstGeom prst="rect">
            <a:avLst/>
          </a:prstGeom>
          <a:solidFill>
            <a:schemeClr val="bg1"/>
          </a:solidFill>
          <a:ln>
            <a:solidFill>
              <a:srgbClr val="0031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872FEA0-60E4-F809-6BE9-F58A7A7D7381}"/>
              </a:ext>
            </a:extLst>
          </p:cNvPr>
          <p:cNvSpPr/>
          <p:nvPr/>
        </p:nvSpPr>
        <p:spPr>
          <a:xfrm>
            <a:off x="9687731" y="5570145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T2</a:t>
            </a:r>
          </a:p>
        </p:txBody>
      </p:sp>
      <p:pic>
        <p:nvPicPr>
          <p:cNvPr id="28" name="Graphic 27" descr="Badge Cross with solid fill">
            <a:extLst>
              <a:ext uri="{FF2B5EF4-FFF2-40B4-BE49-F238E27FC236}">
                <a16:creationId xmlns:a16="http://schemas.microsoft.com/office/drawing/2014/main" id="{B608A84B-B94F-DC77-C72A-D279154B95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06042" y="3447646"/>
            <a:ext cx="914400" cy="914400"/>
          </a:xfrm>
          <a:prstGeom prst="rect">
            <a:avLst/>
          </a:prstGeom>
        </p:spPr>
      </p:pic>
      <p:pic>
        <p:nvPicPr>
          <p:cNvPr id="29" name="Graphic 28" descr="Badge Cross with solid fill">
            <a:extLst>
              <a:ext uri="{FF2B5EF4-FFF2-40B4-BE49-F238E27FC236}">
                <a16:creationId xmlns:a16="http://schemas.microsoft.com/office/drawing/2014/main" id="{428C5A35-69B7-C597-AFA4-4D73CD43F7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12696" y="3471795"/>
            <a:ext cx="914400" cy="914400"/>
          </a:xfrm>
          <a:prstGeom prst="rect">
            <a:avLst/>
          </a:prstGeom>
        </p:spPr>
      </p:pic>
      <p:pic>
        <p:nvPicPr>
          <p:cNvPr id="30" name="Graphic 29" descr="Crown with solid fill">
            <a:extLst>
              <a:ext uri="{FF2B5EF4-FFF2-40B4-BE49-F238E27FC236}">
                <a16:creationId xmlns:a16="http://schemas.microsoft.com/office/drawing/2014/main" id="{3791CD31-69A0-FE52-6E3A-A006EAF647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469980" y="1439442"/>
            <a:ext cx="991609" cy="991609"/>
          </a:xfrm>
          <a:prstGeom prst="rect">
            <a:avLst/>
          </a:prstGeom>
        </p:spPr>
      </p:pic>
      <p:pic>
        <p:nvPicPr>
          <p:cNvPr id="3" name="Graphic 2" descr="Badge Cross with solid fill">
            <a:extLst>
              <a:ext uri="{FF2B5EF4-FFF2-40B4-BE49-F238E27FC236}">
                <a16:creationId xmlns:a16="http://schemas.microsoft.com/office/drawing/2014/main" id="{D8358487-7538-7B8D-8562-4AE5B68DBA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8585" y="34916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5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53" grpId="0" animBg="1"/>
      <p:bldP spid="54" grpId="0" animBg="1"/>
      <p:bldP spid="5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A018-BC29-867E-A301-03E9B361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Cascades: High Throughput and Simple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33F8E-05D9-91A8-C57C-D37FE5B39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the same consistency guarantees to the client</a:t>
            </a:r>
          </a:p>
          <a:p>
            <a:pPr lvl="1"/>
            <a:r>
              <a:rPr lang="en-US" dirty="0"/>
              <a:t>Delays notification until durability</a:t>
            </a:r>
          </a:p>
          <a:p>
            <a:endParaRPr lang="en-US" dirty="0"/>
          </a:p>
          <a:p>
            <a:r>
              <a:rPr lang="en-US" dirty="0"/>
              <a:t>Cascades simultaneously achieves</a:t>
            </a:r>
          </a:p>
          <a:p>
            <a:pPr lvl="1"/>
            <a:r>
              <a:rPr lang="en-US" dirty="0"/>
              <a:t>High-throughput</a:t>
            </a:r>
          </a:p>
          <a:p>
            <a:pPr lvl="1"/>
            <a:r>
              <a:rPr lang="en-US" dirty="0"/>
              <a:t>With asynchronous logging</a:t>
            </a:r>
          </a:p>
          <a:p>
            <a:pPr lvl="1"/>
            <a:r>
              <a:rPr lang="en-US" dirty="0"/>
              <a:t>Without trading off simplicity of recovery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D733E-B63D-873D-DA51-85AE454A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76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6C59-336C-9234-3726-34987906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Cascades: Performance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26E14-3E58-3325-9AFD-434A87281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Builds atop </a:t>
            </a:r>
            <a:r>
              <a:rPr lang="en-US" dirty="0">
                <a:solidFill>
                  <a:schemeClr val="accent2"/>
                </a:solidFill>
              </a:rPr>
              <a:t>Lattice</a:t>
            </a:r>
            <a:r>
              <a:rPr lang="en-US" dirty="0"/>
              <a:t>*, an asynchronous logging framework from MSR</a:t>
            </a:r>
            <a:br>
              <a:rPr lang="en-US" dirty="0"/>
            </a:br>
            <a:r>
              <a:rPr lang="en-US" dirty="0"/>
              <a:t>*</a:t>
            </a: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Jose Faleiro, Jonathan Goldstein, Phil Bernstein from MSR Redmond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highly-conflicted transactions and relative to synchronous logging on network-replicated </a:t>
            </a:r>
            <a:r>
              <a:rPr lang="en-US" dirty="0">
                <a:solidFill>
                  <a:schemeClr val="accent2"/>
                </a:solidFill>
              </a:rPr>
              <a:t>premium-SSDs </a:t>
            </a:r>
            <a:r>
              <a:rPr lang="en-US" dirty="0"/>
              <a:t>for logging, Cascades provides </a:t>
            </a:r>
            <a:r>
              <a:rPr lang="en-US" dirty="0">
                <a:solidFill>
                  <a:schemeClr val="accent2"/>
                </a:solidFill>
              </a:rPr>
              <a:t>160x</a:t>
            </a:r>
            <a:r>
              <a:rPr lang="en-US" dirty="0">
                <a:solidFill>
                  <a:srgbClr val="C4820D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higher throughput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Instead with high-speed ultra-SSDs (4x faster than premium-SSDs), Cascades provides </a:t>
            </a:r>
            <a:r>
              <a:rPr lang="en-US" dirty="0">
                <a:solidFill>
                  <a:schemeClr val="accent2"/>
                </a:solidFill>
              </a:rPr>
              <a:t>35x higher throughput</a:t>
            </a:r>
          </a:p>
          <a:p>
            <a:pPr marL="0" indent="0">
              <a:buNone/>
            </a:pPr>
            <a:endParaRPr lang="en-US" sz="4000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Find me at the poster session!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soujanya@berkeley.edu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FF071B-2956-E51C-AFB0-95D3AD19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4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C8878F74-DB96-A27C-3B2B-E7C2CDAD4138}"/>
              </a:ext>
            </a:extLst>
          </p:cNvPr>
          <p:cNvSpPr/>
          <p:nvPr/>
        </p:nvSpPr>
        <p:spPr>
          <a:xfrm>
            <a:off x="3923078" y="2454207"/>
            <a:ext cx="7391401" cy="235263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7A7C1-8E9D-0D76-52FF-22BA5855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 to Fundamentals: Distributed Transactions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5BE6C2-A06A-A360-5640-251274BD8C60}"/>
              </a:ext>
            </a:extLst>
          </p:cNvPr>
          <p:cNvSpPr/>
          <p:nvPr/>
        </p:nvSpPr>
        <p:spPr>
          <a:xfrm rot="5400000">
            <a:off x="4275283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04D264-DBA6-8A36-19E5-C58B3D8F6220}"/>
              </a:ext>
            </a:extLst>
          </p:cNvPr>
          <p:cNvSpPr/>
          <p:nvPr/>
        </p:nvSpPr>
        <p:spPr>
          <a:xfrm rot="5400000">
            <a:off x="4347866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471095-42CF-E3FB-2B9F-5CC29F974069}"/>
              </a:ext>
            </a:extLst>
          </p:cNvPr>
          <p:cNvSpPr/>
          <p:nvPr/>
        </p:nvSpPr>
        <p:spPr>
          <a:xfrm rot="5400000">
            <a:off x="5017344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50778B-20FD-250D-4892-9AEE6C0B3B63}"/>
              </a:ext>
            </a:extLst>
          </p:cNvPr>
          <p:cNvSpPr/>
          <p:nvPr/>
        </p:nvSpPr>
        <p:spPr>
          <a:xfrm rot="5400000">
            <a:off x="5089927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B1810B-C437-0591-5921-40EF73A642EB}"/>
              </a:ext>
            </a:extLst>
          </p:cNvPr>
          <p:cNvSpPr/>
          <p:nvPr/>
        </p:nvSpPr>
        <p:spPr>
          <a:xfrm rot="5400000">
            <a:off x="4646313" y="3583620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158579-C31B-6059-7CC5-1172B8668D51}"/>
              </a:ext>
            </a:extLst>
          </p:cNvPr>
          <p:cNvSpPr/>
          <p:nvPr/>
        </p:nvSpPr>
        <p:spPr>
          <a:xfrm rot="5400000">
            <a:off x="4718896" y="3745294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685FF6-D8CB-79BF-C75E-3174D7B4128E}"/>
              </a:ext>
            </a:extLst>
          </p:cNvPr>
          <p:cNvSpPr/>
          <p:nvPr/>
        </p:nvSpPr>
        <p:spPr>
          <a:xfrm rot="5400000">
            <a:off x="9670196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22BC9C-30A7-A642-05CB-18B043EAEAE8}"/>
              </a:ext>
            </a:extLst>
          </p:cNvPr>
          <p:cNvSpPr/>
          <p:nvPr/>
        </p:nvSpPr>
        <p:spPr>
          <a:xfrm rot="5400000">
            <a:off x="9742779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2F6F8F4-08D7-D88B-DA68-59A3A5D2D488}"/>
              </a:ext>
            </a:extLst>
          </p:cNvPr>
          <p:cNvSpPr/>
          <p:nvPr/>
        </p:nvSpPr>
        <p:spPr>
          <a:xfrm rot="5400000">
            <a:off x="10412257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25143B-4296-11F8-54A1-8E544C987CC1}"/>
              </a:ext>
            </a:extLst>
          </p:cNvPr>
          <p:cNvSpPr/>
          <p:nvPr/>
        </p:nvSpPr>
        <p:spPr>
          <a:xfrm rot="5400000">
            <a:off x="10484840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384C00-5D21-DA8F-E6DE-EA9675D99461}"/>
              </a:ext>
            </a:extLst>
          </p:cNvPr>
          <p:cNvSpPr/>
          <p:nvPr/>
        </p:nvSpPr>
        <p:spPr>
          <a:xfrm rot="5400000">
            <a:off x="10041226" y="3583618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6699FC1-4794-0281-AE04-8AD5C68CB928}"/>
              </a:ext>
            </a:extLst>
          </p:cNvPr>
          <p:cNvSpPr/>
          <p:nvPr/>
        </p:nvSpPr>
        <p:spPr>
          <a:xfrm rot="5400000">
            <a:off x="10113809" y="374529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A7D7B13-F7F7-D62C-154E-E8E3B6B1F41B}"/>
              </a:ext>
            </a:extLst>
          </p:cNvPr>
          <p:cNvSpPr/>
          <p:nvPr/>
        </p:nvSpPr>
        <p:spPr>
          <a:xfrm rot="5400000">
            <a:off x="6972740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FE70687-D455-B0A9-C839-FCDD3B7DF0C6}"/>
              </a:ext>
            </a:extLst>
          </p:cNvPr>
          <p:cNvSpPr/>
          <p:nvPr/>
        </p:nvSpPr>
        <p:spPr>
          <a:xfrm rot="5400000">
            <a:off x="7045323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987D2F2-5BFB-C331-432B-21BC861FE366}"/>
              </a:ext>
            </a:extLst>
          </p:cNvPr>
          <p:cNvSpPr/>
          <p:nvPr/>
        </p:nvSpPr>
        <p:spPr>
          <a:xfrm rot="5400000">
            <a:off x="7714801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BF73E24-1A59-0803-039D-DA81BEBB7FAF}"/>
              </a:ext>
            </a:extLst>
          </p:cNvPr>
          <p:cNvSpPr/>
          <p:nvPr/>
        </p:nvSpPr>
        <p:spPr>
          <a:xfrm rot="5400000">
            <a:off x="7787384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9BBC32-A61E-277F-DDF7-0BF14B42867D}"/>
              </a:ext>
            </a:extLst>
          </p:cNvPr>
          <p:cNvSpPr/>
          <p:nvPr/>
        </p:nvSpPr>
        <p:spPr>
          <a:xfrm rot="5400000">
            <a:off x="7343770" y="3583619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629986B-6B6D-5B07-B3A9-4B4B8C67350A}"/>
              </a:ext>
            </a:extLst>
          </p:cNvPr>
          <p:cNvSpPr/>
          <p:nvPr/>
        </p:nvSpPr>
        <p:spPr>
          <a:xfrm rot="5400000">
            <a:off x="7416353" y="374529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782B14-06FB-A160-5449-670F14BFD13B}"/>
              </a:ext>
            </a:extLst>
          </p:cNvPr>
          <p:cNvCxnSpPr>
            <a:cxnSpLocks/>
          </p:cNvCxnSpPr>
          <p:nvPr/>
        </p:nvCxnSpPr>
        <p:spPr>
          <a:xfrm flipV="1">
            <a:off x="1905975" y="3717173"/>
            <a:ext cx="1916725" cy="17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School girl outline">
            <a:extLst>
              <a:ext uri="{FF2B5EF4-FFF2-40B4-BE49-F238E27FC236}">
                <a16:creationId xmlns:a16="http://schemas.microsoft.com/office/drawing/2014/main" id="{235C58F5-FE6C-01E6-67E2-A461DFE47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171415"/>
            <a:ext cx="1126479" cy="11264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E3E539-9F64-2325-1DB9-2CCDCEB39163}"/>
              </a:ext>
            </a:extLst>
          </p:cNvPr>
          <p:cNvSpPr txBox="1"/>
          <p:nvPr/>
        </p:nvSpPr>
        <p:spPr>
          <a:xfrm>
            <a:off x="2040255" y="3790736"/>
            <a:ext cx="160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Transaction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E2DB774-7FC4-68B8-A005-4C302702A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31292"/>
              </p:ext>
            </p:extLst>
          </p:nvPr>
        </p:nvGraphicFramePr>
        <p:xfrm>
          <a:off x="2553190" y="3264766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D98B3B5-90CD-5833-F7C1-586271E958E3}"/>
              </a:ext>
            </a:extLst>
          </p:cNvPr>
          <p:cNvSpPr txBox="1"/>
          <p:nvPr/>
        </p:nvSpPr>
        <p:spPr>
          <a:xfrm>
            <a:off x="1191492" y="1539842"/>
            <a:ext cx="1016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4820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the context of databases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ABE55AA-9265-DE4D-EB8A-EFA1EF7B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5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" grpId="0" animBg="1"/>
      <p:bldP spid="5" grpId="0" animBg="1"/>
      <p:bldP spid="14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3" grpId="0" animBg="1"/>
      <p:bldP spid="24" grpId="0" animBg="1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5" grpId="0" animBg="1"/>
      <p:bldP spid="36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C8878F74-DB96-A27C-3B2B-E7C2CDAD4138}"/>
              </a:ext>
            </a:extLst>
          </p:cNvPr>
          <p:cNvSpPr/>
          <p:nvPr/>
        </p:nvSpPr>
        <p:spPr>
          <a:xfrm>
            <a:off x="3923078" y="2454207"/>
            <a:ext cx="7391401" cy="235263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7A7C1-8E9D-0D76-52FF-22BA5855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 to Fundamentals: Distributed Transactions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5BE6C2-A06A-A360-5640-251274BD8C60}"/>
              </a:ext>
            </a:extLst>
          </p:cNvPr>
          <p:cNvSpPr/>
          <p:nvPr/>
        </p:nvSpPr>
        <p:spPr>
          <a:xfrm rot="5400000">
            <a:off x="4275283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04D264-DBA6-8A36-19E5-C58B3D8F6220}"/>
              </a:ext>
            </a:extLst>
          </p:cNvPr>
          <p:cNvSpPr/>
          <p:nvPr/>
        </p:nvSpPr>
        <p:spPr>
          <a:xfrm rot="5400000">
            <a:off x="4347866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471095-42CF-E3FB-2B9F-5CC29F974069}"/>
              </a:ext>
            </a:extLst>
          </p:cNvPr>
          <p:cNvSpPr/>
          <p:nvPr/>
        </p:nvSpPr>
        <p:spPr>
          <a:xfrm rot="5400000">
            <a:off x="5017344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50778B-20FD-250D-4892-9AEE6C0B3B63}"/>
              </a:ext>
            </a:extLst>
          </p:cNvPr>
          <p:cNvSpPr/>
          <p:nvPr/>
        </p:nvSpPr>
        <p:spPr>
          <a:xfrm rot="5400000">
            <a:off x="5089927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B1810B-C437-0591-5921-40EF73A642EB}"/>
              </a:ext>
            </a:extLst>
          </p:cNvPr>
          <p:cNvSpPr/>
          <p:nvPr/>
        </p:nvSpPr>
        <p:spPr>
          <a:xfrm rot="5400000">
            <a:off x="4646313" y="3583620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158579-C31B-6059-7CC5-1172B8668D51}"/>
              </a:ext>
            </a:extLst>
          </p:cNvPr>
          <p:cNvSpPr/>
          <p:nvPr/>
        </p:nvSpPr>
        <p:spPr>
          <a:xfrm rot="5400000">
            <a:off x="4718896" y="3745294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685FF6-D8CB-79BF-C75E-3174D7B4128E}"/>
              </a:ext>
            </a:extLst>
          </p:cNvPr>
          <p:cNvSpPr/>
          <p:nvPr/>
        </p:nvSpPr>
        <p:spPr>
          <a:xfrm rot="5400000">
            <a:off x="9670196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22BC9C-30A7-A642-05CB-18B043EAEAE8}"/>
              </a:ext>
            </a:extLst>
          </p:cNvPr>
          <p:cNvSpPr/>
          <p:nvPr/>
        </p:nvSpPr>
        <p:spPr>
          <a:xfrm rot="5400000">
            <a:off x="9742779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2F6F8F4-08D7-D88B-DA68-59A3A5D2D488}"/>
              </a:ext>
            </a:extLst>
          </p:cNvPr>
          <p:cNvSpPr/>
          <p:nvPr/>
        </p:nvSpPr>
        <p:spPr>
          <a:xfrm rot="5400000">
            <a:off x="10412257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25143B-4296-11F8-54A1-8E544C987CC1}"/>
              </a:ext>
            </a:extLst>
          </p:cNvPr>
          <p:cNvSpPr/>
          <p:nvPr/>
        </p:nvSpPr>
        <p:spPr>
          <a:xfrm rot="5400000">
            <a:off x="10484840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384C00-5D21-DA8F-E6DE-EA9675D99461}"/>
              </a:ext>
            </a:extLst>
          </p:cNvPr>
          <p:cNvSpPr/>
          <p:nvPr/>
        </p:nvSpPr>
        <p:spPr>
          <a:xfrm rot="5400000">
            <a:off x="10041226" y="3583618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6699FC1-4794-0281-AE04-8AD5C68CB928}"/>
              </a:ext>
            </a:extLst>
          </p:cNvPr>
          <p:cNvSpPr/>
          <p:nvPr/>
        </p:nvSpPr>
        <p:spPr>
          <a:xfrm rot="5400000">
            <a:off x="10113809" y="374529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A7D7B13-F7F7-D62C-154E-E8E3B6B1F41B}"/>
              </a:ext>
            </a:extLst>
          </p:cNvPr>
          <p:cNvSpPr/>
          <p:nvPr/>
        </p:nvSpPr>
        <p:spPr>
          <a:xfrm rot="5400000">
            <a:off x="6972740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FE70687-D455-B0A9-C839-FCDD3B7DF0C6}"/>
              </a:ext>
            </a:extLst>
          </p:cNvPr>
          <p:cNvSpPr/>
          <p:nvPr/>
        </p:nvSpPr>
        <p:spPr>
          <a:xfrm rot="5400000">
            <a:off x="7045323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987D2F2-5BFB-C331-432B-21BC861FE366}"/>
              </a:ext>
            </a:extLst>
          </p:cNvPr>
          <p:cNvSpPr/>
          <p:nvPr/>
        </p:nvSpPr>
        <p:spPr>
          <a:xfrm rot="5400000">
            <a:off x="7714801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BF73E24-1A59-0803-039D-DA81BEBB7FAF}"/>
              </a:ext>
            </a:extLst>
          </p:cNvPr>
          <p:cNvSpPr/>
          <p:nvPr/>
        </p:nvSpPr>
        <p:spPr>
          <a:xfrm rot="5400000">
            <a:off x="7787384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9BBC32-A61E-277F-DDF7-0BF14B42867D}"/>
              </a:ext>
            </a:extLst>
          </p:cNvPr>
          <p:cNvSpPr/>
          <p:nvPr/>
        </p:nvSpPr>
        <p:spPr>
          <a:xfrm rot="5400000">
            <a:off x="7343770" y="3583619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629986B-6B6D-5B07-B3A9-4B4B8C67350A}"/>
              </a:ext>
            </a:extLst>
          </p:cNvPr>
          <p:cNvSpPr/>
          <p:nvPr/>
        </p:nvSpPr>
        <p:spPr>
          <a:xfrm rot="5400000">
            <a:off x="7416353" y="374529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677738-7927-C343-9D3E-F5E7816FAC03}"/>
              </a:ext>
            </a:extLst>
          </p:cNvPr>
          <p:cNvCxnSpPr>
            <a:cxnSpLocks/>
          </p:cNvCxnSpPr>
          <p:nvPr/>
        </p:nvCxnSpPr>
        <p:spPr>
          <a:xfrm flipV="1">
            <a:off x="1905975" y="3717173"/>
            <a:ext cx="1916725" cy="17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Graphic 43" descr="School girl outline">
            <a:extLst>
              <a:ext uri="{FF2B5EF4-FFF2-40B4-BE49-F238E27FC236}">
                <a16:creationId xmlns:a16="http://schemas.microsoft.com/office/drawing/2014/main" id="{814BB5C4-07F9-537B-97A8-A58912ED7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171415"/>
            <a:ext cx="1126479" cy="112647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11C8490-3487-42A0-55DE-11255F927394}"/>
              </a:ext>
            </a:extLst>
          </p:cNvPr>
          <p:cNvSpPr txBox="1"/>
          <p:nvPr/>
        </p:nvSpPr>
        <p:spPr>
          <a:xfrm>
            <a:off x="2040255" y="3790736"/>
            <a:ext cx="160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Transaction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D3DB23F2-EC38-A40D-DD07-3691CD39A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030000"/>
              </p:ext>
            </p:extLst>
          </p:nvPr>
        </p:nvGraphicFramePr>
        <p:xfrm>
          <a:off x="10021149" y="4898331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413DC8-A236-FBA7-EBF7-6B509C406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51930"/>
              </p:ext>
            </p:extLst>
          </p:nvPr>
        </p:nvGraphicFramePr>
        <p:xfrm>
          <a:off x="7323693" y="4894839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7EB7C4-10FA-341C-DFD6-636FD67A1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954124"/>
              </p:ext>
            </p:extLst>
          </p:nvPr>
        </p:nvGraphicFramePr>
        <p:xfrm>
          <a:off x="4626236" y="4894839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C7D4E9-6DCF-B94C-AF18-EDA623DF5A51}"/>
              </a:ext>
            </a:extLst>
          </p:cNvPr>
          <p:cNvGraphicFramePr>
            <a:graphicFrameLocks noGrp="1"/>
          </p:cNvGraphicFramePr>
          <p:nvPr/>
        </p:nvGraphicFramePr>
        <p:xfrm>
          <a:off x="2553190" y="3264766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BB1DFC-5FE6-B327-7583-162BF1AD7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983193"/>
              </p:ext>
            </p:extLst>
          </p:nvPr>
        </p:nvGraphicFramePr>
        <p:xfrm>
          <a:off x="10021149" y="5325301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85399C8-15A3-F20E-B733-AEF083CC7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18534"/>
              </p:ext>
            </p:extLst>
          </p:nvPr>
        </p:nvGraphicFramePr>
        <p:xfrm>
          <a:off x="7323693" y="5321809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B2B861-0C86-07F9-5217-36114388B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24508"/>
              </p:ext>
            </p:extLst>
          </p:nvPr>
        </p:nvGraphicFramePr>
        <p:xfrm>
          <a:off x="4626236" y="5321809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8D73AC9-34C0-6F5F-1B3E-A425EC3A35AE}"/>
              </a:ext>
            </a:extLst>
          </p:cNvPr>
          <p:cNvSpPr txBox="1"/>
          <p:nvPr/>
        </p:nvSpPr>
        <p:spPr>
          <a:xfrm>
            <a:off x="2474862" y="4846886"/>
            <a:ext cx="116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0A58C1-09A3-5EAC-3D84-14001FB11C24}"/>
              </a:ext>
            </a:extLst>
          </p:cNvPr>
          <p:cNvSpPr txBox="1"/>
          <p:nvPr/>
        </p:nvSpPr>
        <p:spPr>
          <a:xfrm>
            <a:off x="2755387" y="5253792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Abort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456EF3-7372-A695-04C1-9885BA00A32F}"/>
              </a:ext>
            </a:extLst>
          </p:cNvPr>
          <p:cNvSpPr txBox="1"/>
          <p:nvPr/>
        </p:nvSpPr>
        <p:spPr>
          <a:xfrm>
            <a:off x="1191492" y="1539842"/>
            <a:ext cx="1016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4820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the context of databases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D5D945F-E5CB-DD56-C606-F2138FE8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5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C61D41-6C9C-3831-9BB2-0FD2934FAB45}"/>
              </a:ext>
            </a:extLst>
          </p:cNvPr>
          <p:cNvSpPr/>
          <p:nvPr/>
        </p:nvSpPr>
        <p:spPr>
          <a:xfrm>
            <a:off x="838200" y="5766260"/>
            <a:ext cx="10476279" cy="634540"/>
          </a:xfrm>
          <a:prstGeom prst="rect">
            <a:avLst/>
          </a:prstGeom>
          <a:solidFill>
            <a:srgbClr val="0031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atomicity, databases rely on distributed commit protocols</a:t>
            </a:r>
          </a:p>
        </p:txBody>
      </p:sp>
    </p:spTree>
    <p:extLst>
      <p:ext uri="{BB962C8B-B14F-4D97-AF65-F5344CB8AC3E}">
        <p14:creationId xmlns:p14="http://schemas.microsoft.com/office/powerpoint/2010/main" val="142928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C8878F74-DB96-A27C-3B2B-E7C2CDAD4138}"/>
              </a:ext>
            </a:extLst>
          </p:cNvPr>
          <p:cNvSpPr/>
          <p:nvPr/>
        </p:nvSpPr>
        <p:spPr>
          <a:xfrm>
            <a:off x="3923078" y="2454207"/>
            <a:ext cx="7391401" cy="235263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7A7C1-8E9D-0D76-52FF-22BA5855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 to Fundamentals: Distributed Transactions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5BE6C2-A06A-A360-5640-251274BD8C60}"/>
              </a:ext>
            </a:extLst>
          </p:cNvPr>
          <p:cNvSpPr/>
          <p:nvPr/>
        </p:nvSpPr>
        <p:spPr>
          <a:xfrm rot="5400000">
            <a:off x="4275283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04D264-DBA6-8A36-19E5-C58B3D8F6220}"/>
              </a:ext>
            </a:extLst>
          </p:cNvPr>
          <p:cNvSpPr/>
          <p:nvPr/>
        </p:nvSpPr>
        <p:spPr>
          <a:xfrm rot="5400000">
            <a:off x="4347866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471095-42CF-E3FB-2B9F-5CC29F974069}"/>
              </a:ext>
            </a:extLst>
          </p:cNvPr>
          <p:cNvSpPr/>
          <p:nvPr/>
        </p:nvSpPr>
        <p:spPr>
          <a:xfrm rot="5400000">
            <a:off x="5017344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50778B-20FD-250D-4892-9AEE6C0B3B63}"/>
              </a:ext>
            </a:extLst>
          </p:cNvPr>
          <p:cNvSpPr/>
          <p:nvPr/>
        </p:nvSpPr>
        <p:spPr>
          <a:xfrm rot="5400000">
            <a:off x="5089927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B1810B-C437-0591-5921-40EF73A642EB}"/>
              </a:ext>
            </a:extLst>
          </p:cNvPr>
          <p:cNvSpPr/>
          <p:nvPr/>
        </p:nvSpPr>
        <p:spPr>
          <a:xfrm rot="5400000">
            <a:off x="4646313" y="3583620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158579-C31B-6059-7CC5-1172B8668D51}"/>
              </a:ext>
            </a:extLst>
          </p:cNvPr>
          <p:cNvSpPr/>
          <p:nvPr/>
        </p:nvSpPr>
        <p:spPr>
          <a:xfrm rot="5400000">
            <a:off x="4718896" y="3745294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685FF6-D8CB-79BF-C75E-3174D7B4128E}"/>
              </a:ext>
            </a:extLst>
          </p:cNvPr>
          <p:cNvSpPr/>
          <p:nvPr/>
        </p:nvSpPr>
        <p:spPr>
          <a:xfrm rot="5400000">
            <a:off x="9670196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22BC9C-30A7-A642-05CB-18B043EAEAE8}"/>
              </a:ext>
            </a:extLst>
          </p:cNvPr>
          <p:cNvSpPr/>
          <p:nvPr/>
        </p:nvSpPr>
        <p:spPr>
          <a:xfrm rot="5400000">
            <a:off x="9742779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2F6F8F4-08D7-D88B-DA68-59A3A5D2D488}"/>
              </a:ext>
            </a:extLst>
          </p:cNvPr>
          <p:cNvSpPr/>
          <p:nvPr/>
        </p:nvSpPr>
        <p:spPr>
          <a:xfrm rot="5400000">
            <a:off x="10412257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25143B-4296-11F8-54A1-8E544C987CC1}"/>
              </a:ext>
            </a:extLst>
          </p:cNvPr>
          <p:cNvSpPr/>
          <p:nvPr/>
        </p:nvSpPr>
        <p:spPr>
          <a:xfrm rot="5400000">
            <a:off x="10484840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384C00-5D21-DA8F-E6DE-EA9675D99461}"/>
              </a:ext>
            </a:extLst>
          </p:cNvPr>
          <p:cNvSpPr/>
          <p:nvPr/>
        </p:nvSpPr>
        <p:spPr>
          <a:xfrm rot="5400000">
            <a:off x="10041226" y="3583618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6699FC1-4794-0281-AE04-8AD5C68CB928}"/>
              </a:ext>
            </a:extLst>
          </p:cNvPr>
          <p:cNvSpPr/>
          <p:nvPr/>
        </p:nvSpPr>
        <p:spPr>
          <a:xfrm rot="5400000">
            <a:off x="10113809" y="374529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A7D7B13-F7F7-D62C-154E-E8E3B6B1F41B}"/>
              </a:ext>
            </a:extLst>
          </p:cNvPr>
          <p:cNvSpPr/>
          <p:nvPr/>
        </p:nvSpPr>
        <p:spPr>
          <a:xfrm rot="5400000">
            <a:off x="6972740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FE70687-D455-B0A9-C839-FCDD3B7DF0C6}"/>
              </a:ext>
            </a:extLst>
          </p:cNvPr>
          <p:cNvSpPr/>
          <p:nvPr/>
        </p:nvSpPr>
        <p:spPr>
          <a:xfrm rot="5400000">
            <a:off x="7045323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987D2F2-5BFB-C331-432B-21BC861FE366}"/>
              </a:ext>
            </a:extLst>
          </p:cNvPr>
          <p:cNvSpPr/>
          <p:nvPr/>
        </p:nvSpPr>
        <p:spPr>
          <a:xfrm rot="5400000">
            <a:off x="7714801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BF73E24-1A59-0803-039D-DA81BEBB7FAF}"/>
              </a:ext>
            </a:extLst>
          </p:cNvPr>
          <p:cNvSpPr/>
          <p:nvPr/>
        </p:nvSpPr>
        <p:spPr>
          <a:xfrm rot="5400000">
            <a:off x="7787384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9BBC32-A61E-277F-DDF7-0BF14B42867D}"/>
              </a:ext>
            </a:extLst>
          </p:cNvPr>
          <p:cNvSpPr/>
          <p:nvPr/>
        </p:nvSpPr>
        <p:spPr>
          <a:xfrm rot="5400000">
            <a:off x="7343770" y="3583619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629986B-6B6D-5B07-B3A9-4B4B8C67350A}"/>
              </a:ext>
            </a:extLst>
          </p:cNvPr>
          <p:cNvSpPr/>
          <p:nvPr/>
        </p:nvSpPr>
        <p:spPr>
          <a:xfrm rot="5400000">
            <a:off x="7416353" y="374529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677738-7927-C343-9D3E-F5E7816FAC03}"/>
              </a:ext>
            </a:extLst>
          </p:cNvPr>
          <p:cNvCxnSpPr>
            <a:cxnSpLocks/>
          </p:cNvCxnSpPr>
          <p:nvPr/>
        </p:nvCxnSpPr>
        <p:spPr>
          <a:xfrm flipV="1">
            <a:off x="1905975" y="3717173"/>
            <a:ext cx="1916725" cy="17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Graphic 43" descr="School girl outline">
            <a:extLst>
              <a:ext uri="{FF2B5EF4-FFF2-40B4-BE49-F238E27FC236}">
                <a16:creationId xmlns:a16="http://schemas.microsoft.com/office/drawing/2014/main" id="{814BB5C4-07F9-537B-97A8-A58912ED7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171415"/>
            <a:ext cx="1126479" cy="112647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11C8490-3487-42A0-55DE-11255F927394}"/>
              </a:ext>
            </a:extLst>
          </p:cNvPr>
          <p:cNvSpPr txBox="1"/>
          <p:nvPr/>
        </p:nvSpPr>
        <p:spPr>
          <a:xfrm>
            <a:off x="2040255" y="3790736"/>
            <a:ext cx="160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Transaction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D3DB23F2-EC38-A40D-DD07-3691CD39A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13727"/>
              </p:ext>
            </p:extLst>
          </p:nvPr>
        </p:nvGraphicFramePr>
        <p:xfrm>
          <a:off x="2553190" y="3264766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pic>
        <p:nvPicPr>
          <p:cNvPr id="3" name="Graphic 2" descr="Crown with solid fill">
            <a:extLst>
              <a:ext uri="{FF2B5EF4-FFF2-40B4-BE49-F238E27FC236}">
                <a16:creationId xmlns:a16="http://schemas.microsoft.com/office/drawing/2014/main" id="{863D51E5-252D-DE1D-D619-307F2320D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121331" y="1471527"/>
            <a:ext cx="991609" cy="9916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7ADE3A-0FFC-2199-2296-2E1A9A5AF2BC}"/>
              </a:ext>
            </a:extLst>
          </p:cNvPr>
          <p:cNvSpPr txBox="1"/>
          <p:nvPr/>
        </p:nvSpPr>
        <p:spPr>
          <a:xfrm>
            <a:off x="1191492" y="1539842"/>
            <a:ext cx="1016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4820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Two Phase Commit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290E8-A313-38F5-C7BA-60F4848A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1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C8878F74-DB96-A27C-3B2B-E7C2CDAD4138}"/>
              </a:ext>
            </a:extLst>
          </p:cNvPr>
          <p:cNvSpPr/>
          <p:nvPr/>
        </p:nvSpPr>
        <p:spPr>
          <a:xfrm>
            <a:off x="3923078" y="2454207"/>
            <a:ext cx="7391401" cy="235263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7A7C1-8E9D-0D76-52FF-22BA5855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 to Fundamentals: Distributed Transactions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5BE6C2-A06A-A360-5640-251274BD8C60}"/>
              </a:ext>
            </a:extLst>
          </p:cNvPr>
          <p:cNvSpPr/>
          <p:nvPr/>
        </p:nvSpPr>
        <p:spPr>
          <a:xfrm rot="5400000">
            <a:off x="4275283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04D264-DBA6-8A36-19E5-C58B3D8F6220}"/>
              </a:ext>
            </a:extLst>
          </p:cNvPr>
          <p:cNvSpPr/>
          <p:nvPr/>
        </p:nvSpPr>
        <p:spPr>
          <a:xfrm rot="5400000">
            <a:off x="4347866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471095-42CF-E3FB-2B9F-5CC29F974069}"/>
              </a:ext>
            </a:extLst>
          </p:cNvPr>
          <p:cNvSpPr/>
          <p:nvPr/>
        </p:nvSpPr>
        <p:spPr>
          <a:xfrm rot="5400000">
            <a:off x="5017344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50778B-20FD-250D-4892-9AEE6C0B3B63}"/>
              </a:ext>
            </a:extLst>
          </p:cNvPr>
          <p:cNvSpPr/>
          <p:nvPr/>
        </p:nvSpPr>
        <p:spPr>
          <a:xfrm rot="5400000">
            <a:off x="5089927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B1810B-C437-0591-5921-40EF73A642EB}"/>
              </a:ext>
            </a:extLst>
          </p:cNvPr>
          <p:cNvSpPr/>
          <p:nvPr/>
        </p:nvSpPr>
        <p:spPr>
          <a:xfrm rot="5400000">
            <a:off x="4646313" y="3583620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158579-C31B-6059-7CC5-1172B8668D51}"/>
              </a:ext>
            </a:extLst>
          </p:cNvPr>
          <p:cNvSpPr/>
          <p:nvPr/>
        </p:nvSpPr>
        <p:spPr>
          <a:xfrm rot="5400000">
            <a:off x="4718896" y="3745294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685FF6-D8CB-79BF-C75E-3174D7B4128E}"/>
              </a:ext>
            </a:extLst>
          </p:cNvPr>
          <p:cNvSpPr/>
          <p:nvPr/>
        </p:nvSpPr>
        <p:spPr>
          <a:xfrm rot="5400000">
            <a:off x="9670196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22BC9C-30A7-A642-05CB-18B043EAEAE8}"/>
              </a:ext>
            </a:extLst>
          </p:cNvPr>
          <p:cNvSpPr/>
          <p:nvPr/>
        </p:nvSpPr>
        <p:spPr>
          <a:xfrm rot="5400000">
            <a:off x="9742779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2F6F8F4-08D7-D88B-DA68-59A3A5D2D488}"/>
              </a:ext>
            </a:extLst>
          </p:cNvPr>
          <p:cNvSpPr/>
          <p:nvPr/>
        </p:nvSpPr>
        <p:spPr>
          <a:xfrm rot="5400000">
            <a:off x="10412257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25143B-4296-11F8-54A1-8E544C987CC1}"/>
              </a:ext>
            </a:extLst>
          </p:cNvPr>
          <p:cNvSpPr/>
          <p:nvPr/>
        </p:nvSpPr>
        <p:spPr>
          <a:xfrm rot="5400000">
            <a:off x="10484840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384C00-5D21-DA8F-E6DE-EA9675D99461}"/>
              </a:ext>
            </a:extLst>
          </p:cNvPr>
          <p:cNvSpPr/>
          <p:nvPr/>
        </p:nvSpPr>
        <p:spPr>
          <a:xfrm rot="5400000">
            <a:off x="10041226" y="3583618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6699FC1-4794-0281-AE04-8AD5C68CB928}"/>
              </a:ext>
            </a:extLst>
          </p:cNvPr>
          <p:cNvSpPr/>
          <p:nvPr/>
        </p:nvSpPr>
        <p:spPr>
          <a:xfrm rot="5400000">
            <a:off x="10113809" y="374529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A7D7B13-F7F7-D62C-154E-E8E3B6B1F41B}"/>
              </a:ext>
            </a:extLst>
          </p:cNvPr>
          <p:cNvSpPr/>
          <p:nvPr/>
        </p:nvSpPr>
        <p:spPr>
          <a:xfrm rot="5400000">
            <a:off x="6972740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FE70687-D455-B0A9-C839-FCDD3B7DF0C6}"/>
              </a:ext>
            </a:extLst>
          </p:cNvPr>
          <p:cNvSpPr/>
          <p:nvPr/>
        </p:nvSpPr>
        <p:spPr>
          <a:xfrm rot="5400000">
            <a:off x="7045323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987D2F2-5BFB-C331-432B-21BC861FE366}"/>
              </a:ext>
            </a:extLst>
          </p:cNvPr>
          <p:cNvSpPr/>
          <p:nvPr/>
        </p:nvSpPr>
        <p:spPr>
          <a:xfrm rot="5400000">
            <a:off x="7714801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BF73E24-1A59-0803-039D-DA81BEBB7FAF}"/>
              </a:ext>
            </a:extLst>
          </p:cNvPr>
          <p:cNvSpPr/>
          <p:nvPr/>
        </p:nvSpPr>
        <p:spPr>
          <a:xfrm rot="5400000">
            <a:off x="7787384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9BBC32-A61E-277F-DDF7-0BF14B42867D}"/>
              </a:ext>
            </a:extLst>
          </p:cNvPr>
          <p:cNvSpPr/>
          <p:nvPr/>
        </p:nvSpPr>
        <p:spPr>
          <a:xfrm rot="5400000">
            <a:off x="7343770" y="3583619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629986B-6B6D-5B07-B3A9-4B4B8C67350A}"/>
              </a:ext>
            </a:extLst>
          </p:cNvPr>
          <p:cNvSpPr/>
          <p:nvPr/>
        </p:nvSpPr>
        <p:spPr>
          <a:xfrm rot="5400000">
            <a:off x="7416353" y="374529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677738-7927-C343-9D3E-F5E7816FAC03}"/>
              </a:ext>
            </a:extLst>
          </p:cNvPr>
          <p:cNvCxnSpPr>
            <a:cxnSpLocks/>
          </p:cNvCxnSpPr>
          <p:nvPr/>
        </p:nvCxnSpPr>
        <p:spPr>
          <a:xfrm flipV="1">
            <a:off x="1905975" y="3717173"/>
            <a:ext cx="1916725" cy="17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Graphic 43" descr="School girl outline">
            <a:extLst>
              <a:ext uri="{FF2B5EF4-FFF2-40B4-BE49-F238E27FC236}">
                <a16:creationId xmlns:a16="http://schemas.microsoft.com/office/drawing/2014/main" id="{814BB5C4-07F9-537B-97A8-A58912ED7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171415"/>
            <a:ext cx="1126479" cy="112647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11C8490-3487-42A0-55DE-11255F927394}"/>
              </a:ext>
            </a:extLst>
          </p:cNvPr>
          <p:cNvSpPr txBox="1"/>
          <p:nvPr/>
        </p:nvSpPr>
        <p:spPr>
          <a:xfrm>
            <a:off x="2040255" y="3790736"/>
            <a:ext cx="160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Transaction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D3DB23F2-EC38-A40D-DD07-3691CD39A959}"/>
              </a:ext>
            </a:extLst>
          </p:cNvPr>
          <p:cNvGraphicFramePr>
            <a:graphicFrameLocks noGrp="1"/>
          </p:cNvGraphicFramePr>
          <p:nvPr/>
        </p:nvGraphicFramePr>
        <p:xfrm>
          <a:off x="2553190" y="3264766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pic>
        <p:nvPicPr>
          <p:cNvPr id="3" name="Graphic 2" descr="Crown with solid fill">
            <a:extLst>
              <a:ext uri="{FF2B5EF4-FFF2-40B4-BE49-F238E27FC236}">
                <a16:creationId xmlns:a16="http://schemas.microsoft.com/office/drawing/2014/main" id="{863D51E5-252D-DE1D-D619-307F2320D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121331" y="1471527"/>
            <a:ext cx="991609" cy="991609"/>
          </a:xfrm>
          <a:prstGeom prst="rect">
            <a:avLst/>
          </a:prstGeom>
        </p:spPr>
      </p:pic>
      <p:pic>
        <p:nvPicPr>
          <p:cNvPr id="28" name="Graphic 27" descr="Dove outline">
            <a:extLst>
              <a:ext uri="{FF2B5EF4-FFF2-40B4-BE49-F238E27FC236}">
                <a16:creationId xmlns:a16="http://schemas.microsoft.com/office/drawing/2014/main" id="{BAA818A8-ED4B-C23D-CA5A-A81303C707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32609" y="3447646"/>
            <a:ext cx="914400" cy="914400"/>
          </a:xfrm>
          <a:prstGeom prst="rect">
            <a:avLst/>
          </a:prstGeom>
        </p:spPr>
      </p:pic>
      <p:pic>
        <p:nvPicPr>
          <p:cNvPr id="31" name="Graphic 30" descr="Dove outline">
            <a:extLst>
              <a:ext uri="{FF2B5EF4-FFF2-40B4-BE49-F238E27FC236}">
                <a16:creationId xmlns:a16="http://schemas.microsoft.com/office/drawing/2014/main" id="{08E20876-0332-3E02-BAC4-BBA3F67FC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6790548" y="3456575"/>
            <a:ext cx="914400" cy="914400"/>
          </a:xfrm>
          <a:prstGeom prst="rect">
            <a:avLst/>
          </a:prstGeom>
        </p:spPr>
      </p:pic>
      <p:pic>
        <p:nvPicPr>
          <p:cNvPr id="34" name="Graphic 33" descr="Dove outline">
            <a:extLst>
              <a:ext uri="{FF2B5EF4-FFF2-40B4-BE49-F238E27FC236}">
                <a16:creationId xmlns:a16="http://schemas.microsoft.com/office/drawing/2014/main" id="{6114755E-C8C9-C47B-CE43-467E1FE1BC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20505" y="3383494"/>
            <a:ext cx="914400" cy="914400"/>
          </a:xfrm>
          <a:prstGeom prst="rect">
            <a:avLst/>
          </a:prstGeom>
        </p:spPr>
      </p:pic>
      <p:pic>
        <p:nvPicPr>
          <p:cNvPr id="37" name="Graphic 36" descr="Dove outline">
            <a:extLst>
              <a:ext uri="{FF2B5EF4-FFF2-40B4-BE49-F238E27FC236}">
                <a16:creationId xmlns:a16="http://schemas.microsoft.com/office/drawing/2014/main" id="{8A06E1D8-D873-9180-558D-93660C1623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9622603" y="3419916"/>
            <a:ext cx="914400" cy="914400"/>
          </a:xfrm>
          <a:prstGeom prst="rect">
            <a:avLst/>
          </a:prstGeom>
        </p:spPr>
      </p:pic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7CAFB0B-47E4-0C92-A8E3-62643E60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835700"/>
              </p:ext>
            </p:extLst>
          </p:nvPr>
        </p:nvGraphicFramePr>
        <p:xfrm>
          <a:off x="10021149" y="4383990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3D5A3BD0-C233-D7B7-6266-CDD31AAD9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55111"/>
              </p:ext>
            </p:extLst>
          </p:nvPr>
        </p:nvGraphicFramePr>
        <p:xfrm>
          <a:off x="7323693" y="4380498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1259E01E-BAA2-291E-2BB9-F024C07CA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111771"/>
              </p:ext>
            </p:extLst>
          </p:nvPr>
        </p:nvGraphicFramePr>
        <p:xfrm>
          <a:off x="4626236" y="4380498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C93F2AFC-FF27-CCD8-1911-4392E18AEDFD}"/>
              </a:ext>
            </a:extLst>
          </p:cNvPr>
          <p:cNvSpPr txBox="1"/>
          <p:nvPr/>
        </p:nvSpPr>
        <p:spPr>
          <a:xfrm>
            <a:off x="1191492" y="1539842"/>
            <a:ext cx="1016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4820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Two Phase Commit – Phase I (PREPARE)</a:t>
            </a:r>
          </a:p>
        </p:txBody>
      </p:sp>
      <p:pic>
        <p:nvPicPr>
          <p:cNvPr id="64" name="Graphic 63" descr="Lock with solid fill">
            <a:extLst>
              <a:ext uri="{FF2B5EF4-FFF2-40B4-BE49-F238E27FC236}">
                <a16:creationId xmlns:a16="http://schemas.microsoft.com/office/drawing/2014/main" id="{5B2005D0-3CAA-E8D5-7472-4B7D69B09B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47395" y="4463570"/>
            <a:ext cx="625963" cy="625963"/>
          </a:xfrm>
          <a:prstGeom prst="rect">
            <a:avLst/>
          </a:prstGeom>
        </p:spPr>
      </p:pic>
      <p:pic>
        <p:nvPicPr>
          <p:cNvPr id="65" name="Graphic 64" descr="Lock with solid fill">
            <a:extLst>
              <a:ext uri="{FF2B5EF4-FFF2-40B4-BE49-F238E27FC236}">
                <a16:creationId xmlns:a16="http://schemas.microsoft.com/office/drawing/2014/main" id="{492DCD02-C5C4-6C04-AA44-334E9004FA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7684" y="4463570"/>
            <a:ext cx="625963" cy="625963"/>
          </a:xfrm>
          <a:prstGeom prst="rect">
            <a:avLst/>
          </a:prstGeom>
        </p:spPr>
      </p:pic>
      <p:pic>
        <p:nvPicPr>
          <p:cNvPr id="66" name="Graphic 65" descr="Lock with solid fill">
            <a:extLst>
              <a:ext uri="{FF2B5EF4-FFF2-40B4-BE49-F238E27FC236}">
                <a16:creationId xmlns:a16="http://schemas.microsoft.com/office/drawing/2014/main" id="{E4CF01F2-C5FD-067D-DDF3-CE7BE7B4DD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68897" y="4463570"/>
            <a:ext cx="625963" cy="625963"/>
          </a:xfrm>
          <a:prstGeom prst="rect">
            <a:avLst/>
          </a:prstGeom>
        </p:spPr>
      </p:pic>
      <p:sp>
        <p:nvSpPr>
          <p:cNvPr id="67" name="Slide Number Placeholder 66">
            <a:extLst>
              <a:ext uri="{FF2B5EF4-FFF2-40B4-BE49-F238E27FC236}">
                <a16:creationId xmlns:a16="http://schemas.microsoft.com/office/drawing/2014/main" id="{603E033F-AF45-E6C0-43C0-CD425D92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2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0.1526 -0.007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0" y="-39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-0.17734 -0.008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-44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0.16198 0.0027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9" y="13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-0.16406 -0.0034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3" y="-1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C8878F74-DB96-A27C-3B2B-E7C2CDAD4138}"/>
              </a:ext>
            </a:extLst>
          </p:cNvPr>
          <p:cNvSpPr/>
          <p:nvPr/>
        </p:nvSpPr>
        <p:spPr>
          <a:xfrm>
            <a:off x="3923078" y="2454207"/>
            <a:ext cx="7391401" cy="235263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7A7C1-8E9D-0D76-52FF-22BA5855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 to Fundamentals: Distributed Transactions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5BE6C2-A06A-A360-5640-251274BD8C60}"/>
              </a:ext>
            </a:extLst>
          </p:cNvPr>
          <p:cNvSpPr/>
          <p:nvPr/>
        </p:nvSpPr>
        <p:spPr>
          <a:xfrm rot="5400000">
            <a:off x="4275283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04D264-DBA6-8A36-19E5-C58B3D8F6220}"/>
              </a:ext>
            </a:extLst>
          </p:cNvPr>
          <p:cNvSpPr/>
          <p:nvPr/>
        </p:nvSpPr>
        <p:spPr>
          <a:xfrm rot="5400000">
            <a:off x="4347866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471095-42CF-E3FB-2B9F-5CC29F974069}"/>
              </a:ext>
            </a:extLst>
          </p:cNvPr>
          <p:cNvSpPr/>
          <p:nvPr/>
        </p:nvSpPr>
        <p:spPr>
          <a:xfrm rot="5400000">
            <a:off x="5017344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50778B-20FD-250D-4892-9AEE6C0B3B63}"/>
              </a:ext>
            </a:extLst>
          </p:cNvPr>
          <p:cNvSpPr/>
          <p:nvPr/>
        </p:nvSpPr>
        <p:spPr>
          <a:xfrm rot="5400000">
            <a:off x="5089927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B1810B-C437-0591-5921-40EF73A642EB}"/>
              </a:ext>
            </a:extLst>
          </p:cNvPr>
          <p:cNvSpPr/>
          <p:nvPr/>
        </p:nvSpPr>
        <p:spPr>
          <a:xfrm rot="5400000">
            <a:off x="4646313" y="3583620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158579-C31B-6059-7CC5-1172B8668D51}"/>
              </a:ext>
            </a:extLst>
          </p:cNvPr>
          <p:cNvSpPr/>
          <p:nvPr/>
        </p:nvSpPr>
        <p:spPr>
          <a:xfrm rot="5400000">
            <a:off x="4718896" y="3745294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685FF6-D8CB-79BF-C75E-3174D7B4128E}"/>
              </a:ext>
            </a:extLst>
          </p:cNvPr>
          <p:cNvSpPr/>
          <p:nvPr/>
        </p:nvSpPr>
        <p:spPr>
          <a:xfrm rot="5400000">
            <a:off x="9670196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22BC9C-30A7-A642-05CB-18B043EAEAE8}"/>
              </a:ext>
            </a:extLst>
          </p:cNvPr>
          <p:cNvSpPr/>
          <p:nvPr/>
        </p:nvSpPr>
        <p:spPr>
          <a:xfrm rot="5400000">
            <a:off x="9742779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2F6F8F4-08D7-D88B-DA68-59A3A5D2D488}"/>
              </a:ext>
            </a:extLst>
          </p:cNvPr>
          <p:cNvSpPr/>
          <p:nvPr/>
        </p:nvSpPr>
        <p:spPr>
          <a:xfrm rot="5400000">
            <a:off x="10412257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25143B-4296-11F8-54A1-8E544C987CC1}"/>
              </a:ext>
            </a:extLst>
          </p:cNvPr>
          <p:cNvSpPr/>
          <p:nvPr/>
        </p:nvSpPr>
        <p:spPr>
          <a:xfrm rot="5400000">
            <a:off x="10484840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384C00-5D21-DA8F-E6DE-EA9675D99461}"/>
              </a:ext>
            </a:extLst>
          </p:cNvPr>
          <p:cNvSpPr/>
          <p:nvPr/>
        </p:nvSpPr>
        <p:spPr>
          <a:xfrm rot="5400000">
            <a:off x="10041226" y="3583618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6699FC1-4794-0281-AE04-8AD5C68CB928}"/>
              </a:ext>
            </a:extLst>
          </p:cNvPr>
          <p:cNvSpPr/>
          <p:nvPr/>
        </p:nvSpPr>
        <p:spPr>
          <a:xfrm rot="5400000">
            <a:off x="10113809" y="374529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A7D7B13-F7F7-D62C-154E-E8E3B6B1F41B}"/>
              </a:ext>
            </a:extLst>
          </p:cNvPr>
          <p:cNvSpPr/>
          <p:nvPr/>
        </p:nvSpPr>
        <p:spPr>
          <a:xfrm rot="5400000">
            <a:off x="6972740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FE70687-D455-B0A9-C839-FCDD3B7DF0C6}"/>
              </a:ext>
            </a:extLst>
          </p:cNvPr>
          <p:cNvSpPr/>
          <p:nvPr/>
        </p:nvSpPr>
        <p:spPr>
          <a:xfrm rot="5400000">
            <a:off x="7045323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987D2F2-5BFB-C331-432B-21BC861FE366}"/>
              </a:ext>
            </a:extLst>
          </p:cNvPr>
          <p:cNvSpPr/>
          <p:nvPr/>
        </p:nvSpPr>
        <p:spPr>
          <a:xfrm rot="5400000">
            <a:off x="7714801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BF73E24-1A59-0803-039D-DA81BEBB7FAF}"/>
              </a:ext>
            </a:extLst>
          </p:cNvPr>
          <p:cNvSpPr/>
          <p:nvPr/>
        </p:nvSpPr>
        <p:spPr>
          <a:xfrm rot="5400000">
            <a:off x="7787384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9BBC32-A61E-277F-DDF7-0BF14B42867D}"/>
              </a:ext>
            </a:extLst>
          </p:cNvPr>
          <p:cNvSpPr/>
          <p:nvPr/>
        </p:nvSpPr>
        <p:spPr>
          <a:xfrm rot="5400000">
            <a:off x="7343770" y="3583619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629986B-6B6D-5B07-B3A9-4B4B8C67350A}"/>
              </a:ext>
            </a:extLst>
          </p:cNvPr>
          <p:cNvSpPr/>
          <p:nvPr/>
        </p:nvSpPr>
        <p:spPr>
          <a:xfrm rot="5400000">
            <a:off x="7416353" y="374529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677738-7927-C343-9D3E-F5E7816FAC03}"/>
              </a:ext>
            </a:extLst>
          </p:cNvPr>
          <p:cNvCxnSpPr>
            <a:cxnSpLocks/>
          </p:cNvCxnSpPr>
          <p:nvPr/>
        </p:nvCxnSpPr>
        <p:spPr>
          <a:xfrm flipV="1">
            <a:off x="1905975" y="3717173"/>
            <a:ext cx="1916725" cy="17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Graphic 43" descr="School girl outline">
            <a:extLst>
              <a:ext uri="{FF2B5EF4-FFF2-40B4-BE49-F238E27FC236}">
                <a16:creationId xmlns:a16="http://schemas.microsoft.com/office/drawing/2014/main" id="{814BB5C4-07F9-537B-97A8-A58912ED7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171415"/>
            <a:ext cx="1126479" cy="112647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11C8490-3487-42A0-55DE-11255F927394}"/>
              </a:ext>
            </a:extLst>
          </p:cNvPr>
          <p:cNvSpPr txBox="1"/>
          <p:nvPr/>
        </p:nvSpPr>
        <p:spPr>
          <a:xfrm>
            <a:off x="2040255" y="3790736"/>
            <a:ext cx="160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Transaction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D3DB23F2-EC38-A40D-DD07-3691CD39A959}"/>
              </a:ext>
            </a:extLst>
          </p:cNvPr>
          <p:cNvGraphicFramePr>
            <a:graphicFrameLocks noGrp="1"/>
          </p:cNvGraphicFramePr>
          <p:nvPr/>
        </p:nvGraphicFramePr>
        <p:xfrm>
          <a:off x="2553190" y="3264766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pic>
        <p:nvPicPr>
          <p:cNvPr id="3" name="Graphic 2" descr="Crown with solid fill">
            <a:extLst>
              <a:ext uri="{FF2B5EF4-FFF2-40B4-BE49-F238E27FC236}">
                <a16:creationId xmlns:a16="http://schemas.microsoft.com/office/drawing/2014/main" id="{863D51E5-252D-DE1D-D619-307F2320D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121331" y="1471527"/>
            <a:ext cx="991609" cy="991609"/>
          </a:xfrm>
          <a:prstGeom prst="rect">
            <a:avLst/>
          </a:prstGeom>
        </p:spPr>
      </p:pic>
      <p:pic>
        <p:nvPicPr>
          <p:cNvPr id="28" name="Graphic 27" descr="Dove outline">
            <a:extLst>
              <a:ext uri="{FF2B5EF4-FFF2-40B4-BE49-F238E27FC236}">
                <a16:creationId xmlns:a16="http://schemas.microsoft.com/office/drawing/2014/main" id="{BAA818A8-ED4B-C23D-CA5A-A81303C707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32609" y="3447646"/>
            <a:ext cx="914400" cy="914400"/>
          </a:xfrm>
          <a:prstGeom prst="rect">
            <a:avLst/>
          </a:prstGeom>
        </p:spPr>
      </p:pic>
      <p:pic>
        <p:nvPicPr>
          <p:cNvPr id="31" name="Graphic 30" descr="Dove outline">
            <a:extLst>
              <a:ext uri="{FF2B5EF4-FFF2-40B4-BE49-F238E27FC236}">
                <a16:creationId xmlns:a16="http://schemas.microsoft.com/office/drawing/2014/main" id="{08E20876-0332-3E02-BAC4-BBA3F67FC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6790548" y="3456575"/>
            <a:ext cx="914400" cy="914400"/>
          </a:xfrm>
          <a:prstGeom prst="rect">
            <a:avLst/>
          </a:prstGeom>
        </p:spPr>
      </p:pic>
      <p:pic>
        <p:nvPicPr>
          <p:cNvPr id="34" name="Graphic 33" descr="Dove outline">
            <a:extLst>
              <a:ext uri="{FF2B5EF4-FFF2-40B4-BE49-F238E27FC236}">
                <a16:creationId xmlns:a16="http://schemas.microsoft.com/office/drawing/2014/main" id="{6114755E-C8C9-C47B-CE43-467E1FE1BC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20505" y="3383494"/>
            <a:ext cx="914400" cy="914400"/>
          </a:xfrm>
          <a:prstGeom prst="rect">
            <a:avLst/>
          </a:prstGeom>
        </p:spPr>
      </p:pic>
      <p:pic>
        <p:nvPicPr>
          <p:cNvPr id="37" name="Graphic 36" descr="Dove outline">
            <a:extLst>
              <a:ext uri="{FF2B5EF4-FFF2-40B4-BE49-F238E27FC236}">
                <a16:creationId xmlns:a16="http://schemas.microsoft.com/office/drawing/2014/main" id="{8A06E1D8-D873-9180-558D-93660C1623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9622603" y="3419916"/>
            <a:ext cx="914400" cy="914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1F057F-405F-C7B4-90F5-8D21A6D3A4EB}"/>
              </a:ext>
            </a:extLst>
          </p:cNvPr>
          <p:cNvCxnSpPr>
            <a:cxnSpLocks/>
          </p:cNvCxnSpPr>
          <p:nvPr/>
        </p:nvCxnSpPr>
        <p:spPr>
          <a:xfrm flipH="1">
            <a:off x="1905975" y="4324417"/>
            <a:ext cx="19180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2FCFD5-C5CA-D8CE-5BC9-E27F37828BA6}"/>
              </a:ext>
            </a:extLst>
          </p:cNvPr>
          <p:cNvSpPr txBox="1"/>
          <p:nvPr/>
        </p:nvSpPr>
        <p:spPr>
          <a:xfrm>
            <a:off x="2040255" y="4331524"/>
            <a:ext cx="160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744B1-869A-6702-0FF1-C07F709D098E}"/>
              </a:ext>
            </a:extLst>
          </p:cNvPr>
          <p:cNvSpPr txBox="1"/>
          <p:nvPr/>
        </p:nvSpPr>
        <p:spPr>
          <a:xfrm>
            <a:off x="1191492" y="1539842"/>
            <a:ext cx="1016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4820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Two Phase Commit – Phase II (COMMIT)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0F8247-EF2B-0707-BD46-FF388B6EDCF7}"/>
              </a:ext>
            </a:extLst>
          </p:cNvPr>
          <p:cNvSpPr/>
          <p:nvPr/>
        </p:nvSpPr>
        <p:spPr>
          <a:xfrm>
            <a:off x="838200" y="5653486"/>
            <a:ext cx="10476279" cy="747314"/>
          </a:xfrm>
          <a:prstGeom prst="rect">
            <a:avLst/>
          </a:prstGeom>
          <a:solidFill>
            <a:srgbClr val="0031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provide fault-tolerant ACID transactions, databases use logs!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4586ABF-93BB-6D0D-50F7-90F6C37B4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08333"/>
              </p:ext>
            </p:extLst>
          </p:nvPr>
        </p:nvGraphicFramePr>
        <p:xfrm>
          <a:off x="10021149" y="4383990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08ED376-EB73-D136-0AFF-6CDC95AFC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33422"/>
              </p:ext>
            </p:extLst>
          </p:nvPr>
        </p:nvGraphicFramePr>
        <p:xfrm>
          <a:off x="7323693" y="4380498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F14D8BA-F39E-98A5-AA1D-122E91A73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017179"/>
              </p:ext>
            </p:extLst>
          </p:nvPr>
        </p:nvGraphicFramePr>
        <p:xfrm>
          <a:off x="4626236" y="4380498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pic>
        <p:nvPicPr>
          <p:cNvPr id="16" name="Graphic 15" descr="Lock with solid fill">
            <a:extLst>
              <a:ext uri="{FF2B5EF4-FFF2-40B4-BE49-F238E27FC236}">
                <a16:creationId xmlns:a16="http://schemas.microsoft.com/office/drawing/2014/main" id="{494E2A43-7858-54E6-B512-4E566CC704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47395" y="4463570"/>
            <a:ext cx="625963" cy="625963"/>
          </a:xfrm>
          <a:prstGeom prst="rect">
            <a:avLst/>
          </a:prstGeom>
        </p:spPr>
      </p:pic>
      <p:pic>
        <p:nvPicPr>
          <p:cNvPr id="19" name="Graphic 18" descr="Lock with solid fill">
            <a:extLst>
              <a:ext uri="{FF2B5EF4-FFF2-40B4-BE49-F238E27FC236}">
                <a16:creationId xmlns:a16="http://schemas.microsoft.com/office/drawing/2014/main" id="{4438EB1C-23D1-1D74-D6AE-F42AA5E52A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7684" y="4463570"/>
            <a:ext cx="625963" cy="625963"/>
          </a:xfrm>
          <a:prstGeom prst="rect">
            <a:avLst/>
          </a:prstGeom>
        </p:spPr>
      </p:pic>
      <p:pic>
        <p:nvPicPr>
          <p:cNvPr id="22" name="Graphic 21" descr="Lock with solid fill">
            <a:extLst>
              <a:ext uri="{FF2B5EF4-FFF2-40B4-BE49-F238E27FC236}">
                <a16:creationId xmlns:a16="http://schemas.microsoft.com/office/drawing/2014/main" id="{D5031DDE-57EC-00D4-F689-D0FE45B7D5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68897" y="4463570"/>
            <a:ext cx="625963" cy="625963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BFAF5A0F-828C-098E-7575-43355379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5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0.1526 -0.007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0" y="-39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-0.17734 -0.008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-44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0.16198 0.0027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9" y="13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-0.16406 -0.0034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3" y="-1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C8878F74-DB96-A27C-3B2B-E7C2CDAD4138}"/>
              </a:ext>
            </a:extLst>
          </p:cNvPr>
          <p:cNvSpPr/>
          <p:nvPr/>
        </p:nvSpPr>
        <p:spPr>
          <a:xfrm>
            <a:off x="3923078" y="2454207"/>
            <a:ext cx="7391401" cy="235263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7A7C1-8E9D-0D76-52FF-22BA5855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 to Fundamentals: Distributed Transactions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5BE6C2-A06A-A360-5640-251274BD8C60}"/>
              </a:ext>
            </a:extLst>
          </p:cNvPr>
          <p:cNvSpPr/>
          <p:nvPr/>
        </p:nvSpPr>
        <p:spPr>
          <a:xfrm rot="5400000">
            <a:off x="4275283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04D264-DBA6-8A36-19E5-C58B3D8F6220}"/>
              </a:ext>
            </a:extLst>
          </p:cNvPr>
          <p:cNvSpPr/>
          <p:nvPr/>
        </p:nvSpPr>
        <p:spPr>
          <a:xfrm rot="5400000">
            <a:off x="4347866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471095-42CF-E3FB-2B9F-5CC29F974069}"/>
              </a:ext>
            </a:extLst>
          </p:cNvPr>
          <p:cNvSpPr/>
          <p:nvPr/>
        </p:nvSpPr>
        <p:spPr>
          <a:xfrm rot="5400000">
            <a:off x="5017344" y="2993429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50778B-20FD-250D-4892-9AEE6C0B3B63}"/>
              </a:ext>
            </a:extLst>
          </p:cNvPr>
          <p:cNvSpPr/>
          <p:nvPr/>
        </p:nvSpPr>
        <p:spPr>
          <a:xfrm rot="5400000">
            <a:off x="5089927" y="315510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B1810B-C437-0591-5921-40EF73A642EB}"/>
              </a:ext>
            </a:extLst>
          </p:cNvPr>
          <p:cNvSpPr/>
          <p:nvPr/>
        </p:nvSpPr>
        <p:spPr>
          <a:xfrm rot="5400000">
            <a:off x="4646313" y="3583620"/>
            <a:ext cx="625962" cy="6661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158579-C31B-6059-7CC5-1172B8668D51}"/>
              </a:ext>
            </a:extLst>
          </p:cNvPr>
          <p:cNvSpPr/>
          <p:nvPr/>
        </p:nvSpPr>
        <p:spPr>
          <a:xfrm rot="5400000">
            <a:off x="4718896" y="3745294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685FF6-D8CB-79BF-C75E-3174D7B4128E}"/>
              </a:ext>
            </a:extLst>
          </p:cNvPr>
          <p:cNvSpPr/>
          <p:nvPr/>
        </p:nvSpPr>
        <p:spPr>
          <a:xfrm rot="5400000">
            <a:off x="9670196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22BC9C-30A7-A642-05CB-18B043EAEAE8}"/>
              </a:ext>
            </a:extLst>
          </p:cNvPr>
          <p:cNvSpPr/>
          <p:nvPr/>
        </p:nvSpPr>
        <p:spPr>
          <a:xfrm rot="5400000">
            <a:off x="9742779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2F6F8F4-08D7-D88B-DA68-59A3A5D2D488}"/>
              </a:ext>
            </a:extLst>
          </p:cNvPr>
          <p:cNvSpPr/>
          <p:nvPr/>
        </p:nvSpPr>
        <p:spPr>
          <a:xfrm rot="5400000">
            <a:off x="10412257" y="2993427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25143B-4296-11F8-54A1-8E544C987CC1}"/>
              </a:ext>
            </a:extLst>
          </p:cNvPr>
          <p:cNvSpPr/>
          <p:nvPr/>
        </p:nvSpPr>
        <p:spPr>
          <a:xfrm rot="5400000">
            <a:off x="10484840" y="3155101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384C00-5D21-DA8F-E6DE-EA9675D99461}"/>
              </a:ext>
            </a:extLst>
          </p:cNvPr>
          <p:cNvSpPr/>
          <p:nvPr/>
        </p:nvSpPr>
        <p:spPr>
          <a:xfrm rot="5400000">
            <a:off x="10041226" y="3583618"/>
            <a:ext cx="625962" cy="666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6699FC1-4794-0281-AE04-8AD5C68CB928}"/>
              </a:ext>
            </a:extLst>
          </p:cNvPr>
          <p:cNvSpPr/>
          <p:nvPr/>
        </p:nvSpPr>
        <p:spPr>
          <a:xfrm rot="5400000">
            <a:off x="10113809" y="374529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A7D7B13-F7F7-D62C-154E-E8E3B6B1F41B}"/>
              </a:ext>
            </a:extLst>
          </p:cNvPr>
          <p:cNvSpPr/>
          <p:nvPr/>
        </p:nvSpPr>
        <p:spPr>
          <a:xfrm rot="5400000">
            <a:off x="6972740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FE70687-D455-B0A9-C839-FCDD3B7DF0C6}"/>
              </a:ext>
            </a:extLst>
          </p:cNvPr>
          <p:cNvSpPr/>
          <p:nvPr/>
        </p:nvSpPr>
        <p:spPr>
          <a:xfrm rot="5400000">
            <a:off x="7045323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987D2F2-5BFB-C331-432B-21BC861FE366}"/>
              </a:ext>
            </a:extLst>
          </p:cNvPr>
          <p:cNvSpPr/>
          <p:nvPr/>
        </p:nvSpPr>
        <p:spPr>
          <a:xfrm rot="5400000">
            <a:off x="7714801" y="2993428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BF73E24-1A59-0803-039D-DA81BEBB7FAF}"/>
              </a:ext>
            </a:extLst>
          </p:cNvPr>
          <p:cNvSpPr/>
          <p:nvPr/>
        </p:nvSpPr>
        <p:spPr>
          <a:xfrm rot="5400000">
            <a:off x="7787384" y="3155102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9BBC32-A61E-277F-DDF7-0BF14B42867D}"/>
              </a:ext>
            </a:extLst>
          </p:cNvPr>
          <p:cNvSpPr/>
          <p:nvPr/>
        </p:nvSpPr>
        <p:spPr>
          <a:xfrm rot="5400000">
            <a:off x="7343770" y="3583619"/>
            <a:ext cx="625962" cy="66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629986B-6B6D-5B07-B3A9-4B4B8C67350A}"/>
              </a:ext>
            </a:extLst>
          </p:cNvPr>
          <p:cNvSpPr/>
          <p:nvPr/>
        </p:nvSpPr>
        <p:spPr>
          <a:xfrm rot="5400000">
            <a:off x="7416353" y="3745293"/>
            <a:ext cx="104327" cy="1109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677738-7927-C343-9D3E-F5E7816FAC03}"/>
              </a:ext>
            </a:extLst>
          </p:cNvPr>
          <p:cNvCxnSpPr>
            <a:cxnSpLocks/>
          </p:cNvCxnSpPr>
          <p:nvPr/>
        </p:nvCxnSpPr>
        <p:spPr>
          <a:xfrm flipV="1">
            <a:off x="1905975" y="3717173"/>
            <a:ext cx="1916725" cy="17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Graphic 43" descr="School girl outline">
            <a:extLst>
              <a:ext uri="{FF2B5EF4-FFF2-40B4-BE49-F238E27FC236}">
                <a16:creationId xmlns:a16="http://schemas.microsoft.com/office/drawing/2014/main" id="{814BB5C4-07F9-537B-97A8-A58912ED7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171415"/>
            <a:ext cx="1126479" cy="112647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11C8490-3487-42A0-55DE-11255F927394}"/>
              </a:ext>
            </a:extLst>
          </p:cNvPr>
          <p:cNvSpPr txBox="1"/>
          <p:nvPr/>
        </p:nvSpPr>
        <p:spPr>
          <a:xfrm>
            <a:off x="2040255" y="3790736"/>
            <a:ext cx="160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Transaction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D3DB23F2-EC38-A40D-DD07-3691CD39A959}"/>
              </a:ext>
            </a:extLst>
          </p:cNvPr>
          <p:cNvGraphicFramePr>
            <a:graphicFrameLocks noGrp="1"/>
          </p:cNvGraphicFramePr>
          <p:nvPr/>
        </p:nvGraphicFramePr>
        <p:xfrm>
          <a:off x="2553190" y="3264766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pic>
        <p:nvPicPr>
          <p:cNvPr id="3" name="Graphic 2" descr="Crown with solid fill">
            <a:extLst>
              <a:ext uri="{FF2B5EF4-FFF2-40B4-BE49-F238E27FC236}">
                <a16:creationId xmlns:a16="http://schemas.microsoft.com/office/drawing/2014/main" id="{863D51E5-252D-DE1D-D619-307F2320D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121331" y="1471527"/>
            <a:ext cx="991609" cy="991609"/>
          </a:xfrm>
          <a:prstGeom prst="rect">
            <a:avLst/>
          </a:prstGeom>
        </p:spPr>
      </p:pic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7CAFB0B-47E4-0C92-A8E3-62643E6062CA}"/>
              </a:ext>
            </a:extLst>
          </p:cNvPr>
          <p:cNvGraphicFramePr>
            <a:graphicFrameLocks noGrp="1"/>
          </p:cNvGraphicFramePr>
          <p:nvPr/>
        </p:nvGraphicFramePr>
        <p:xfrm>
          <a:off x="10021149" y="4383990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3D5A3BD0-C233-D7B7-6266-CDD31AAD9C38}"/>
              </a:ext>
            </a:extLst>
          </p:cNvPr>
          <p:cNvGraphicFramePr>
            <a:graphicFrameLocks noGrp="1"/>
          </p:cNvGraphicFramePr>
          <p:nvPr/>
        </p:nvGraphicFramePr>
        <p:xfrm>
          <a:off x="7323693" y="4380498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1259E01E-BAA2-291E-2BB9-F024C07CA7A1}"/>
              </a:ext>
            </a:extLst>
          </p:cNvPr>
          <p:cNvGraphicFramePr>
            <a:graphicFrameLocks noGrp="1"/>
          </p:cNvGraphicFramePr>
          <p:nvPr/>
        </p:nvGraphicFramePr>
        <p:xfrm>
          <a:off x="4626236" y="4380498"/>
          <a:ext cx="6661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3404485442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62792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36661"/>
                    </a:ext>
                  </a:extLst>
                </a:gridCol>
              </a:tblGrid>
              <a:tr h="311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9287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C93F2AFC-FF27-CCD8-1911-4392E18AEDFD}"/>
              </a:ext>
            </a:extLst>
          </p:cNvPr>
          <p:cNvSpPr txBox="1"/>
          <p:nvPr/>
        </p:nvSpPr>
        <p:spPr>
          <a:xfrm>
            <a:off x="1191492" y="1539842"/>
            <a:ext cx="1016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4820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Two Phase Commit – Phase II (COMMIT)</a:t>
            </a: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B414B8CE-65D5-E55A-E672-8C0C2EBEB3A7}"/>
              </a:ext>
            </a:extLst>
          </p:cNvPr>
          <p:cNvSpPr/>
          <p:nvPr/>
        </p:nvSpPr>
        <p:spPr>
          <a:xfrm>
            <a:off x="4253167" y="4858212"/>
            <a:ext cx="1488199" cy="1690254"/>
          </a:xfrm>
          <a:prstGeom prst="foldedCorne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F6516010-024C-A331-B022-2C2B71EF4E3C}"/>
              </a:ext>
            </a:extLst>
          </p:cNvPr>
          <p:cNvSpPr/>
          <p:nvPr/>
        </p:nvSpPr>
        <p:spPr>
          <a:xfrm>
            <a:off x="6930096" y="4858212"/>
            <a:ext cx="1488199" cy="16902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0A40AE-6030-D223-AC70-E3B4E7598F0F}"/>
              </a:ext>
            </a:extLst>
          </p:cNvPr>
          <p:cNvSpPr/>
          <p:nvPr/>
        </p:nvSpPr>
        <p:spPr>
          <a:xfrm>
            <a:off x="7021494" y="5020443"/>
            <a:ext cx="1290340" cy="427959"/>
          </a:xfrm>
          <a:prstGeom prst="rect">
            <a:avLst/>
          </a:prstGeom>
          <a:solidFill>
            <a:srgbClr val="0031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T1</a:t>
            </a:r>
          </a:p>
        </p:txBody>
      </p:sp>
      <p:sp>
        <p:nvSpPr>
          <p:cNvPr id="10" name="Folded Corner 9">
            <a:extLst>
              <a:ext uri="{FF2B5EF4-FFF2-40B4-BE49-F238E27FC236}">
                <a16:creationId xmlns:a16="http://schemas.microsoft.com/office/drawing/2014/main" id="{1BB9DAE2-E6EC-B803-3A2E-8BE43D87327B}"/>
              </a:ext>
            </a:extLst>
          </p:cNvPr>
          <p:cNvSpPr/>
          <p:nvPr/>
        </p:nvSpPr>
        <p:spPr>
          <a:xfrm>
            <a:off x="9607025" y="4858212"/>
            <a:ext cx="1488199" cy="1690254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Lock with solid fill">
            <a:extLst>
              <a:ext uri="{FF2B5EF4-FFF2-40B4-BE49-F238E27FC236}">
                <a16:creationId xmlns:a16="http://schemas.microsoft.com/office/drawing/2014/main" id="{EF9441D8-ECDB-BB93-B7DF-AB69DFBBE8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2345" y="4214042"/>
            <a:ext cx="625963" cy="625963"/>
          </a:xfrm>
          <a:prstGeom prst="rect">
            <a:avLst/>
          </a:prstGeom>
        </p:spPr>
      </p:pic>
      <p:pic>
        <p:nvPicPr>
          <p:cNvPr id="19" name="Graphic 18" descr="Lock with solid fill">
            <a:extLst>
              <a:ext uri="{FF2B5EF4-FFF2-40B4-BE49-F238E27FC236}">
                <a16:creationId xmlns:a16="http://schemas.microsoft.com/office/drawing/2014/main" id="{77AF1825-C464-D6AB-77BA-DF2D324F0F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32634" y="4214042"/>
            <a:ext cx="625963" cy="625963"/>
          </a:xfrm>
          <a:prstGeom prst="rect">
            <a:avLst/>
          </a:prstGeom>
        </p:spPr>
      </p:pic>
      <p:pic>
        <p:nvPicPr>
          <p:cNvPr id="22" name="Graphic 21" descr="Lock with solid fill">
            <a:extLst>
              <a:ext uri="{FF2B5EF4-FFF2-40B4-BE49-F238E27FC236}">
                <a16:creationId xmlns:a16="http://schemas.microsoft.com/office/drawing/2014/main" id="{D48AC1A2-57A0-7010-C9EC-6C0BF40B03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63847" y="4214042"/>
            <a:ext cx="625963" cy="625963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40B8602-8A06-8DCA-5F98-13E69D80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F46-8ACD-F946-A86C-54D9F624E7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2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F7F90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3670</TotalTime>
  <Words>2070</Words>
  <Application>Microsoft Macintosh PowerPoint</Application>
  <PresentationFormat>Widescreen</PresentationFormat>
  <Paragraphs>456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Aptos</vt:lpstr>
      <vt:lpstr>Arial</vt:lpstr>
      <vt:lpstr>Calibri Light</vt:lpstr>
      <vt:lpstr>Wingdings</vt:lpstr>
      <vt:lpstr>Office Theme</vt:lpstr>
      <vt:lpstr>Recovery can be Simple: Asynchronous Logging for Distributed Transactions</vt:lpstr>
      <vt:lpstr>Applications and Distributed Transactions</vt:lpstr>
      <vt:lpstr>Distributed Transactions have low throughput and poor scalability!</vt:lpstr>
      <vt:lpstr>Back to Fundamentals: Distributed Transactions</vt:lpstr>
      <vt:lpstr>Back to Fundamentals: Distributed Transactions</vt:lpstr>
      <vt:lpstr>Back to Fundamentals: Distributed Transactions</vt:lpstr>
      <vt:lpstr>Back to Fundamentals: Distributed Transactions</vt:lpstr>
      <vt:lpstr>Back to Fundamentals: Distributed Transactions</vt:lpstr>
      <vt:lpstr>Back to Fundamentals: Distributed Transactions</vt:lpstr>
      <vt:lpstr>Back to Fundamentals: Distributed Transactions</vt:lpstr>
      <vt:lpstr>Updating Recovery Logs in the Critical Path!</vt:lpstr>
      <vt:lpstr>Logging Limits Performance – Why Bother? </vt:lpstr>
      <vt:lpstr>Mitigating I/O Bottlenecks: Early Lock Release</vt:lpstr>
      <vt:lpstr>Mitigating I/O Bottlenecks: Early Lock Release</vt:lpstr>
      <vt:lpstr>An active tradeoff between  achieving high performance and  keeping recovery simple!</vt:lpstr>
      <vt:lpstr>Simple Idea: Asynchronous Logging</vt:lpstr>
      <vt:lpstr>Simple Idea: Asynchronous Logging</vt:lpstr>
      <vt:lpstr>Simple Recovery: Fundamental Challenge</vt:lpstr>
      <vt:lpstr>Simple Recovery: Fundamental Challenge</vt:lpstr>
      <vt:lpstr>Simple Recovery: Fundamental Challenge</vt:lpstr>
      <vt:lpstr>Recovery Becomes Complicated!</vt:lpstr>
      <vt:lpstr>Cascades: Recovery Can Be Simple!</vt:lpstr>
      <vt:lpstr>Insight: Speculate on Durability of Commit Records</vt:lpstr>
      <vt:lpstr>Insight: Speculate on Durability of Commit Records</vt:lpstr>
      <vt:lpstr>Insight: Replicate Durable Records Asynchronously</vt:lpstr>
      <vt:lpstr>Insight: Replicate Durable Records Asynchronously</vt:lpstr>
      <vt:lpstr>Insight: Replicate Durable Records Asynchronously</vt:lpstr>
      <vt:lpstr>Insight: Replicate Durable Records Asynchronously</vt:lpstr>
      <vt:lpstr>Insight: Use Cascade’s Replicas for Simplifying Recovery</vt:lpstr>
      <vt:lpstr>Insight: Use Cascade’s Replicas for Simplifying Recovery</vt:lpstr>
      <vt:lpstr>Insight: Use Cascade’s Replicas for Simplifying Recovery</vt:lpstr>
      <vt:lpstr>Cascades: High Throughput and Simple Recovery</vt:lpstr>
      <vt:lpstr>Cascades: Performance Preview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Simplifying Recovery with Asynchronous Logging for Distributed Transactions</dc:title>
  <dc:creator>Ponnapalli, Soujanya</dc:creator>
  <cp:lastModifiedBy>Ponnapalli, Soujanya</cp:lastModifiedBy>
  <cp:revision>49</cp:revision>
  <dcterms:created xsi:type="dcterms:W3CDTF">2024-05-24T07:54:57Z</dcterms:created>
  <dcterms:modified xsi:type="dcterms:W3CDTF">2024-06-15T03:13:08Z</dcterms:modified>
</cp:coreProperties>
</file>