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0"/>
  </p:notesMasterIdLst>
  <p:sldIdLst>
    <p:sldId id="256" r:id="rId2"/>
    <p:sldId id="257" r:id="rId3"/>
    <p:sldId id="272" r:id="rId4"/>
    <p:sldId id="282" r:id="rId5"/>
    <p:sldId id="291" r:id="rId6"/>
    <p:sldId id="292" r:id="rId7"/>
    <p:sldId id="293" r:id="rId8"/>
    <p:sldId id="294" r:id="rId9"/>
  </p:sldIdLst>
  <p:sldSz cx="9144000" cy="5143500" type="screen16x9"/>
  <p:notesSz cx="6858000" cy="9144000"/>
  <p:embeddedFontLst>
    <p:embeddedFont>
      <p:font typeface="Arimo" panose="020B0604020202020204" charset="0"/>
      <p:regular r:id="rId11"/>
      <p:bold r:id="rId12"/>
      <p:italic r:id="rId13"/>
      <p:boldItalic r:id="rId14"/>
    </p:embeddedFont>
    <p:embeddedFont>
      <p:font typeface="Baskerville Old Face" panose="02020602080505020303" pitchFamily="18" charset="0"/>
      <p:regular r:id="rId15"/>
    </p:embeddedFont>
    <p:embeddedFont>
      <p:font typeface="Bebas Neue" panose="020B0606020202050201" pitchFamily="34" charset="0"/>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2F852F0-646A-483E-85FB-EDEBD6B73868}">
  <a:tblStyle styleId="{82F852F0-646A-483E-85FB-EDEBD6B7386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750448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5e77e62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5e77e6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5e6061853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f5e6061853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f5e77e6543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f5e77e6543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3"/>
        <p:cNvGrpSpPr/>
        <p:nvPr/>
      </p:nvGrpSpPr>
      <p:grpSpPr>
        <a:xfrm>
          <a:off x="0" y="0"/>
          <a:ext cx="0" cy="0"/>
          <a:chOff x="0" y="0"/>
          <a:chExt cx="0" cy="0"/>
        </a:xfrm>
      </p:grpSpPr>
      <p:sp>
        <p:nvSpPr>
          <p:cNvPr id="1814" name="Google Shape;1814;gf5e77e6543_0_1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5" name="Google Shape;1815;gf5e77e6543_0_1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3"/>
        <p:cNvGrpSpPr/>
        <p:nvPr/>
      </p:nvGrpSpPr>
      <p:grpSpPr>
        <a:xfrm>
          <a:off x="0" y="0"/>
          <a:ext cx="0" cy="0"/>
          <a:chOff x="0" y="0"/>
          <a:chExt cx="0" cy="0"/>
        </a:xfrm>
      </p:grpSpPr>
      <p:sp>
        <p:nvSpPr>
          <p:cNvPr id="1814" name="Google Shape;1814;gf5e77e6543_0_1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5" name="Google Shape;1815;gf5e77e6543_0_1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3"/>
        <p:cNvGrpSpPr/>
        <p:nvPr/>
      </p:nvGrpSpPr>
      <p:grpSpPr>
        <a:xfrm>
          <a:off x="0" y="0"/>
          <a:ext cx="0" cy="0"/>
          <a:chOff x="0" y="0"/>
          <a:chExt cx="0" cy="0"/>
        </a:xfrm>
      </p:grpSpPr>
      <p:sp>
        <p:nvSpPr>
          <p:cNvPr id="1814" name="Google Shape;1814;gf5e77e6543_0_1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5" name="Google Shape;1815;gf5e77e6543_0_1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3"/>
        <p:cNvGrpSpPr/>
        <p:nvPr/>
      </p:nvGrpSpPr>
      <p:grpSpPr>
        <a:xfrm>
          <a:off x="0" y="0"/>
          <a:ext cx="0" cy="0"/>
          <a:chOff x="0" y="0"/>
          <a:chExt cx="0" cy="0"/>
        </a:xfrm>
      </p:grpSpPr>
      <p:sp>
        <p:nvSpPr>
          <p:cNvPr id="1814" name="Google Shape;1814;gf5e77e6543_0_1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5" name="Google Shape;1815;gf5e77e6543_0_1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f5e77e6543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f5e77e6543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52563" y="3464767"/>
            <a:ext cx="3815400" cy="2148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subTitle" idx="1"/>
          </p:nvPr>
        </p:nvSpPr>
        <p:spPr>
          <a:xfrm>
            <a:off x="714300" y="1259225"/>
            <a:ext cx="7715400" cy="334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1" name="Google Shape;21;p4"/>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22" name="Google Shape;22;p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23" name="Google Shape;23;p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a:spLocks noGrp="1"/>
          </p:cNvSpPr>
          <p:nvPr>
            <p:ph type="subTitle" idx="1"/>
          </p:nvPr>
        </p:nvSpPr>
        <p:spPr>
          <a:xfrm>
            <a:off x="714300" y="1971675"/>
            <a:ext cx="3857700" cy="238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Font typeface="Anaheim"/>
              <a:buChar char="●"/>
              <a:defRPr sz="1400"/>
            </a:lvl1pPr>
            <a:lvl2pPr lvl="1" rtl="0">
              <a:lnSpc>
                <a:spcPct val="100000"/>
              </a:lnSpc>
              <a:spcBef>
                <a:spcPts val="0"/>
              </a:spcBef>
              <a:spcAft>
                <a:spcPts val="0"/>
              </a:spcAft>
              <a:buClr>
                <a:srgbClr val="595959"/>
              </a:buClr>
              <a:buSzPts val="1400"/>
              <a:buFont typeface="Anaheim"/>
              <a:buChar char="○"/>
              <a:defRPr/>
            </a:lvl2pPr>
            <a:lvl3pPr lvl="2" rtl="0">
              <a:lnSpc>
                <a:spcPct val="100000"/>
              </a:lnSpc>
              <a:spcBef>
                <a:spcPts val="0"/>
              </a:spcBef>
              <a:spcAft>
                <a:spcPts val="0"/>
              </a:spcAft>
              <a:buClr>
                <a:srgbClr val="595959"/>
              </a:buClr>
              <a:buSzPts val="1400"/>
              <a:buFont typeface="Anaheim"/>
              <a:buChar char="■"/>
              <a:defRPr/>
            </a:lvl3pPr>
            <a:lvl4pPr lvl="3" rtl="0">
              <a:lnSpc>
                <a:spcPct val="100000"/>
              </a:lnSpc>
              <a:spcBef>
                <a:spcPts val="0"/>
              </a:spcBef>
              <a:spcAft>
                <a:spcPts val="0"/>
              </a:spcAft>
              <a:buClr>
                <a:srgbClr val="595959"/>
              </a:buClr>
              <a:buSzPts val="1400"/>
              <a:buFont typeface="Anaheim"/>
              <a:buChar char="●"/>
              <a:defRPr/>
            </a:lvl4pPr>
            <a:lvl5pPr lvl="4" rtl="0">
              <a:lnSpc>
                <a:spcPct val="100000"/>
              </a:lnSpc>
              <a:spcBef>
                <a:spcPts val="0"/>
              </a:spcBef>
              <a:spcAft>
                <a:spcPts val="0"/>
              </a:spcAft>
              <a:buClr>
                <a:srgbClr val="595959"/>
              </a:buClr>
              <a:buSzPts val="1400"/>
              <a:buFont typeface="Anaheim"/>
              <a:buChar char="○"/>
              <a:defRPr/>
            </a:lvl5pPr>
            <a:lvl6pPr lvl="5" rtl="0">
              <a:lnSpc>
                <a:spcPct val="100000"/>
              </a:lnSpc>
              <a:spcBef>
                <a:spcPts val="0"/>
              </a:spcBef>
              <a:spcAft>
                <a:spcPts val="0"/>
              </a:spcAft>
              <a:buClr>
                <a:srgbClr val="595959"/>
              </a:buClr>
              <a:buSzPts val="1400"/>
              <a:buFont typeface="Anaheim"/>
              <a:buChar char="■"/>
              <a:defRPr/>
            </a:lvl6pPr>
            <a:lvl7pPr lvl="6" rtl="0">
              <a:lnSpc>
                <a:spcPct val="100000"/>
              </a:lnSpc>
              <a:spcBef>
                <a:spcPts val="0"/>
              </a:spcBef>
              <a:spcAft>
                <a:spcPts val="0"/>
              </a:spcAft>
              <a:buClr>
                <a:srgbClr val="595959"/>
              </a:buClr>
              <a:buSzPts val="1400"/>
              <a:buFont typeface="Anaheim"/>
              <a:buChar char="●"/>
              <a:defRPr/>
            </a:lvl7pPr>
            <a:lvl8pPr lvl="7" rtl="0">
              <a:lnSpc>
                <a:spcPct val="100000"/>
              </a:lnSpc>
              <a:spcBef>
                <a:spcPts val="0"/>
              </a:spcBef>
              <a:spcAft>
                <a:spcPts val="0"/>
              </a:spcAft>
              <a:buClr>
                <a:srgbClr val="595959"/>
              </a:buClr>
              <a:buSzPts val="1400"/>
              <a:buFont typeface="Anaheim"/>
              <a:buChar char="○"/>
              <a:defRPr/>
            </a:lvl8pPr>
            <a:lvl9pPr lvl="8" rtl="0">
              <a:lnSpc>
                <a:spcPct val="100000"/>
              </a:lnSpc>
              <a:spcBef>
                <a:spcPts val="0"/>
              </a:spcBef>
              <a:spcAft>
                <a:spcPts val="0"/>
              </a:spcAft>
              <a:buClr>
                <a:srgbClr val="595959"/>
              </a:buClr>
              <a:buSzPts val="1400"/>
              <a:buFont typeface="Anaheim"/>
              <a:buChar char="■"/>
              <a:defRPr/>
            </a:lvl9pPr>
          </a:lstStyle>
          <a:p>
            <a:endParaRPr/>
          </a:p>
        </p:txBody>
      </p:sp>
      <p:sp>
        <p:nvSpPr>
          <p:cNvPr id="38" name="Google Shape;38;p7"/>
          <p:cNvSpPr txBox="1">
            <a:spLocks noGrp="1"/>
          </p:cNvSpPr>
          <p:nvPr>
            <p:ph type="title"/>
          </p:nvPr>
        </p:nvSpPr>
        <p:spPr>
          <a:xfrm>
            <a:off x="714300" y="553450"/>
            <a:ext cx="3857700" cy="12468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39" name="Google Shape;39;p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0" name="Google Shape;40;p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Numbers and text">
  <p:cSld name="CUSTOM_3">
    <p:spTree>
      <p:nvGrpSpPr>
        <p:cNvPr id="1" name="Shape 141"/>
        <p:cNvGrpSpPr/>
        <p:nvPr/>
      </p:nvGrpSpPr>
      <p:grpSpPr>
        <a:xfrm>
          <a:off x="0" y="0"/>
          <a:ext cx="0" cy="0"/>
          <a:chOff x="0" y="0"/>
          <a:chExt cx="0" cy="0"/>
        </a:xfrm>
      </p:grpSpPr>
      <p:sp>
        <p:nvSpPr>
          <p:cNvPr id="142" name="Google Shape;142;p21"/>
          <p:cNvSpPr txBox="1">
            <a:spLocks noGrp="1"/>
          </p:cNvSpPr>
          <p:nvPr>
            <p:ph type="title" hasCustomPrompt="1"/>
          </p:nvPr>
        </p:nvSpPr>
        <p:spPr>
          <a:xfrm>
            <a:off x="3857450" y="730575"/>
            <a:ext cx="1938300" cy="564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43" name="Google Shape;143;p21"/>
          <p:cNvSpPr txBox="1">
            <a:spLocks noGrp="1"/>
          </p:cNvSpPr>
          <p:nvPr>
            <p:ph type="subTitle" idx="1"/>
          </p:nvPr>
        </p:nvSpPr>
        <p:spPr>
          <a:xfrm>
            <a:off x="2704575" y="1488775"/>
            <a:ext cx="3734700" cy="18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4" name="Google Shape;144;p21"/>
          <p:cNvSpPr txBox="1">
            <a:spLocks noGrp="1"/>
          </p:cNvSpPr>
          <p:nvPr>
            <p:ph type="title" idx="2" hasCustomPrompt="1"/>
          </p:nvPr>
        </p:nvSpPr>
        <p:spPr>
          <a:xfrm>
            <a:off x="3857450" y="2029025"/>
            <a:ext cx="1938300" cy="564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45" name="Google Shape;145;p21"/>
          <p:cNvSpPr txBox="1">
            <a:spLocks noGrp="1"/>
          </p:cNvSpPr>
          <p:nvPr>
            <p:ph type="subTitle" idx="3"/>
          </p:nvPr>
        </p:nvSpPr>
        <p:spPr>
          <a:xfrm>
            <a:off x="2704575" y="2787225"/>
            <a:ext cx="3734700" cy="18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6" name="Google Shape;146;p21"/>
          <p:cNvSpPr txBox="1">
            <a:spLocks noGrp="1"/>
          </p:cNvSpPr>
          <p:nvPr>
            <p:ph type="title" idx="4" hasCustomPrompt="1"/>
          </p:nvPr>
        </p:nvSpPr>
        <p:spPr>
          <a:xfrm>
            <a:off x="3780800" y="3330900"/>
            <a:ext cx="1938300" cy="564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47" name="Google Shape;147;p21"/>
          <p:cNvSpPr txBox="1">
            <a:spLocks noGrp="1"/>
          </p:cNvSpPr>
          <p:nvPr>
            <p:ph type="subTitle" idx="5"/>
          </p:nvPr>
        </p:nvSpPr>
        <p:spPr>
          <a:xfrm>
            <a:off x="2704575" y="4089100"/>
            <a:ext cx="3734700" cy="18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148" name="Google Shape;148;p21"/>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49" name="Google Shape;149;p21"/>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9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30"/>
          <p:cNvSpPr/>
          <p:nvPr/>
        </p:nvSpPr>
        <p:spPr>
          <a:xfrm>
            <a:off x="7786413" y="8020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1915951" y="33677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0"/>
          <p:cNvSpPr/>
          <p:nvPr/>
        </p:nvSpPr>
        <p:spPr>
          <a:xfrm>
            <a:off x="6775477" y="396541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1654063" y="1173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8224526" y="204207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rot="-1685758">
            <a:off x="7349828" y="1695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8224513"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rot="-1685758">
            <a:off x="2517753" y="14498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1494952" y="24458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7674437" y="24596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rot="-4501656">
            <a:off x="7177993" y="3584747"/>
            <a:ext cx="700435" cy="696862"/>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rot="-4498560">
            <a:off x="7715362" y="3194685"/>
            <a:ext cx="372045" cy="370147"/>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rot="-4497731">
            <a:off x="7127795" y="2968777"/>
            <a:ext cx="503609" cy="50104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1126688" y="34189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706038" y="19410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8140863" y="11731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rot="-1685758">
            <a:off x="930128" y="4021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1401912" y="42271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 id="2147483667" r:id="rId5"/>
    <p:sldLayoutId id="2147483675" r:id="rId6"/>
    <p:sldLayoutId id="214748367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slide" Target="slide1.xml"/></Relationships>
</file>

<file path=ppt/slides/_rels/slide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slide" Target="slid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p:nvPr/>
        </p:nvSpPr>
        <p:spPr>
          <a:xfrm>
            <a:off x="765538" y="3326254"/>
            <a:ext cx="3989400" cy="4917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39;p34"/>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tx1"/>
                </a:solidFill>
              </a:rPr>
              <a:t>Amazon sales analysis</a:t>
            </a:r>
            <a:endParaRPr dirty="0">
              <a:solidFill>
                <a:schemeClr val="tx1"/>
              </a:solidFill>
            </a:endParaRPr>
          </a:p>
        </p:txBody>
      </p:sp>
      <p:sp>
        <p:nvSpPr>
          <p:cNvPr id="240" name="Google Shape;240;p34"/>
          <p:cNvSpPr txBox="1">
            <a:spLocks noGrp="1"/>
          </p:cNvSpPr>
          <p:nvPr>
            <p:ph type="subTitle" idx="1"/>
          </p:nvPr>
        </p:nvSpPr>
        <p:spPr>
          <a:xfrm>
            <a:off x="849500" y="3333750"/>
            <a:ext cx="3815400" cy="45779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i="1" dirty="0"/>
              <a:t>Presented by – </a:t>
            </a:r>
            <a:r>
              <a:rPr lang="en-US" i="1" dirty="0"/>
              <a:t>upputholla soujanyasri</a:t>
            </a:r>
            <a:endParaRPr i="1" dirty="0"/>
          </a:p>
        </p:txBody>
      </p:sp>
      <p:sp>
        <p:nvSpPr>
          <p:cNvPr id="241" name="Google Shape;241;p34"/>
          <p:cNvSpPr/>
          <p:nvPr/>
        </p:nvSpPr>
        <p:spPr>
          <a:xfrm>
            <a:off x="3177536" y="41215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rot="-1685758">
            <a:off x="4276753" y="42838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4"/>
          <p:cNvSpPr/>
          <p:nvPr/>
        </p:nvSpPr>
        <p:spPr>
          <a:xfrm>
            <a:off x="3870412"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 name="Google Shape;259;p34"/>
          <p:cNvGrpSpPr/>
          <p:nvPr/>
        </p:nvGrpSpPr>
        <p:grpSpPr>
          <a:xfrm>
            <a:off x="5041963" y="757530"/>
            <a:ext cx="3701872" cy="3762679"/>
            <a:chOff x="5041963" y="757530"/>
            <a:chExt cx="3701872" cy="3762679"/>
          </a:xfrm>
        </p:grpSpPr>
        <p:sp>
          <p:nvSpPr>
            <p:cNvPr id="260" name="Google Shape;260;p34"/>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34"/>
            <p:cNvGrpSpPr/>
            <p:nvPr/>
          </p:nvGrpSpPr>
          <p:grpSpPr>
            <a:xfrm>
              <a:off x="5536526" y="2174241"/>
              <a:ext cx="858975" cy="300968"/>
              <a:chOff x="2271950" y="2722775"/>
              <a:chExt cx="575875" cy="201775"/>
            </a:xfrm>
          </p:grpSpPr>
          <p:sp>
            <p:nvSpPr>
              <p:cNvPr id="262" name="Google Shape;262;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34"/>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34"/>
            <p:cNvGrpSpPr/>
            <p:nvPr/>
          </p:nvGrpSpPr>
          <p:grpSpPr>
            <a:xfrm>
              <a:off x="6056200" y="1535350"/>
              <a:ext cx="2293204" cy="1710167"/>
              <a:chOff x="1062800" y="1986296"/>
              <a:chExt cx="2169540" cy="1617945"/>
            </a:xfrm>
          </p:grpSpPr>
          <p:sp>
            <p:nvSpPr>
              <p:cNvPr id="270" name="Google Shape;270;p34"/>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4"/>
            <p:cNvGrpSpPr/>
            <p:nvPr/>
          </p:nvGrpSpPr>
          <p:grpSpPr>
            <a:xfrm>
              <a:off x="7524694" y="2964516"/>
              <a:ext cx="953591" cy="334099"/>
              <a:chOff x="2271950" y="2722775"/>
              <a:chExt cx="575875" cy="201775"/>
            </a:xfrm>
          </p:grpSpPr>
          <p:sp>
            <p:nvSpPr>
              <p:cNvPr id="285" name="Google Shape;285;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34"/>
            <p:cNvGrpSpPr/>
            <p:nvPr/>
          </p:nvGrpSpPr>
          <p:grpSpPr>
            <a:xfrm>
              <a:off x="7653574" y="1141618"/>
              <a:ext cx="695830" cy="643529"/>
              <a:chOff x="3407216" y="1944760"/>
              <a:chExt cx="535831" cy="495479"/>
            </a:xfrm>
          </p:grpSpPr>
          <p:sp>
            <p:nvSpPr>
              <p:cNvPr id="291" name="Google Shape;291;p34"/>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34"/>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5041963"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34"/>
            <p:cNvGrpSpPr/>
            <p:nvPr/>
          </p:nvGrpSpPr>
          <p:grpSpPr>
            <a:xfrm>
              <a:off x="6882732" y="2040297"/>
              <a:ext cx="1861102" cy="1904111"/>
              <a:chOff x="6882732" y="2040297"/>
              <a:chExt cx="1861102" cy="1904111"/>
            </a:xfrm>
          </p:grpSpPr>
          <p:grpSp>
            <p:nvGrpSpPr>
              <p:cNvPr id="306" name="Google Shape;306;p34"/>
              <p:cNvGrpSpPr/>
              <p:nvPr/>
            </p:nvGrpSpPr>
            <p:grpSpPr>
              <a:xfrm rot="1800000">
                <a:off x="7153488" y="2273972"/>
                <a:ext cx="1319590" cy="1436760"/>
                <a:chOff x="2956444" y="-416775"/>
                <a:chExt cx="1627918" cy="1772276"/>
              </a:xfrm>
            </p:grpSpPr>
            <p:sp>
              <p:nvSpPr>
                <p:cNvPr id="307" name="Google Shape;307;p34"/>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34"/>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5"/>
          <p:cNvSpPr txBox="1">
            <a:spLocks noGrp="1"/>
          </p:cNvSpPr>
          <p:nvPr>
            <p:ph type="subTitle" idx="1"/>
          </p:nvPr>
        </p:nvSpPr>
        <p:spPr>
          <a:xfrm>
            <a:off x="714300" y="1259225"/>
            <a:ext cx="7715400" cy="3345300"/>
          </a:xfrm>
          <a:prstGeom prst="rect">
            <a:avLst/>
          </a:prstGeom>
        </p:spPr>
        <p:txBody>
          <a:bodyPr spcFirstLastPara="1" wrap="square" lIns="91425" tIns="91425" rIns="91425" bIns="91425" anchor="t" anchorCtr="0">
            <a:noAutofit/>
          </a:bodyPr>
          <a:lstStyle/>
          <a:p>
            <a:pPr marL="0" lvl="0" indent="0">
              <a:buNone/>
            </a:pPr>
            <a:endParaRPr lang="en-US" sz="1800" dirty="0"/>
          </a:p>
          <a:p>
            <a:pPr marL="0" lvl="0" indent="0">
              <a:buNone/>
            </a:pPr>
            <a:r>
              <a:rPr lang="en-US" sz="1800" dirty="0"/>
              <a:t>Sales management has gained importance to meet increasing competition and the need for improved methods of distribution to reduce costs and increase profits. Sales management today is the most important function in a commercial and business enterprise.  </a:t>
            </a:r>
          </a:p>
          <a:p>
            <a:pPr marL="0" lvl="0" indent="0">
              <a:buNone/>
            </a:pPr>
            <a:r>
              <a:rPr lang="en-US" sz="1800" dirty="0"/>
              <a:t>          </a:t>
            </a:r>
          </a:p>
          <a:p>
            <a:pPr marL="0" lvl="0" indent="0">
              <a:buNone/>
            </a:pPr>
            <a:r>
              <a:rPr lang="en-US" sz="1800" dirty="0"/>
              <a:t>Sales analytics is the method by which sales data is collected and analyzed to improve sales performance and increase revenue.</a:t>
            </a:r>
            <a:endParaRPr sz="1800" dirty="0"/>
          </a:p>
        </p:txBody>
      </p:sp>
      <p:sp>
        <p:nvSpPr>
          <p:cNvPr id="328" name="Google Shape;328;p35"/>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329" name="Google Shape;329;p35"/>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grpSp>
        <p:nvGrpSpPr>
          <p:cNvPr id="1249" name="Google Shape;1249;p50"/>
          <p:cNvGrpSpPr/>
          <p:nvPr/>
        </p:nvGrpSpPr>
        <p:grpSpPr>
          <a:xfrm>
            <a:off x="7192079" y="3371409"/>
            <a:ext cx="1214578" cy="425543"/>
            <a:chOff x="2271950" y="2722775"/>
            <a:chExt cx="575875" cy="201775"/>
          </a:xfrm>
        </p:grpSpPr>
        <p:sp>
          <p:nvSpPr>
            <p:cNvPr id="1250" name="Google Shape;1250;p5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6" name="Google Shape;1256;p50"/>
          <p:cNvSpPr txBox="1">
            <a:spLocks noGrp="1"/>
          </p:cNvSpPr>
          <p:nvPr>
            <p:ph type="title"/>
          </p:nvPr>
        </p:nvSpPr>
        <p:spPr>
          <a:xfrm>
            <a:off x="714300" y="553450"/>
            <a:ext cx="3857700" cy="124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Main kpi’s</a:t>
            </a:r>
            <a:endParaRPr dirty="0"/>
          </a:p>
        </p:txBody>
      </p:sp>
      <p:pic>
        <p:nvPicPr>
          <p:cNvPr id="1257" name="Google Shape;1257;p50"/>
          <p:cNvPicPr preferRelativeResize="0"/>
          <p:nvPr/>
        </p:nvPicPr>
        <p:blipFill rotWithShape="1">
          <a:blip r:embed="rId3">
            <a:alphaModFix/>
          </a:blip>
          <a:srcRect l="17481" r="15847"/>
          <a:stretch/>
        </p:blipFill>
        <p:spPr>
          <a:xfrm>
            <a:off x="5327475" y="1194600"/>
            <a:ext cx="2754300" cy="2754300"/>
          </a:xfrm>
          <a:prstGeom prst="ellipse">
            <a:avLst/>
          </a:prstGeom>
          <a:noFill/>
          <a:ln w="9525" cap="flat" cmpd="sng">
            <a:solidFill>
              <a:schemeClr val="dk1"/>
            </a:solidFill>
            <a:prstDash val="solid"/>
            <a:round/>
            <a:headEnd type="none" w="sm" len="sm"/>
            <a:tailEnd type="none" w="sm" len="sm"/>
          </a:ln>
        </p:spPr>
      </p:pic>
      <p:sp>
        <p:nvSpPr>
          <p:cNvPr id="1259" name="Google Shape;1259;p50"/>
          <p:cNvSpPr/>
          <p:nvPr/>
        </p:nvSpPr>
        <p:spPr>
          <a:xfrm>
            <a:off x="4762138" y="8458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0"/>
          <p:cNvSpPr/>
          <p:nvPr/>
        </p:nvSpPr>
        <p:spPr>
          <a:xfrm>
            <a:off x="5414751" y="7775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0"/>
          <p:cNvSpPr/>
          <p:nvPr/>
        </p:nvSpPr>
        <p:spPr>
          <a:xfrm>
            <a:off x="8216276" y="95434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0"/>
          <p:cNvSpPr/>
          <p:nvPr/>
        </p:nvSpPr>
        <p:spPr>
          <a:xfrm rot="-1685758">
            <a:off x="5045528" y="1289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0"/>
          <p:cNvSpPr/>
          <p:nvPr/>
        </p:nvSpPr>
        <p:spPr>
          <a:xfrm>
            <a:off x="7626025" y="9177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0"/>
          <p:cNvSpPr/>
          <p:nvPr/>
        </p:nvSpPr>
        <p:spPr>
          <a:xfrm>
            <a:off x="8286401" y="300222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0"/>
          <p:cNvSpPr/>
          <p:nvPr/>
        </p:nvSpPr>
        <p:spPr>
          <a:xfrm rot="-1685758">
            <a:off x="7555828" y="4130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0"/>
          <p:cNvSpPr/>
          <p:nvPr/>
        </p:nvSpPr>
        <p:spPr>
          <a:xfrm>
            <a:off x="8359576" y="17266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0"/>
          <p:cNvSpPr/>
          <p:nvPr/>
        </p:nvSpPr>
        <p:spPr>
          <a:xfrm>
            <a:off x="5021388" y="35752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Hexagon 41"/>
          <p:cNvSpPr/>
          <p:nvPr/>
        </p:nvSpPr>
        <p:spPr>
          <a:xfrm rot="20743687">
            <a:off x="990600" y="1657350"/>
            <a:ext cx="1447800" cy="1073657"/>
          </a:xfrm>
          <a:prstGeom prst="hex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Total Revenue</a:t>
            </a:r>
          </a:p>
        </p:txBody>
      </p:sp>
      <p:sp>
        <p:nvSpPr>
          <p:cNvPr id="43" name="Hexagon 42"/>
          <p:cNvSpPr/>
          <p:nvPr/>
        </p:nvSpPr>
        <p:spPr>
          <a:xfrm rot="874606">
            <a:off x="2895600" y="1581150"/>
            <a:ext cx="1447800" cy="1073657"/>
          </a:xfrm>
          <a:prstGeom prst="hex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Quantity Sold</a:t>
            </a:r>
          </a:p>
        </p:txBody>
      </p:sp>
      <p:sp>
        <p:nvSpPr>
          <p:cNvPr id="44" name="Hexagon 43"/>
          <p:cNvSpPr/>
          <p:nvPr/>
        </p:nvSpPr>
        <p:spPr>
          <a:xfrm rot="20576471">
            <a:off x="990600" y="3022093"/>
            <a:ext cx="1447800" cy="1073657"/>
          </a:xfrm>
          <a:prstGeom prst="hex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Total Cost</a:t>
            </a:r>
          </a:p>
        </p:txBody>
      </p:sp>
      <p:sp>
        <p:nvSpPr>
          <p:cNvPr id="45" name="Hexagon 44"/>
          <p:cNvSpPr/>
          <p:nvPr/>
        </p:nvSpPr>
        <p:spPr>
          <a:xfrm rot="1479343">
            <a:off x="2971800" y="3022093"/>
            <a:ext cx="1447800" cy="1073657"/>
          </a:xfrm>
          <a:prstGeom prst="hex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Total Profit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6"/>
        <p:cNvGrpSpPr/>
        <p:nvPr/>
      </p:nvGrpSpPr>
      <p:grpSpPr>
        <a:xfrm>
          <a:off x="0" y="0"/>
          <a:ext cx="0" cy="0"/>
          <a:chOff x="0" y="0"/>
          <a:chExt cx="0" cy="0"/>
        </a:xfrm>
      </p:grpSpPr>
      <p:sp>
        <p:nvSpPr>
          <p:cNvPr id="1817" name="Google Shape;1817;p60"/>
          <p:cNvSpPr/>
          <p:nvPr/>
        </p:nvSpPr>
        <p:spPr>
          <a:xfrm>
            <a:off x="2704719" y="2717138"/>
            <a:ext cx="3734700" cy="3279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0"/>
          <p:cNvSpPr/>
          <p:nvPr/>
        </p:nvSpPr>
        <p:spPr>
          <a:xfrm>
            <a:off x="2704719" y="4015588"/>
            <a:ext cx="3734700" cy="3279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60"/>
          <p:cNvSpPr/>
          <p:nvPr/>
        </p:nvSpPr>
        <p:spPr>
          <a:xfrm>
            <a:off x="3501700" y="805499"/>
            <a:ext cx="426675" cy="427550"/>
          </a:xfrm>
          <a:prstGeom prst="rect">
            <a:avLst/>
          </a:prstGeom>
        </p:spPr>
        <p:txBody>
          <a:bodyPr>
            <a:prstTxWarp prst="textPlain">
              <a:avLst/>
            </a:prstTxWarp>
          </a:bodyPr>
          <a:lstStyle/>
          <a:p>
            <a:pPr lvl="0" algn="ctr"/>
            <a:r>
              <a:rPr b="0" i="0">
                <a:ln w="9525" cap="flat" cmpd="sng">
                  <a:solidFill>
                    <a:schemeClr val="dk1"/>
                  </a:solidFill>
                  <a:prstDash val="solid"/>
                  <a:round/>
                  <a:headEnd type="none" w="sm" len="sm"/>
                  <a:tailEnd type="none" w="sm" len="sm"/>
                </a:ln>
                <a:noFill/>
                <a:latin typeface="Bebas Neue"/>
              </a:rPr>
              <a:t>9H</a:t>
            </a:r>
          </a:p>
        </p:txBody>
      </p:sp>
      <p:sp>
        <p:nvSpPr>
          <p:cNvPr id="1820" name="Google Shape;1820;p60"/>
          <p:cNvSpPr/>
          <p:nvPr/>
        </p:nvSpPr>
        <p:spPr>
          <a:xfrm>
            <a:off x="2704719" y="1415275"/>
            <a:ext cx="3734700" cy="3279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60"/>
          <p:cNvSpPr txBox="1">
            <a:spLocks noGrp="1"/>
          </p:cNvSpPr>
          <p:nvPr>
            <p:ph type="title"/>
          </p:nvPr>
        </p:nvSpPr>
        <p:spPr>
          <a:xfrm>
            <a:off x="3857450" y="730575"/>
            <a:ext cx="1938300" cy="564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2"/>
                </a:solidFill>
              </a:rPr>
              <a:t>55m</a:t>
            </a:r>
            <a:r>
              <a:rPr lang="en"/>
              <a:t> 23s</a:t>
            </a:r>
            <a:endParaRPr/>
          </a:p>
        </p:txBody>
      </p:sp>
      <p:sp>
        <p:nvSpPr>
          <p:cNvPr id="1822" name="Google Shape;1822;p60"/>
          <p:cNvSpPr txBox="1">
            <a:spLocks noGrp="1"/>
          </p:cNvSpPr>
          <p:nvPr>
            <p:ph type="subTitle" idx="1"/>
          </p:nvPr>
        </p:nvSpPr>
        <p:spPr>
          <a:xfrm>
            <a:off x="2704575" y="1488775"/>
            <a:ext cx="3734700" cy="18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is Jupiter's rotation period</a:t>
            </a:r>
            <a:endParaRPr/>
          </a:p>
        </p:txBody>
      </p:sp>
      <p:sp>
        <p:nvSpPr>
          <p:cNvPr id="1823" name="Google Shape;1823;p60"/>
          <p:cNvSpPr txBox="1">
            <a:spLocks noGrp="1"/>
          </p:cNvSpPr>
          <p:nvPr>
            <p:ph type="title" idx="2"/>
          </p:nvPr>
        </p:nvSpPr>
        <p:spPr>
          <a:xfrm>
            <a:off x="3857450" y="2029025"/>
            <a:ext cx="1938300" cy="564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2"/>
                </a:solidFill>
              </a:rPr>
              <a:t>000.</a:t>
            </a:r>
            <a:r>
              <a:rPr lang="en"/>
              <a:t>000</a:t>
            </a:r>
            <a:endParaRPr/>
          </a:p>
        </p:txBody>
      </p:sp>
      <p:sp>
        <p:nvSpPr>
          <p:cNvPr id="1824" name="Google Shape;1824;p60"/>
          <p:cNvSpPr txBox="1">
            <a:spLocks noGrp="1"/>
          </p:cNvSpPr>
          <p:nvPr>
            <p:ph type="subTitle" idx="3"/>
          </p:nvPr>
        </p:nvSpPr>
        <p:spPr>
          <a:xfrm>
            <a:off x="2704575" y="2787225"/>
            <a:ext cx="3734700" cy="18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earths is the Sun’s mass</a:t>
            </a:r>
            <a:endParaRPr/>
          </a:p>
        </p:txBody>
      </p:sp>
      <p:sp>
        <p:nvSpPr>
          <p:cNvPr id="1825" name="Google Shape;1825;p60"/>
          <p:cNvSpPr txBox="1">
            <a:spLocks noGrp="1"/>
          </p:cNvSpPr>
          <p:nvPr>
            <p:ph type="title" idx="4"/>
          </p:nvPr>
        </p:nvSpPr>
        <p:spPr>
          <a:xfrm>
            <a:off x="3780800" y="3330900"/>
            <a:ext cx="1938300" cy="564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2"/>
                </a:solidFill>
              </a:rPr>
              <a:t>000</a:t>
            </a:r>
            <a:r>
              <a:rPr lang="en"/>
              <a:t> km</a:t>
            </a:r>
            <a:endParaRPr/>
          </a:p>
        </p:txBody>
      </p:sp>
      <p:sp>
        <p:nvSpPr>
          <p:cNvPr id="1826" name="Google Shape;1826;p60"/>
          <p:cNvSpPr txBox="1">
            <a:spLocks noGrp="1"/>
          </p:cNvSpPr>
          <p:nvPr>
            <p:ph type="subTitle" idx="5"/>
          </p:nvPr>
        </p:nvSpPr>
        <p:spPr>
          <a:xfrm>
            <a:off x="2704575" y="4089100"/>
            <a:ext cx="3734700" cy="18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is the distance between Earth and the Moon</a:t>
            </a:r>
            <a:endParaRPr/>
          </a:p>
        </p:txBody>
      </p:sp>
      <p:sp>
        <p:nvSpPr>
          <p:cNvPr id="1827" name="Google Shape;1827;p60"/>
          <p:cNvSpPr/>
          <p:nvPr/>
        </p:nvSpPr>
        <p:spPr>
          <a:xfrm>
            <a:off x="3340775" y="2097549"/>
            <a:ext cx="748533" cy="492871"/>
          </a:xfrm>
          <a:prstGeom prst="rect">
            <a:avLst/>
          </a:prstGeom>
        </p:spPr>
        <p:txBody>
          <a:bodyPr>
            <a:prstTxWarp prst="textPlain">
              <a:avLst/>
            </a:prstTxWarp>
          </a:bodyPr>
          <a:lstStyle/>
          <a:p>
            <a:pPr lvl="0" algn="ctr"/>
            <a:r>
              <a:rPr b="0" i="0">
                <a:ln w="9525" cap="flat" cmpd="sng">
                  <a:solidFill>
                    <a:schemeClr val="dk1"/>
                  </a:solidFill>
                  <a:prstDash val="solid"/>
                  <a:round/>
                  <a:headEnd type="none" w="sm" len="sm"/>
                  <a:tailEnd type="none" w="sm" len="sm"/>
                </a:ln>
                <a:noFill/>
                <a:latin typeface="Bebas Neue"/>
              </a:rPr>
              <a:t>333,</a:t>
            </a:r>
          </a:p>
        </p:txBody>
      </p:sp>
      <p:sp>
        <p:nvSpPr>
          <p:cNvPr id="1828" name="Google Shape;1828;p60"/>
          <p:cNvSpPr/>
          <p:nvPr/>
        </p:nvSpPr>
        <p:spPr>
          <a:xfrm>
            <a:off x="3425050" y="3397574"/>
            <a:ext cx="748533" cy="492871"/>
          </a:xfrm>
          <a:prstGeom prst="rect">
            <a:avLst/>
          </a:prstGeom>
        </p:spPr>
        <p:txBody>
          <a:bodyPr>
            <a:prstTxWarp prst="textPlain">
              <a:avLst/>
            </a:prstTxWarp>
          </a:bodyPr>
          <a:lstStyle/>
          <a:p>
            <a:pPr lvl="0" algn="ctr"/>
            <a:r>
              <a:rPr b="0" i="0">
                <a:ln w="9525" cap="flat" cmpd="sng">
                  <a:solidFill>
                    <a:schemeClr val="dk1"/>
                  </a:solidFill>
                  <a:prstDash val="solid"/>
                  <a:round/>
                  <a:headEnd type="none" w="sm" len="sm"/>
                  <a:tailEnd type="none" w="sm" len="sm"/>
                </a:ln>
                <a:noFill/>
                <a:latin typeface="Bebas Neue"/>
              </a:rPr>
              <a:t>386,</a:t>
            </a:r>
          </a:p>
        </p:txBody>
      </p:sp>
      <p:sp>
        <p:nvSpPr>
          <p:cNvPr id="1829" name="Google Shape;1829;p6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grpSp>
        <p:nvGrpSpPr>
          <p:cNvPr id="1830" name="Google Shape;1830;p60"/>
          <p:cNvGrpSpPr/>
          <p:nvPr/>
        </p:nvGrpSpPr>
        <p:grpSpPr>
          <a:xfrm>
            <a:off x="7511847" y="3115427"/>
            <a:ext cx="695830" cy="243805"/>
            <a:chOff x="2271950" y="2722775"/>
            <a:chExt cx="575875" cy="201775"/>
          </a:xfrm>
        </p:grpSpPr>
        <p:sp>
          <p:nvSpPr>
            <p:cNvPr id="1831" name="Google Shape;1831;p6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6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6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6" name="Google Shape;1836;p60"/>
          <p:cNvSpPr/>
          <p:nvPr/>
        </p:nvSpPr>
        <p:spPr>
          <a:xfrm rot="7198898">
            <a:off x="728922" y="29609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0"/>
          <p:cNvSpPr/>
          <p:nvPr/>
        </p:nvSpPr>
        <p:spPr>
          <a:xfrm rot="7201932">
            <a:off x="1357498" y="369522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0"/>
          <p:cNvSpPr/>
          <p:nvPr/>
        </p:nvSpPr>
        <p:spPr>
          <a:xfrm>
            <a:off x="7511100" y="888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0"/>
          <p:cNvSpPr/>
          <p:nvPr/>
        </p:nvSpPr>
        <p:spPr>
          <a:xfrm>
            <a:off x="922451" y="15096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0" name="Google Shape;1840;p60"/>
          <p:cNvGrpSpPr/>
          <p:nvPr/>
        </p:nvGrpSpPr>
        <p:grpSpPr>
          <a:xfrm>
            <a:off x="7276257" y="3966654"/>
            <a:ext cx="953591" cy="334099"/>
            <a:chOff x="2271950" y="2722775"/>
            <a:chExt cx="575875" cy="201775"/>
          </a:xfrm>
        </p:grpSpPr>
        <p:sp>
          <p:nvSpPr>
            <p:cNvPr id="1841" name="Google Shape;1841;p6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6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6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6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6" name="Google Shape;1846;p60"/>
          <p:cNvSpPr/>
          <p:nvPr/>
        </p:nvSpPr>
        <p:spPr>
          <a:xfrm>
            <a:off x="8045952" y="802051"/>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0"/>
          <p:cNvSpPr/>
          <p:nvPr/>
        </p:nvSpPr>
        <p:spPr>
          <a:xfrm>
            <a:off x="1555873" y="2593615"/>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0"/>
          <p:cNvSpPr/>
          <p:nvPr/>
        </p:nvSpPr>
        <p:spPr>
          <a:xfrm>
            <a:off x="8222801" y="165679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0"/>
          <p:cNvSpPr/>
          <p:nvPr/>
        </p:nvSpPr>
        <p:spPr>
          <a:xfrm rot="-1685758">
            <a:off x="7876578" y="221007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0"/>
          <p:cNvSpPr/>
          <p:nvPr/>
        </p:nvSpPr>
        <p:spPr>
          <a:xfrm>
            <a:off x="8229838" y="37519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0"/>
          <p:cNvSpPr/>
          <p:nvPr/>
        </p:nvSpPr>
        <p:spPr>
          <a:xfrm rot="-1685758">
            <a:off x="712406" y="9837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0"/>
          <p:cNvSpPr/>
          <p:nvPr/>
        </p:nvSpPr>
        <p:spPr>
          <a:xfrm>
            <a:off x="1129527" y="105436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0"/>
          <p:cNvSpPr/>
          <p:nvPr/>
        </p:nvSpPr>
        <p:spPr>
          <a:xfrm>
            <a:off x="8273299" y="30133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0"/>
          <p:cNvSpPr/>
          <p:nvPr/>
        </p:nvSpPr>
        <p:spPr>
          <a:xfrm>
            <a:off x="7140813" y="35937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0"/>
          <p:cNvSpPr/>
          <p:nvPr/>
        </p:nvSpPr>
        <p:spPr>
          <a:xfrm>
            <a:off x="7705574" y="13390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0"/>
          <p:cNvSpPr/>
          <p:nvPr/>
        </p:nvSpPr>
        <p:spPr>
          <a:xfrm>
            <a:off x="820074" y="408825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0"/>
          <p:cNvSpPr/>
          <p:nvPr/>
        </p:nvSpPr>
        <p:spPr>
          <a:xfrm>
            <a:off x="846239" y="228976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0">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861" name="Google Shape;1861;p60">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862" name="Google Shape;1862;p60">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863" name="Google Shape;1863;p60"/>
          <p:cNvGrpSpPr/>
          <p:nvPr/>
        </p:nvGrpSpPr>
        <p:grpSpPr>
          <a:xfrm>
            <a:off x="706038" y="312972"/>
            <a:ext cx="140222" cy="140409"/>
            <a:chOff x="2741000" y="199475"/>
            <a:chExt cx="191953" cy="192210"/>
          </a:xfrm>
        </p:grpSpPr>
        <p:sp>
          <p:nvSpPr>
            <p:cNvPr id="1864" name="Google Shape;1864;p6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3" name="Google Shape;1873;p60">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00" y="57150"/>
            <a:ext cx="8991600" cy="5034249"/>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6"/>
        <p:cNvGrpSpPr/>
        <p:nvPr/>
      </p:nvGrpSpPr>
      <p:grpSpPr>
        <a:xfrm>
          <a:off x="0" y="0"/>
          <a:ext cx="0" cy="0"/>
          <a:chOff x="0" y="0"/>
          <a:chExt cx="0" cy="0"/>
        </a:xfrm>
      </p:grpSpPr>
      <p:sp>
        <p:nvSpPr>
          <p:cNvPr id="1817" name="Google Shape;1817;p60"/>
          <p:cNvSpPr/>
          <p:nvPr/>
        </p:nvSpPr>
        <p:spPr>
          <a:xfrm>
            <a:off x="2704719" y="2717138"/>
            <a:ext cx="3734700" cy="3279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0"/>
          <p:cNvSpPr/>
          <p:nvPr/>
        </p:nvSpPr>
        <p:spPr>
          <a:xfrm>
            <a:off x="2704719" y="4015588"/>
            <a:ext cx="3734700" cy="3279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60"/>
          <p:cNvSpPr/>
          <p:nvPr/>
        </p:nvSpPr>
        <p:spPr>
          <a:xfrm>
            <a:off x="3501700" y="805499"/>
            <a:ext cx="426675" cy="427550"/>
          </a:xfrm>
          <a:prstGeom prst="rect">
            <a:avLst/>
          </a:prstGeom>
        </p:spPr>
        <p:txBody>
          <a:bodyPr>
            <a:prstTxWarp prst="textPlain">
              <a:avLst/>
            </a:prstTxWarp>
          </a:bodyPr>
          <a:lstStyle/>
          <a:p>
            <a:pPr lvl="0" algn="ctr"/>
            <a:r>
              <a:rPr b="0" i="0">
                <a:ln w="9525" cap="flat" cmpd="sng">
                  <a:solidFill>
                    <a:schemeClr val="dk1"/>
                  </a:solidFill>
                  <a:prstDash val="solid"/>
                  <a:round/>
                  <a:headEnd type="none" w="sm" len="sm"/>
                  <a:tailEnd type="none" w="sm" len="sm"/>
                </a:ln>
                <a:noFill/>
                <a:latin typeface="Bebas Neue"/>
              </a:rPr>
              <a:t>9H</a:t>
            </a:r>
          </a:p>
        </p:txBody>
      </p:sp>
      <p:sp>
        <p:nvSpPr>
          <p:cNvPr id="1820" name="Google Shape;1820;p60"/>
          <p:cNvSpPr/>
          <p:nvPr/>
        </p:nvSpPr>
        <p:spPr>
          <a:xfrm>
            <a:off x="2704719" y="1415275"/>
            <a:ext cx="3734700" cy="3279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60"/>
          <p:cNvSpPr txBox="1">
            <a:spLocks noGrp="1"/>
          </p:cNvSpPr>
          <p:nvPr>
            <p:ph type="title"/>
          </p:nvPr>
        </p:nvSpPr>
        <p:spPr>
          <a:xfrm>
            <a:off x="3857450" y="730575"/>
            <a:ext cx="1938300" cy="564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2"/>
                </a:solidFill>
              </a:rPr>
              <a:t>55m</a:t>
            </a:r>
            <a:r>
              <a:rPr lang="en"/>
              <a:t> 23s</a:t>
            </a:r>
            <a:endParaRPr/>
          </a:p>
        </p:txBody>
      </p:sp>
      <p:sp>
        <p:nvSpPr>
          <p:cNvPr id="1822" name="Google Shape;1822;p60"/>
          <p:cNvSpPr txBox="1">
            <a:spLocks noGrp="1"/>
          </p:cNvSpPr>
          <p:nvPr>
            <p:ph type="subTitle" idx="1"/>
          </p:nvPr>
        </p:nvSpPr>
        <p:spPr>
          <a:xfrm>
            <a:off x="2704575" y="1488775"/>
            <a:ext cx="3734700" cy="18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is Jupiter's rotation period</a:t>
            </a:r>
            <a:endParaRPr/>
          </a:p>
        </p:txBody>
      </p:sp>
      <p:sp>
        <p:nvSpPr>
          <p:cNvPr id="1823" name="Google Shape;1823;p60"/>
          <p:cNvSpPr txBox="1">
            <a:spLocks noGrp="1"/>
          </p:cNvSpPr>
          <p:nvPr>
            <p:ph type="title" idx="2"/>
          </p:nvPr>
        </p:nvSpPr>
        <p:spPr>
          <a:xfrm>
            <a:off x="3857450" y="2029025"/>
            <a:ext cx="1938300" cy="564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2"/>
                </a:solidFill>
              </a:rPr>
              <a:t>000.</a:t>
            </a:r>
            <a:r>
              <a:rPr lang="en"/>
              <a:t>000</a:t>
            </a:r>
            <a:endParaRPr/>
          </a:p>
        </p:txBody>
      </p:sp>
      <p:sp>
        <p:nvSpPr>
          <p:cNvPr id="1824" name="Google Shape;1824;p60"/>
          <p:cNvSpPr txBox="1">
            <a:spLocks noGrp="1"/>
          </p:cNvSpPr>
          <p:nvPr>
            <p:ph type="subTitle" idx="3"/>
          </p:nvPr>
        </p:nvSpPr>
        <p:spPr>
          <a:xfrm>
            <a:off x="2704575" y="2787225"/>
            <a:ext cx="3734700" cy="18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earths is the Sun’s mass</a:t>
            </a:r>
            <a:endParaRPr/>
          </a:p>
        </p:txBody>
      </p:sp>
      <p:sp>
        <p:nvSpPr>
          <p:cNvPr id="1825" name="Google Shape;1825;p60"/>
          <p:cNvSpPr txBox="1">
            <a:spLocks noGrp="1"/>
          </p:cNvSpPr>
          <p:nvPr>
            <p:ph type="title" idx="4"/>
          </p:nvPr>
        </p:nvSpPr>
        <p:spPr>
          <a:xfrm>
            <a:off x="3780800" y="3330900"/>
            <a:ext cx="1938300" cy="564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2"/>
                </a:solidFill>
              </a:rPr>
              <a:t>000</a:t>
            </a:r>
            <a:r>
              <a:rPr lang="en"/>
              <a:t> km</a:t>
            </a:r>
            <a:endParaRPr/>
          </a:p>
        </p:txBody>
      </p:sp>
      <p:sp>
        <p:nvSpPr>
          <p:cNvPr id="1826" name="Google Shape;1826;p60"/>
          <p:cNvSpPr txBox="1">
            <a:spLocks noGrp="1"/>
          </p:cNvSpPr>
          <p:nvPr>
            <p:ph type="subTitle" idx="5"/>
          </p:nvPr>
        </p:nvSpPr>
        <p:spPr>
          <a:xfrm>
            <a:off x="2704575" y="4089100"/>
            <a:ext cx="3734700" cy="18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is the distance between Earth and the Moon</a:t>
            </a:r>
            <a:endParaRPr/>
          </a:p>
        </p:txBody>
      </p:sp>
      <p:sp>
        <p:nvSpPr>
          <p:cNvPr id="1827" name="Google Shape;1827;p60"/>
          <p:cNvSpPr/>
          <p:nvPr/>
        </p:nvSpPr>
        <p:spPr>
          <a:xfrm>
            <a:off x="3340775" y="2097549"/>
            <a:ext cx="748533" cy="492871"/>
          </a:xfrm>
          <a:prstGeom prst="rect">
            <a:avLst/>
          </a:prstGeom>
        </p:spPr>
        <p:txBody>
          <a:bodyPr>
            <a:prstTxWarp prst="textPlain">
              <a:avLst/>
            </a:prstTxWarp>
          </a:bodyPr>
          <a:lstStyle/>
          <a:p>
            <a:pPr lvl="0" algn="ctr"/>
            <a:r>
              <a:rPr b="0" i="0">
                <a:ln w="9525" cap="flat" cmpd="sng">
                  <a:solidFill>
                    <a:schemeClr val="dk1"/>
                  </a:solidFill>
                  <a:prstDash val="solid"/>
                  <a:round/>
                  <a:headEnd type="none" w="sm" len="sm"/>
                  <a:tailEnd type="none" w="sm" len="sm"/>
                </a:ln>
                <a:noFill/>
                <a:latin typeface="Bebas Neue"/>
              </a:rPr>
              <a:t>333,</a:t>
            </a:r>
          </a:p>
        </p:txBody>
      </p:sp>
      <p:sp>
        <p:nvSpPr>
          <p:cNvPr id="1828" name="Google Shape;1828;p60"/>
          <p:cNvSpPr/>
          <p:nvPr/>
        </p:nvSpPr>
        <p:spPr>
          <a:xfrm>
            <a:off x="3425050" y="3397574"/>
            <a:ext cx="748533" cy="492871"/>
          </a:xfrm>
          <a:prstGeom prst="rect">
            <a:avLst/>
          </a:prstGeom>
        </p:spPr>
        <p:txBody>
          <a:bodyPr>
            <a:prstTxWarp prst="textPlain">
              <a:avLst/>
            </a:prstTxWarp>
          </a:bodyPr>
          <a:lstStyle/>
          <a:p>
            <a:pPr lvl="0" algn="ctr"/>
            <a:r>
              <a:rPr b="0" i="0">
                <a:ln w="9525" cap="flat" cmpd="sng">
                  <a:solidFill>
                    <a:schemeClr val="dk1"/>
                  </a:solidFill>
                  <a:prstDash val="solid"/>
                  <a:round/>
                  <a:headEnd type="none" w="sm" len="sm"/>
                  <a:tailEnd type="none" w="sm" len="sm"/>
                </a:ln>
                <a:noFill/>
                <a:latin typeface="Bebas Neue"/>
              </a:rPr>
              <a:t>386,</a:t>
            </a:r>
          </a:p>
        </p:txBody>
      </p:sp>
      <p:sp>
        <p:nvSpPr>
          <p:cNvPr id="1829" name="Google Shape;1829;p6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grpSp>
        <p:nvGrpSpPr>
          <p:cNvPr id="1830" name="Google Shape;1830;p60"/>
          <p:cNvGrpSpPr/>
          <p:nvPr/>
        </p:nvGrpSpPr>
        <p:grpSpPr>
          <a:xfrm>
            <a:off x="7511847" y="3115427"/>
            <a:ext cx="695830" cy="243805"/>
            <a:chOff x="2271950" y="2722775"/>
            <a:chExt cx="575875" cy="201775"/>
          </a:xfrm>
        </p:grpSpPr>
        <p:sp>
          <p:nvSpPr>
            <p:cNvPr id="1831" name="Google Shape;1831;p6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6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6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6" name="Google Shape;1836;p60"/>
          <p:cNvSpPr/>
          <p:nvPr/>
        </p:nvSpPr>
        <p:spPr>
          <a:xfrm rot="7198898">
            <a:off x="728922" y="29609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0"/>
          <p:cNvSpPr/>
          <p:nvPr/>
        </p:nvSpPr>
        <p:spPr>
          <a:xfrm rot="7201932">
            <a:off x="1357498" y="369522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0"/>
          <p:cNvSpPr/>
          <p:nvPr/>
        </p:nvSpPr>
        <p:spPr>
          <a:xfrm>
            <a:off x="7511100" y="888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0"/>
          <p:cNvSpPr/>
          <p:nvPr/>
        </p:nvSpPr>
        <p:spPr>
          <a:xfrm>
            <a:off x="922451" y="15096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0" name="Google Shape;1840;p60"/>
          <p:cNvGrpSpPr/>
          <p:nvPr/>
        </p:nvGrpSpPr>
        <p:grpSpPr>
          <a:xfrm>
            <a:off x="7276257" y="3966654"/>
            <a:ext cx="953591" cy="334099"/>
            <a:chOff x="2271950" y="2722775"/>
            <a:chExt cx="575875" cy="201775"/>
          </a:xfrm>
        </p:grpSpPr>
        <p:sp>
          <p:nvSpPr>
            <p:cNvPr id="1841" name="Google Shape;1841;p6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6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6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6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6" name="Google Shape;1846;p60"/>
          <p:cNvSpPr/>
          <p:nvPr/>
        </p:nvSpPr>
        <p:spPr>
          <a:xfrm>
            <a:off x="8045952" y="802051"/>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0"/>
          <p:cNvSpPr/>
          <p:nvPr/>
        </p:nvSpPr>
        <p:spPr>
          <a:xfrm>
            <a:off x="1555873" y="2593615"/>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0"/>
          <p:cNvSpPr/>
          <p:nvPr/>
        </p:nvSpPr>
        <p:spPr>
          <a:xfrm>
            <a:off x="8222801" y="165679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0"/>
          <p:cNvSpPr/>
          <p:nvPr/>
        </p:nvSpPr>
        <p:spPr>
          <a:xfrm rot="-1685758">
            <a:off x="7876578" y="221007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0"/>
          <p:cNvSpPr/>
          <p:nvPr/>
        </p:nvSpPr>
        <p:spPr>
          <a:xfrm>
            <a:off x="8229838" y="37519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0"/>
          <p:cNvSpPr/>
          <p:nvPr/>
        </p:nvSpPr>
        <p:spPr>
          <a:xfrm rot="-1685758">
            <a:off x="712406" y="9837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0"/>
          <p:cNvSpPr/>
          <p:nvPr/>
        </p:nvSpPr>
        <p:spPr>
          <a:xfrm>
            <a:off x="1129527" y="105436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0"/>
          <p:cNvSpPr/>
          <p:nvPr/>
        </p:nvSpPr>
        <p:spPr>
          <a:xfrm>
            <a:off x="8273299" y="30133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0"/>
          <p:cNvSpPr/>
          <p:nvPr/>
        </p:nvSpPr>
        <p:spPr>
          <a:xfrm>
            <a:off x="7140813" y="35937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0"/>
          <p:cNvSpPr/>
          <p:nvPr/>
        </p:nvSpPr>
        <p:spPr>
          <a:xfrm>
            <a:off x="7705574" y="13390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0"/>
          <p:cNvSpPr/>
          <p:nvPr/>
        </p:nvSpPr>
        <p:spPr>
          <a:xfrm>
            <a:off x="820074" y="408825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0"/>
          <p:cNvSpPr/>
          <p:nvPr/>
        </p:nvSpPr>
        <p:spPr>
          <a:xfrm>
            <a:off x="846239" y="228976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0">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861" name="Google Shape;1861;p60">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862" name="Google Shape;1862;p60">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863" name="Google Shape;1863;p60"/>
          <p:cNvGrpSpPr/>
          <p:nvPr/>
        </p:nvGrpSpPr>
        <p:grpSpPr>
          <a:xfrm>
            <a:off x="706038" y="312972"/>
            <a:ext cx="140222" cy="140409"/>
            <a:chOff x="2741000" y="199475"/>
            <a:chExt cx="191953" cy="192210"/>
          </a:xfrm>
        </p:grpSpPr>
        <p:sp>
          <p:nvSpPr>
            <p:cNvPr id="1864" name="Google Shape;1864;p6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3" name="Google Shape;1873;p60">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9144000" cy="5111031"/>
          </a:xfrm>
          <a:prstGeom prst="rect">
            <a:avLst/>
          </a:prstGeom>
        </p:spPr>
      </p:pic>
    </p:spTree>
    <p:extLst>
      <p:ext uri="{BB962C8B-B14F-4D97-AF65-F5344CB8AC3E}">
        <p14:creationId xmlns:p14="http://schemas.microsoft.com/office/powerpoint/2010/main" val="539617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6"/>
        <p:cNvGrpSpPr/>
        <p:nvPr/>
      </p:nvGrpSpPr>
      <p:grpSpPr>
        <a:xfrm>
          <a:off x="0" y="0"/>
          <a:ext cx="0" cy="0"/>
          <a:chOff x="0" y="0"/>
          <a:chExt cx="0" cy="0"/>
        </a:xfrm>
      </p:grpSpPr>
      <p:grpSp>
        <p:nvGrpSpPr>
          <p:cNvPr id="1830" name="Google Shape;1830;p60"/>
          <p:cNvGrpSpPr/>
          <p:nvPr/>
        </p:nvGrpSpPr>
        <p:grpSpPr>
          <a:xfrm>
            <a:off x="7511847" y="3115427"/>
            <a:ext cx="695830" cy="243805"/>
            <a:chOff x="2271950" y="2722775"/>
            <a:chExt cx="575875" cy="201775"/>
          </a:xfrm>
        </p:grpSpPr>
        <p:sp>
          <p:nvSpPr>
            <p:cNvPr id="1831" name="Google Shape;1831;p6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6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6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6" name="Google Shape;1836;p60"/>
          <p:cNvSpPr/>
          <p:nvPr/>
        </p:nvSpPr>
        <p:spPr>
          <a:xfrm rot="7198898">
            <a:off x="728922" y="29609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0"/>
          <p:cNvSpPr/>
          <p:nvPr/>
        </p:nvSpPr>
        <p:spPr>
          <a:xfrm rot="7201932">
            <a:off x="1357498" y="369522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0"/>
          <p:cNvSpPr/>
          <p:nvPr/>
        </p:nvSpPr>
        <p:spPr>
          <a:xfrm>
            <a:off x="7511100" y="888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0"/>
          <p:cNvSpPr/>
          <p:nvPr/>
        </p:nvSpPr>
        <p:spPr>
          <a:xfrm>
            <a:off x="922451" y="15096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0" name="Google Shape;1840;p60"/>
          <p:cNvGrpSpPr/>
          <p:nvPr/>
        </p:nvGrpSpPr>
        <p:grpSpPr>
          <a:xfrm>
            <a:off x="7276257" y="3966654"/>
            <a:ext cx="953591" cy="334099"/>
            <a:chOff x="2271950" y="2722775"/>
            <a:chExt cx="575875" cy="201775"/>
          </a:xfrm>
        </p:grpSpPr>
        <p:sp>
          <p:nvSpPr>
            <p:cNvPr id="1841" name="Google Shape;1841;p6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6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6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6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6" name="Google Shape;1846;p60"/>
          <p:cNvSpPr/>
          <p:nvPr/>
        </p:nvSpPr>
        <p:spPr>
          <a:xfrm>
            <a:off x="8045952" y="802051"/>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0"/>
          <p:cNvSpPr/>
          <p:nvPr/>
        </p:nvSpPr>
        <p:spPr>
          <a:xfrm>
            <a:off x="8222801" y="165679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0"/>
          <p:cNvSpPr/>
          <p:nvPr/>
        </p:nvSpPr>
        <p:spPr>
          <a:xfrm rot="-1685758">
            <a:off x="7876578" y="221007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0"/>
          <p:cNvSpPr/>
          <p:nvPr/>
        </p:nvSpPr>
        <p:spPr>
          <a:xfrm>
            <a:off x="8229838" y="37519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0"/>
          <p:cNvSpPr/>
          <p:nvPr/>
        </p:nvSpPr>
        <p:spPr>
          <a:xfrm rot="-1685758">
            <a:off x="712406" y="9837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0"/>
          <p:cNvSpPr/>
          <p:nvPr/>
        </p:nvSpPr>
        <p:spPr>
          <a:xfrm>
            <a:off x="1129527" y="105436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0"/>
          <p:cNvSpPr/>
          <p:nvPr/>
        </p:nvSpPr>
        <p:spPr>
          <a:xfrm>
            <a:off x="8273299" y="30133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0"/>
          <p:cNvSpPr/>
          <p:nvPr/>
        </p:nvSpPr>
        <p:spPr>
          <a:xfrm>
            <a:off x="7140813" y="35937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0"/>
          <p:cNvSpPr/>
          <p:nvPr/>
        </p:nvSpPr>
        <p:spPr>
          <a:xfrm>
            <a:off x="7705574" y="13390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0"/>
          <p:cNvSpPr/>
          <p:nvPr/>
        </p:nvSpPr>
        <p:spPr>
          <a:xfrm>
            <a:off x="820074" y="408825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0"/>
          <p:cNvSpPr/>
          <p:nvPr/>
        </p:nvSpPr>
        <p:spPr>
          <a:xfrm>
            <a:off x="846239" y="228976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p:cNvSpPr>
            <a:spLocks noGrp="1"/>
          </p:cNvSpPr>
          <p:nvPr>
            <p:ph type="title"/>
          </p:nvPr>
        </p:nvSpPr>
        <p:spPr>
          <a:xfrm>
            <a:off x="2286000" y="514350"/>
            <a:ext cx="3433550" cy="564600"/>
          </a:xfrm>
        </p:spPr>
        <p:txBody>
          <a:bodyPr/>
          <a:lstStyle/>
          <a:p>
            <a:r>
              <a:rPr lang="en-US" sz="3200" dirty="0"/>
              <a:t>Insights generated</a:t>
            </a:r>
          </a:p>
        </p:txBody>
      </p:sp>
      <p:sp>
        <p:nvSpPr>
          <p:cNvPr id="4" name="Title 3"/>
          <p:cNvSpPr>
            <a:spLocks noGrp="1"/>
          </p:cNvSpPr>
          <p:nvPr>
            <p:ph type="title" idx="2"/>
          </p:nvPr>
        </p:nvSpPr>
        <p:spPr>
          <a:xfrm>
            <a:off x="1981200" y="1198168"/>
            <a:ext cx="5105400" cy="3354781"/>
          </a:xfrm>
        </p:spPr>
        <p:txBody>
          <a:bodyPr/>
          <a:lstStyle/>
          <a:p>
            <a:pPr algn="l">
              <a:lnSpc>
                <a:spcPct val="150000"/>
              </a:lnSpc>
            </a:pPr>
            <a:r>
              <a:rPr lang="en-US" sz="1400" dirty="0">
                <a:latin typeface="Baskerville Old Face" pitchFamily="18" charset="0"/>
              </a:rPr>
              <a:t>&gt;&gt; Top 5 Gross Profit Margin Categories:     Cosmetics, Households,</a:t>
            </a:r>
            <a:br>
              <a:rPr lang="en-US" sz="1400" dirty="0">
                <a:latin typeface="Baskerville Old Face" pitchFamily="18" charset="0"/>
              </a:rPr>
            </a:br>
            <a:r>
              <a:rPr lang="en-US" sz="1400" dirty="0">
                <a:latin typeface="Baskerville Old Face" pitchFamily="18" charset="0"/>
              </a:rPr>
              <a:t>Office Supplies, Clothes, and Baby Food are the top-performing categories in      terms of gross profit margin</a:t>
            </a:r>
            <a:br>
              <a:rPr lang="en-US" sz="1400" dirty="0">
                <a:latin typeface="Baskerville Old Face" pitchFamily="18" charset="0"/>
              </a:rPr>
            </a:br>
            <a:r>
              <a:rPr lang="en-US" sz="1400" dirty="0">
                <a:latin typeface="Baskerville Old Face" pitchFamily="18" charset="0"/>
              </a:rPr>
              <a:t> </a:t>
            </a:r>
            <a:br>
              <a:rPr lang="en-US" sz="1400" dirty="0">
                <a:latin typeface="Baskerville Old Face" pitchFamily="18" charset="0"/>
              </a:rPr>
            </a:br>
            <a:r>
              <a:rPr lang="en-US" sz="1400" dirty="0">
                <a:latin typeface="Baskerville Old Face" pitchFamily="18" charset="0"/>
              </a:rPr>
              <a:t>&gt;&gt; Profit Percentage by Sales Channels:    Online sales contribute to 44% of the total profit,     while offline sales contribute to the remaining 56%</a:t>
            </a:r>
            <a:br>
              <a:rPr lang="en-US" sz="1400" dirty="0">
                <a:latin typeface="Baskerville Old Face" pitchFamily="18" charset="0"/>
              </a:rPr>
            </a:br>
            <a:br>
              <a:rPr lang="en-US" sz="1400" dirty="0">
                <a:latin typeface="Baskerville Old Face" pitchFamily="18" charset="0"/>
              </a:rPr>
            </a:br>
            <a:r>
              <a:rPr lang="en-US" sz="1400" dirty="0">
                <a:latin typeface="Baskerville Old Face" pitchFamily="18" charset="0"/>
              </a:rPr>
              <a:t>&gt;&gt; Profit Percentage by Customer Preferences:   High-priority customer preferences generate 38%    of the total profit, followed by the least priority    (25%), medium (22%), and cancels (15%).</a:t>
            </a:r>
          </a:p>
        </p:txBody>
      </p:sp>
    </p:spTree>
    <p:extLst>
      <p:ext uri="{BB962C8B-B14F-4D97-AF65-F5344CB8AC3E}">
        <p14:creationId xmlns:p14="http://schemas.microsoft.com/office/powerpoint/2010/main" val="539617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6"/>
        <p:cNvGrpSpPr/>
        <p:nvPr/>
      </p:nvGrpSpPr>
      <p:grpSpPr>
        <a:xfrm>
          <a:off x="0" y="0"/>
          <a:ext cx="0" cy="0"/>
          <a:chOff x="0" y="0"/>
          <a:chExt cx="0" cy="0"/>
        </a:xfrm>
      </p:grpSpPr>
      <p:grpSp>
        <p:nvGrpSpPr>
          <p:cNvPr id="1830" name="Google Shape;1830;p60"/>
          <p:cNvGrpSpPr/>
          <p:nvPr/>
        </p:nvGrpSpPr>
        <p:grpSpPr>
          <a:xfrm>
            <a:off x="7511847" y="3115427"/>
            <a:ext cx="695830" cy="243805"/>
            <a:chOff x="2271950" y="2722775"/>
            <a:chExt cx="575875" cy="201775"/>
          </a:xfrm>
        </p:grpSpPr>
        <p:sp>
          <p:nvSpPr>
            <p:cNvPr id="1831" name="Google Shape;1831;p6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6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6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6" name="Google Shape;1836;p60"/>
          <p:cNvSpPr/>
          <p:nvPr/>
        </p:nvSpPr>
        <p:spPr>
          <a:xfrm rot="7198898">
            <a:off x="728922" y="29609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0"/>
          <p:cNvSpPr/>
          <p:nvPr/>
        </p:nvSpPr>
        <p:spPr>
          <a:xfrm rot="7201932">
            <a:off x="1357498" y="369522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0"/>
          <p:cNvSpPr/>
          <p:nvPr/>
        </p:nvSpPr>
        <p:spPr>
          <a:xfrm>
            <a:off x="7511100" y="888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0"/>
          <p:cNvSpPr/>
          <p:nvPr/>
        </p:nvSpPr>
        <p:spPr>
          <a:xfrm>
            <a:off x="922451" y="15096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0" name="Google Shape;1840;p60"/>
          <p:cNvGrpSpPr/>
          <p:nvPr/>
        </p:nvGrpSpPr>
        <p:grpSpPr>
          <a:xfrm>
            <a:off x="7276257" y="3966654"/>
            <a:ext cx="953591" cy="334099"/>
            <a:chOff x="2271950" y="2722775"/>
            <a:chExt cx="575875" cy="201775"/>
          </a:xfrm>
        </p:grpSpPr>
        <p:sp>
          <p:nvSpPr>
            <p:cNvPr id="1841" name="Google Shape;1841;p6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6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6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6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6" name="Google Shape;1846;p60"/>
          <p:cNvSpPr/>
          <p:nvPr/>
        </p:nvSpPr>
        <p:spPr>
          <a:xfrm>
            <a:off x="8045952" y="802051"/>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0"/>
          <p:cNvSpPr/>
          <p:nvPr/>
        </p:nvSpPr>
        <p:spPr>
          <a:xfrm>
            <a:off x="8222801" y="165679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0"/>
          <p:cNvSpPr/>
          <p:nvPr/>
        </p:nvSpPr>
        <p:spPr>
          <a:xfrm rot="-1685758">
            <a:off x="7876578" y="221007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0"/>
          <p:cNvSpPr/>
          <p:nvPr/>
        </p:nvSpPr>
        <p:spPr>
          <a:xfrm>
            <a:off x="8229838" y="37519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0"/>
          <p:cNvSpPr/>
          <p:nvPr/>
        </p:nvSpPr>
        <p:spPr>
          <a:xfrm rot="-1685758">
            <a:off x="712406" y="9837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0"/>
          <p:cNvSpPr/>
          <p:nvPr/>
        </p:nvSpPr>
        <p:spPr>
          <a:xfrm>
            <a:off x="1129527" y="105436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0"/>
          <p:cNvSpPr/>
          <p:nvPr/>
        </p:nvSpPr>
        <p:spPr>
          <a:xfrm>
            <a:off x="8273299" y="30133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0"/>
          <p:cNvSpPr/>
          <p:nvPr/>
        </p:nvSpPr>
        <p:spPr>
          <a:xfrm>
            <a:off x="7140813" y="35937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0"/>
          <p:cNvSpPr/>
          <p:nvPr/>
        </p:nvSpPr>
        <p:spPr>
          <a:xfrm>
            <a:off x="7705574" y="13390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0"/>
          <p:cNvSpPr/>
          <p:nvPr/>
        </p:nvSpPr>
        <p:spPr>
          <a:xfrm>
            <a:off x="820074" y="408825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0"/>
          <p:cNvSpPr/>
          <p:nvPr/>
        </p:nvSpPr>
        <p:spPr>
          <a:xfrm>
            <a:off x="846239" y="228976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p:cNvSpPr>
            <a:spLocks noGrp="1"/>
          </p:cNvSpPr>
          <p:nvPr>
            <p:ph type="title"/>
          </p:nvPr>
        </p:nvSpPr>
        <p:spPr>
          <a:xfrm>
            <a:off x="2286000" y="514350"/>
            <a:ext cx="3433550" cy="564600"/>
          </a:xfrm>
        </p:spPr>
        <p:txBody>
          <a:bodyPr/>
          <a:lstStyle/>
          <a:p>
            <a:r>
              <a:rPr lang="en-US" sz="3200" dirty="0"/>
              <a:t>Insights generated</a:t>
            </a:r>
          </a:p>
        </p:txBody>
      </p:sp>
      <p:sp>
        <p:nvSpPr>
          <p:cNvPr id="5" name="TextBox 4"/>
          <p:cNvSpPr txBox="1"/>
          <p:nvPr/>
        </p:nvSpPr>
        <p:spPr>
          <a:xfrm>
            <a:off x="1779304" y="1160408"/>
            <a:ext cx="5431632" cy="2677656"/>
          </a:xfrm>
          <a:prstGeom prst="rect">
            <a:avLst/>
          </a:prstGeom>
          <a:noFill/>
        </p:spPr>
        <p:txBody>
          <a:bodyPr wrap="square" rtlCol="0">
            <a:spAutoFit/>
          </a:bodyPr>
          <a:lstStyle/>
          <a:p>
            <a:r>
              <a:rPr lang="en-US" dirty="0">
                <a:solidFill>
                  <a:schemeClr val="dk1"/>
                </a:solidFill>
                <a:latin typeface="Baskerville Old Face" pitchFamily="18" charset="0"/>
                <a:ea typeface="Bebas Neue"/>
                <a:cs typeface="Bebas Neue"/>
                <a:sym typeface="Bebas Neue"/>
              </a:rPr>
              <a:t>Monthly Trends:  February, July, and November exhibit the highest number of   orders, while March, June, and August show the Lowest order volumes.</a:t>
            </a:r>
          </a:p>
          <a:p>
            <a:endParaRPr lang="en-US" dirty="0">
              <a:solidFill>
                <a:schemeClr val="dk1"/>
              </a:solidFill>
              <a:latin typeface="Baskerville Old Face" pitchFamily="18" charset="0"/>
              <a:ea typeface="Bebas Neue"/>
              <a:cs typeface="Bebas Neue"/>
              <a:sym typeface="Bebas Neue"/>
            </a:endParaRPr>
          </a:p>
          <a:p>
            <a:r>
              <a:rPr lang="en-US" dirty="0">
                <a:solidFill>
                  <a:schemeClr val="dk1"/>
                </a:solidFill>
                <a:latin typeface="Baskerville Old Face" pitchFamily="18" charset="0"/>
                <a:ea typeface="Bebas Neue"/>
                <a:cs typeface="Bebas Neue"/>
                <a:sym typeface="Bebas Neue"/>
              </a:rPr>
              <a:t>Profit Percentage by Regions : Europe and Sub-Saharan Africa are the most profitable regions, contributing 25% and 28% respectively to the total profit. Other significant regions include Asia (14%), Australia and Oceania (11%), Central America and the Caribbean (6%), and Middle East &amp; North America (13%).</a:t>
            </a:r>
          </a:p>
          <a:p>
            <a:endParaRPr lang="en-US" dirty="0">
              <a:solidFill>
                <a:schemeClr val="dk1"/>
              </a:solidFill>
              <a:latin typeface="Baskerville Old Face" pitchFamily="18" charset="0"/>
              <a:ea typeface="Bebas Neue"/>
              <a:cs typeface="Bebas Neue"/>
              <a:sym typeface="Bebas Neue"/>
            </a:endParaRPr>
          </a:p>
          <a:p>
            <a:r>
              <a:rPr lang="en-US" dirty="0">
                <a:solidFill>
                  <a:schemeClr val="dk1"/>
                </a:solidFill>
                <a:latin typeface="Baskerville Old Face" pitchFamily="18" charset="0"/>
                <a:ea typeface="Bebas Neue"/>
                <a:cs typeface="Bebas Neue"/>
                <a:sym typeface="Bebas Neue"/>
              </a:rPr>
              <a:t>Most Profitable Countries : Djibouti and Myanmar emerge as the most profitable countries within the regions analyzed</a:t>
            </a:r>
            <a:r>
              <a:rPr lang="en-US" dirty="0">
                <a:solidFill>
                  <a:schemeClr val="tx1"/>
                </a:solidFill>
              </a:rPr>
              <a:t>.</a:t>
            </a:r>
          </a:p>
        </p:txBody>
      </p:sp>
    </p:spTree>
    <p:extLst>
      <p:ext uri="{BB962C8B-B14F-4D97-AF65-F5344CB8AC3E}">
        <p14:creationId xmlns:p14="http://schemas.microsoft.com/office/powerpoint/2010/main" val="1715854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grpSp>
        <p:nvGrpSpPr>
          <p:cNvPr id="1249" name="Google Shape;1249;p50"/>
          <p:cNvGrpSpPr/>
          <p:nvPr/>
        </p:nvGrpSpPr>
        <p:grpSpPr>
          <a:xfrm>
            <a:off x="7192079" y="3371409"/>
            <a:ext cx="1214578" cy="425543"/>
            <a:chOff x="2271950" y="2722775"/>
            <a:chExt cx="575875" cy="201775"/>
          </a:xfrm>
        </p:grpSpPr>
        <p:sp>
          <p:nvSpPr>
            <p:cNvPr id="1250" name="Google Shape;1250;p5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9" name="Google Shape;1259;p50"/>
          <p:cNvSpPr/>
          <p:nvPr/>
        </p:nvSpPr>
        <p:spPr>
          <a:xfrm>
            <a:off x="4762138" y="8458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0"/>
          <p:cNvSpPr/>
          <p:nvPr/>
        </p:nvSpPr>
        <p:spPr>
          <a:xfrm>
            <a:off x="5414751" y="7775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0"/>
          <p:cNvSpPr/>
          <p:nvPr/>
        </p:nvSpPr>
        <p:spPr>
          <a:xfrm>
            <a:off x="8216276" y="95434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0"/>
          <p:cNvSpPr/>
          <p:nvPr/>
        </p:nvSpPr>
        <p:spPr>
          <a:xfrm rot="-1685758">
            <a:off x="5045528" y="1289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0"/>
          <p:cNvSpPr/>
          <p:nvPr/>
        </p:nvSpPr>
        <p:spPr>
          <a:xfrm>
            <a:off x="7626025" y="9177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0"/>
          <p:cNvSpPr/>
          <p:nvPr/>
        </p:nvSpPr>
        <p:spPr>
          <a:xfrm>
            <a:off x="8286401" y="300222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0"/>
          <p:cNvSpPr/>
          <p:nvPr/>
        </p:nvSpPr>
        <p:spPr>
          <a:xfrm rot="-1685758">
            <a:off x="7555828" y="4130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0"/>
          <p:cNvSpPr/>
          <p:nvPr/>
        </p:nvSpPr>
        <p:spPr>
          <a:xfrm>
            <a:off x="8359576" y="17266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0"/>
          <p:cNvSpPr/>
          <p:nvPr/>
        </p:nvSpPr>
        <p:spPr>
          <a:xfrm>
            <a:off x="5021388" y="35752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Hexagon 41"/>
          <p:cNvSpPr/>
          <p:nvPr/>
        </p:nvSpPr>
        <p:spPr>
          <a:xfrm>
            <a:off x="378065" y="1547879"/>
            <a:ext cx="3088851" cy="2459336"/>
          </a:xfrm>
          <a:prstGeom prst="hex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p>
        </p:txBody>
      </p:sp>
      <p:grpSp>
        <p:nvGrpSpPr>
          <p:cNvPr id="25" name="Google Shape;2274;p68"/>
          <p:cNvGrpSpPr/>
          <p:nvPr/>
        </p:nvGrpSpPr>
        <p:grpSpPr>
          <a:xfrm>
            <a:off x="3886200" y="718476"/>
            <a:ext cx="3369676" cy="3605166"/>
            <a:chOff x="5419191" y="718476"/>
            <a:chExt cx="3369676" cy="3605166"/>
          </a:xfrm>
        </p:grpSpPr>
        <p:grpSp>
          <p:nvGrpSpPr>
            <p:cNvPr id="26" name="Google Shape;2275;p68"/>
            <p:cNvGrpSpPr/>
            <p:nvPr/>
          </p:nvGrpSpPr>
          <p:grpSpPr>
            <a:xfrm flipH="1">
              <a:off x="7684431" y="3475491"/>
              <a:ext cx="953591" cy="334099"/>
              <a:chOff x="2271950" y="2722775"/>
              <a:chExt cx="575875" cy="201775"/>
            </a:xfrm>
          </p:grpSpPr>
          <p:sp>
            <p:nvSpPr>
              <p:cNvPr id="63" name="Google Shape;2276;p6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277;p6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278;p6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279;p6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280;p6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281;p68"/>
            <p:cNvSpPr/>
            <p:nvPr/>
          </p:nvSpPr>
          <p:spPr>
            <a:xfrm>
              <a:off x="6442058" y="3748623"/>
              <a:ext cx="517858" cy="491540"/>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282;p68"/>
            <p:cNvGrpSpPr/>
            <p:nvPr/>
          </p:nvGrpSpPr>
          <p:grpSpPr>
            <a:xfrm flipH="1">
              <a:off x="5419191" y="1974291"/>
              <a:ext cx="858975" cy="300968"/>
              <a:chOff x="2271950" y="2722775"/>
              <a:chExt cx="575875" cy="201775"/>
            </a:xfrm>
          </p:grpSpPr>
          <p:sp>
            <p:nvSpPr>
              <p:cNvPr id="58" name="Google Shape;2283;p6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284;p6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285;p6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286;p6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287;p6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288;p68"/>
            <p:cNvGrpSpPr/>
            <p:nvPr/>
          </p:nvGrpSpPr>
          <p:grpSpPr>
            <a:xfrm>
              <a:off x="7039690" y="2776447"/>
              <a:ext cx="1068760" cy="1547196"/>
              <a:chOff x="-1602050" y="2114015"/>
              <a:chExt cx="1213397" cy="1756580"/>
            </a:xfrm>
          </p:grpSpPr>
          <p:sp>
            <p:nvSpPr>
              <p:cNvPr id="52" name="Google Shape;2289;p68"/>
              <p:cNvSpPr/>
              <p:nvPr/>
            </p:nvSpPr>
            <p:spPr>
              <a:xfrm>
                <a:off x="-1558850" y="2221743"/>
                <a:ext cx="1102450" cy="1102450"/>
              </a:xfrm>
              <a:custGeom>
                <a:avLst/>
                <a:gdLst/>
                <a:ahLst/>
                <a:cxnLst/>
                <a:rect l="l" t="t" r="r" b="b"/>
                <a:pathLst>
                  <a:path w="30446" h="30446" extrusionOk="0">
                    <a:moveTo>
                      <a:pt x="26455" y="7981"/>
                    </a:moveTo>
                    <a:cubicBezTo>
                      <a:pt x="30446" y="14199"/>
                      <a:pt x="28664" y="22465"/>
                      <a:pt x="22465" y="26455"/>
                    </a:cubicBezTo>
                    <a:cubicBezTo>
                      <a:pt x="16247" y="30445"/>
                      <a:pt x="7982" y="28646"/>
                      <a:pt x="3991" y="22447"/>
                    </a:cubicBezTo>
                    <a:cubicBezTo>
                      <a:pt x="1" y="16247"/>
                      <a:pt x="1800" y="7981"/>
                      <a:pt x="7999" y="3991"/>
                    </a:cubicBezTo>
                    <a:cubicBezTo>
                      <a:pt x="14199" y="1"/>
                      <a:pt x="22465" y="1782"/>
                      <a:pt x="26455" y="7981"/>
                    </a:cubicBezTo>
                    <a:close/>
                  </a:path>
                </a:pathLst>
              </a:custGeom>
              <a:gradFill>
                <a:gsLst>
                  <a:gs pos="0">
                    <a:schemeClr val="dk2"/>
                  </a:gs>
                  <a:gs pos="100000">
                    <a:schemeClr val="l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290;p68"/>
              <p:cNvSpPr/>
              <p:nvPr/>
            </p:nvSpPr>
            <p:spPr>
              <a:xfrm>
                <a:off x="-805409" y="3226126"/>
                <a:ext cx="163235" cy="217405"/>
              </a:xfrm>
              <a:custGeom>
                <a:avLst/>
                <a:gdLst/>
                <a:ahLst/>
                <a:cxnLst/>
                <a:rect l="l" t="t" r="r" b="b"/>
                <a:pathLst>
                  <a:path w="4508" h="6004" extrusionOk="0">
                    <a:moveTo>
                      <a:pt x="1" y="1016"/>
                    </a:moveTo>
                    <a:lnTo>
                      <a:pt x="2050" y="1"/>
                    </a:lnTo>
                    <a:lnTo>
                      <a:pt x="4508" y="5006"/>
                    </a:lnTo>
                    <a:lnTo>
                      <a:pt x="2477" y="6004"/>
                    </a:ln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291;p68"/>
              <p:cNvSpPr/>
              <p:nvPr/>
            </p:nvSpPr>
            <p:spPr>
              <a:xfrm>
                <a:off x="-780243" y="3350619"/>
                <a:ext cx="382559" cy="519976"/>
              </a:xfrm>
              <a:custGeom>
                <a:avLst/>
                <a:gdLst/>
                <a:ahLst/>
                <a:cxnLst/>
                <a:rect l="l" t="t" r="r" b="b"/>
                <a:pathLst>
                  <a:path w="10565" h="14360" extrusionOk="0">
                    <a:moveTo>
                      <a:pt x="1426" y="1266"/>
                    </a:moveTo>
                    <a:lnTo>
                      <a:pt x="2994" y="500"/>
                    </a:lnTo>
                    <a:cubicBezTo>
                      <a:pt x="3973" y="1"/>
                      <a:pt x="5185" y="410"/>
                      <a:pt x="5666" y="1408"/>
                    </a:cubicBezTo>
                    <a:lnTo>
                      <a:pt x="9977" y="10119"/>
                    </a:lnTo>
                    <a:cubicBezTo>
                      <a:pt x="10565" y="11313"/>
                      <a:pt x="10084" y="12774"/>
                      <a:pt x="8872" y="13361"/>
                    </a:cubicBezTo>
                    <a:lnTo>
                      <a:pt x="8053" y="13771"/>
                    </a:lnTo>
                    <a:cubicBezTo>
                      <a:pt x="6859" y="14359"/>
                      <a:pt x="5398" y="13878"/>
                      <a:pt x="4811" y="12667"/>
                    </a:cubicBezTo>
                    <a:lnTo>
                      <a:pt x="500" y="3956"/>
                    </a:lnTo>
                    <a:cubicBezTo>
                      <a:pt x="1" y="2958"/>
                      <a:pt x="410" y="1747"/>
                      <a:pt x="1426" y="126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292;p68"/>
              <p:cNvSpPr/>
              <p:nvPr/>
            </p:nvSpPr>
            <p:spPr>
              <a:xfrm>
                <a:off x="-1602050" y="2114015"/>
                <a:ext cx="1213397" cy="1281762"/>
              </a:xfrm>
              <a:custGeom>
                <a:avLst/>
                <a:gdLst/>
                <a:ahLst/>
                <a:cxnLst/>
                <a:rect l="l" t="t" r="r" b="b"/>
                <a:pathLst>
                  <a:path w="33510" h="35398" extrusionOk="0">
                    <a:moveTo>
                      <a:pt x="9282" y="3902"/>
                    </a:moveTo>
                    <a:cubicBezTo>
                      <a:pt x="3492" y="6770"/>
                      <a:pt x="0" y="12827"/>
                      <a:pt x="428" y="19258"/>
                    </a:cubicBezTo>
                    <a:cubicBezTo>
                      <a:pt x="855" y="25707"/>
                      <a:pt x="5113" y="31247"/>
                      <a:pt x="11223" y="33331"/>
                    </a:cubicBezTo>
                    <a:cubicBezTo>
                      <a:pt x="17334" y="35398"/>
                      <a:pt x="24103" y="33581"/>
                      <a:pt x="28343" y="28735"/>
                    </a:cubicBezTo>
                    <a:cubicBezTo>
                      <a:pt x="32600" y="23872"/>
                      <a:pt x="33509" y="16942"/>
                      <a:pt x="30659" y="11152"/>
                    </a:cubicBezTo>
                    <a:cubicBezTo>
                      <a:pt x="26757" y="3243"/>
                      <a:pt x="17191" y="1"/>
                      <a:pt x="9282" y="3902"/>
                    </a:cubicBezTo>
                    <a:close/>
                    <a:moveTo>
                      <a:pt x="21467" y="28593"/>
                    </a:moveTo>
                    <a:cubicBezTo>
                      <a:pt x="17262" y="30677"/>
                      <a:pt x="12221" y="30018"/>
                      <a:pt x="8711" y="26918"/>
                    </a:cubicBezTo>
                    <a:cubicBezTo>
                      <a:pt x="5184" y="23836"/>
                      <a:pt x="3866" y="18937"/>
                      <a:pt x="5380" y="14502"/>
                    </a:cubicBezTo>
                    <a:cubicBezTo>
                      <a:pt x="6877" y="10066"/>
                      <a:pt x="10903" y="6966"/>
                      <a:pt x="15570" y="6663"/>
                    </a:cubicBezTo>
                    <a:cubicBezTo>
                      <a:pt x="20255" y="6360"/>
                      <a:pt x="24655" y="8890"/>
                      <a:pt x="26722" y="13094"/>
                    </a:cubicBezTo>
                    <a:cubicBezTo>
                      <a:pt x="29554" y="18830"/>
                      <a:pt x="27203" y="25760"/>
                      <a:pt x="21467" y="28593"/>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293;p68"/>
              <p:cNvSpPr/>
              <p:nvPr/>
            </p:nvSpPr>
            <p:spPr>
              <a:xfrm>
                <a:off x="-1131163" y="2548148"/>
                <a:ext cx="221316" cy="221279"/>
              </a:xfrm>
              <a:custGeom>
                <a:avLst/>
                <a:gdLst/>
                <a:ahLst/>
                <a:cxnLst/>
                <a:rect l="l" t="t" r="r" b="b"/>
                <a:pathLst>
                  <a:path w="6112" h="6111" fill="none" extrusionOk="0">
                    <a:moveTo>
                      <a:pt x="3047" y="6111"/>
                    </a:moveTo>
                    <a:lnTo>
                      <a:pt x="3047" y="6111"/>
                    </a:lnTo>
                    <a:cubicBezTo>
                      <a:pt x="1372" y="6093"/>
                      <a:pt x="1" y="4739"/>
                      <a:pt x="1" y="3047"/>
                    </a:cubicBezTo>
                    <a:lnTo>
                      <a:pt x="1" y="3047"/>
                    </a:lnTo>
                    <a:cubicBezTo>
                      <a:pt x="1" y="1372"/>
                      <a:pt x="1372" y="1"/>
                      <a:pt x="3047" y="1"/>
                    </a:cubicBezTo>
                    <a:lnTo>
                      <a:pt x="3047" y="1"/>
                    </a:lnTo>
                    <a:cubicBezTo>
                      <a:pt x="4739" y="1"/>
                      <a:pt x="6093" y="1372"/>
                      <a:pt x="6111" y="3047"/>
                    </a:cubicBezTo>
                    <a:lnTo>
                      <a:pt x="6111" y="3047"/>
                    </a:lnTo>
                    <a:cubicBezTo>
                      <a:pt x="6093" y="4739"/>
                      <a:pt x="4739" y="6093"/>
                      <a:pt x="3047" y="61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294;p68"/>
              <p:cNvSpPr/>
              <p:nvPr/>
            </p:nvSpPr>
            <p:spPr>
              <a:xfrm>
                <a:off x="-1259531" y="2811981"/>
                <a:ext cx="476741" cy="120036"/>
              </a:xfrm>
              <a:custGeom>
                <a:avLst/>
                <a:gdLst/>
                <a:ahLst/>
                <a:cxnLst/>
                <a:rect l="l" t="t" r="r" b="b"/>
                <a:pathLst>
                  <a:path w="13166" h="3315" fill="none" extrusionOk="0">
                    <a:moveTo>
                      <a:pt x="13165" y="3314"/>
                    </a:moveTo>
                    <a:cubicBezTo>
                      <a:pt x="13165" y="1479"/>
                      <a:pt x="11687" y="1"/>
                      <a:pt x="9870" y="1"/>
                    </a:cubicBezTo>
                    <a:lnTo>
                      <a:pt x="3314" y="1"/>
                    </a:lnTo>
                    <a:cubicBezTo>
                      <a:pt x="1497" y="1"/>
                      <a:pt x="18" y="1479"/>
                      <a:pt x="1" y="3314"/>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2295;p68"/>
            <p:cNvSpPr/>
            <p:nvPr/>
          </p:nvSpPr>
          <p:spPr>
            <a:xfrm flipH="1">
              <a:off x="6399344" y="3172643"/>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296;p68"/>
            <p:cNvSpPr/>
            <p:nvPr/>
          </p:nvSpPr>
          <p:spPr>
            <a:xfrm flipH="1">
              <a:off x="7316613" y="16273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297;p68"/>
            <p:cNvSpPr/>
            <p:nvPr/>
          </p:nvSpPr>
          <p:spPr>
            <a:xfrm flipH="1">
              <a:off x="5741973" y="28342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298;p68"/>
            <p:cNvSpPr/>
            <p:nvPr/>
          </p:nvSpPr>
          <p:spPr>
            <a:xfrm flipH="1">
              <a:off x="8681040" y="107770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299;p68"/>
            <p:cNvSpPr/>
            <p:nvPr/>
          </p:nvSpPr>
          <p:spPr>
            <a:xfrm flipH="1">
              <a:off x="5778570" y="35724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00;p68"/>
            <p:cNvSpPr/>
            <p:nvPr/>
          </p:nvSpPr>
          <p:spPr>
            <a:xfrm flipH="1">
              <a:off x="5557224" y="126262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01;p68"/>
            <p:cNvSpPr/>
            <p:nvPr/>
          </p:nvSpPr>
          <p:spPr>
            <a:xfrm rot="1685758" flipH="1">
              <a:off x="6889728" y="2844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02;p68"/>
            <p:cNvSpPr/>
            <p:nvPr/>
          </p:nvSpPr>
          <p:spPr>
            <a:xfrm flipH="1">
              <a:off x="7997824" y="2239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303;p68"/>
            <p:cNvSpPr/>
            <p:nvPr/>
          </p:nvSpPr>
          <p:spPr>
            <a:xfrm>
              <a:off x="7369100" y="2199275"/>
              <a:ext cx="315325" cy="299300"/>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304;p68"/>
            <p:cNvSpPr/>
            <p:nvPr/>
          </p:nvSpPr>
          <p:spPr>
            <a:xfrm flipH="1">
              <a:off x="6539588" y="895263"/>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305;p68"/>
            <p:cNvSpPr/>
            <p:nvPr/>
          </p:nvSpPr>
          <p:spPr>
            <a:xfrm flipH="1">
              <a:off x="7121719" y="126263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2306;p68"/>
            <p:cNvGrpSpPr/>
            <p:nvPr/>
          </p:nvGrpSpPr>
          <p:grpSpPr>
            <a:xfrm>
              <a:off x="5994591" y="1496066"/>
              <a:ext cx="1068791" cy="1338198"/>
              <a:chOff x="3443324" y="1093103"/>
              <a:chExt cx="2097725" cy="2626492"/>
            </a:xfrm>
          </p:grpSpPr>
          <p:sp>
            <p:nvSpPr>
              <p:cNvPr id="48" name="Google Shape;2307;p68"/>
              <p:cNvSpPr/>
              <p:nvPr/>
            </p:nvSpPr>
            <p:spPr>
              <a:xfrm>
                <a:off x="3640350" y="1827963"/>
                <a:ext cx="1704900" cy="1704900"/>
              </a:xfrm>
              <a:prstGeom prst="ellipse">
                <a:avLst/>
              </a:prstGeom>
              <a:gradFill>
                <a:gsLst>
                  <a:gs pos="0">
                    <a:schemeClr val="dk2"/>
                  </a:gs>
                  <a:gs pos="100000">
                    <a:schemeClr val="l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08;p68"/>
              <p:cNvSpPr/>
              <p:nvPr/>
            </p:nvSpPr>
            <p:spPr>
              <a:xfrm>
                <a:off x="3443324" y="1093103"/>
                <a:ext cx="2097725" cy="2626492"/>
              </a:xfrm>
              <a:custGeom>
                <a:avLst/>
                <a:gdLst/>
                <a:ahLst/>
                <a:cxnLst/>
                <a:rect l="l" t="t" r="r" b="b"/>
                <a:pathLst>
                  <a:path w="15410" h="19294" extrusionOk="0">
                    <a:moveTo>
                      <a:pt x="8569" y="4383"/>
                    </a:moveTo>
                    <a:lnTo>
                      <a:pt x="8569" y="1728"/>
                    </a:lnTo>
                    <a:lnTo>
                      <a:pt x="10885" y="1728"/>
                    </a:lnTo>
                    <a:cubicBezTo>
                      <a:pt x="12043" y="1728"/>
                      <a:pt x="12043" y="0"/>
                      <a:pt x="10885" y="0"/>
                    </a:cubicBezTo>
                    <a:lnTo>
                      <a:pt x="4543" y="0"/>
                    </a:lnTo>
                    <a:cubicBezTo>
                      <a:pt x="3385" y="0"/>
                      <a:pt x="3385" y="1728"/>
                      <a:pt x="4543" y="1728"/>
                    </a:cubicBezTo>
                    <a:lnTo>
                      <a:pt x="6841" y="1728"/>
                    </a:lnTo>
                    <a:lnTo>
                      <a:pt x="6841" y="4383"/>
                    </a:lnTo>
                    <a:cubicBezTo>
                      <a:pt x="2904" y="4828"/>
                      <a:pt x="0" y="8284"/>
                      <a:pt x="232" y="12239"/>
                    </a:cubicBezTo>
                    <a:cubicBezTo>
                      <a:pt x="464" y="16211"/>
                      <a:pt x="3741" y="19293"/>
                      <a:pt x="7714" y="19293"/>
                    </a:cubicBezTo>
                    <a:cubicBezTo>
                      <a:pt x="11687" y="19293"/>
                      <a:pt x="14964" y="16211"/>
                      <a:pt x="15196" y="12239"/>
                    </a:cubicBezTo>
                    <a:cubicBezTo>
                      <a:pt x="15410" y="8284"/>
                      <a:pt x="12524" y="4828"/>
                      <a:pt x="8569" y="4383"/>
                    </a:cubicBezTo>
                    <a:close/>
                    <a:moveTo>
                      <a:pt x="7714" y="17565"/>
                    </a:moveTo>
                    <a:cubicBezTo>
                      <a:pt x="2583" y="17565"/>
                      <a:pt x="0" y="11366"/>
                      <a:pt x="3635" y="7732"/>
                    </a:cubicBezTo>
                    <a:cubicBezTo>
                      <a:pt x="7269" y="4098"/>
                      <a:pt x="13468" y="6681"/>
                      <a:pt x="13468" y="11811"/>
                    </a:cubicBezTo>
                    <a:cubicBezTo>
                      <a:pt x="13468" y="14982"/>
                      <a:pt x="10885" y="17565"/>
                      <a:pt x="7714" y="17565"/>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09;p68"/>
              <p:cNvSpPr/>
              <p:nvPr/>
            </p:nvSpPr>
            <p:spPr>
              <a:xfrm>
                <a:off x="4345468" y="2562726"/>
                <a:ext cx="666889" cy="235369"/>
              </a:xfrm>
              <a:custGeom>
                <a:avLst/>
                <a:gdLst/>
                <a:ahLst/>
                <a:cxnLst/>
                <a:rect l="l" t="t" r="r" b="b"/>
                <a:pathLst>
                  <a:path w="4899" h="1729" fill="none" extrusionOk="0">
                    <a:moveTo>
                      <a:pt x="3741" y="0"/>
                    </a:moveTo>
                    <a:lnTo>
                      <a:pt x="1158" y="0"/>
                    </a:lnTo>
                    <a:cubicBezTo>
                      <a:pt x="0" y="0"/>
                      <a:pt x="0" y="1728"/>
                      <a:pt x="1158" y="1728"/>
                    </a:cubicBezTo>
                    <a:lnTo>
                      <a:pt x="3741" y="1728"/>
                    </a:lnTo>
                    <a:cubicBezTo>
                      <a:pt x="4899" y="1728"/>
                      <a:pt x="4899" y="0"/>
                      <a:pt x="3741" y="0"/>
                    </a:cubicBezTo>
                    <a:close/>
                  </a:path>
                </a:pathLst>
              </a:custGeom>
              <a:solidFill>
                <a:schemeClr val="dk2"/>
              </a:solidFill>
              <a:ln w="5800"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310;p68"/>
              <p:cNvSpPr/>
              <p:nvPr/>
            </p:nvSpPr>
            <p:spPr>
              <a:xfrm>
                <a:off x="4370903" y="2215908"/>
                <a:ext cx="243804" cy="588762"/>
              </a:xfrm>
              <a:custGeom>
                <a:avLst/>
                <a:gdLst/>
                <a:ahLst/>
                <a:cxnLst/>
                <a:rect l="l" t="t" r="r" b="b"/>
                <a:pathLst>
                  <a:path w="1791" h="4325" extrusionOk="0">
                    <a:moveTo>
                      <a:pt x="898" y="0"/>
                    </a:moveTo>
                    <a:cubicBezTo>
                      <a:pt x="450" y="0"/>
                      <a:pt x="0" y="303"/>
                      <a:pt x="27" y="909"/>
                    </a:cubicBezTo>
                    <a:lnTo>
                      <a:pt x="27" y="3510"/>
                    </a:lnTo>
                    <a:cubicBezTo>
                      <a:pt x="54" y="4053"/>
                      <a:pt x="472" y="4325"/>
                      <a:pt x="891" y="4325"/>
                    </a:cubicBezTo>
                    <a:cubicBezTo>
                      <a:pt x="1310" y="4325"/>
                      <a:pt x="1728" y="4053"/>
                      <a:pt x="1755" y="3510"/>
                    </a:cubicBezTo>
                    <a:lnTo>
                      <a:pt x="1755" y="909"/>
                    </a:lnTo>
                    <a:cubicBezTo>
                      <a:pt x="1791" y="303"/>
                      <a:pt x="1345" y="0"/>
                      <a:pt x="898" y="0"/>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2311;p68"/>
            <p:cNvSpPr/>
            <p:nvPr/>
          </p:nvSpPr>
          <p:spPr>
            <a:xfrm rot="7198898">
              <a:off x="7705699" y="8475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312;p68"/>
            <p:cNvSpPr/>
            <p:nvPr/>
          </p:nvSpPr>
          <p:spPr>
            <a:xfrm rot="7201932">
              <a:off x="8143687" y="150926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09277726"/>
      </p:ext>
    </p:extLst>
  </p:cSld>
  <p:clrMapOvr>
    <a:masterClrMapping/>
  </p:clrMapOvr>
</p:sld>
</file>

<file path=ppt/theme/theme1.xml><?xml version="1.0" encoding="utf-8"?>
<a:theme xmlns:a="http://schemas.openxmlformats.org/drawingml/2006/main"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353</Words>
  <Application>Microsoft Office PowerPoint</Application>
  <PresentationFormat>On-screen Show (16:9)</PresentationFormat>
  <Paragraphs>47</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Arimo</vt:lpstr>
      <vt:lpstr>Roboto Condensed Light</vt:lpstr>
      <vt:lpstr>Bebas Neue</vt:lpstr>
      <vt:lpstr>Anaheim</vt:lpstr>
      <vt:lpstr>Baskerville Old Face</vt:lpstr>
      <vt:lpstr>Data Analysis for Business by Slidesgo</vt:lpstr>
      <vt:lpstr>Amazon sales analysis</vt:lpstr>
      <vt:lpstr>introduction</vt:lpstr>
      <vt:lpstr>Main kpi’s</vt:lpstr>
      <vt:lpstr>55m 23s</vt:lpstr>
      <vt:lpstr>55m 23s</vt:lpstr>
      <vt:lpstr>Insights generated</vt:lpstr>
      <vt:lpstr>Insights generated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analysis</dc:title>
  <dc:creator>pavankumarvallepu</dc:creator>
  <cp:lastModifiedBy>ANJI TARAK</cp:lastModifiedBy>
  <cp:revision>8</cp:revision>
  <dcterms:modified xsi:type="dcterms:W3CDTF">2024-07-01T17:09:03Z</dcterms:modified>
</cp:coreProperties>
</file>