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5"/>
  </p:notesMasterIdLst>
  <p:handoutMasterIdLst>
    <p:handoutMasterId r:id="rId3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0" r:id="rId15"/>
    <p:sldId id="268" r:id="rId16"/>
    <p:sldId id="269" r:id="rId17"/>
    <p:sldId id="276" r:id="rId18"/>
    <p:sldId id="270" r:id="rId19"/>
    <p:sldId id="271" r:id="rId20"/>
    <p:sldId id="277" r:id="rId21"/>
    <p:sldId id="278" r:id="rId22"/>
    <p:sldId id="272" r:id="rId23"/>
    <p:sldId id="283" r:id="rId24"/>
    <p:sldId id="284" r:id="rId25"/>
    <p:sldId id="285" r:id="rId26"/>
    <p:sldId id="279" r:id="rId27"/>
    <p:sldId id="287" r:id="rId28"/>
    <p:sldId id="280" r:id="rId29"/>
    <p:sldId id="281" r:id="rId30"/>
    <p:sldId id="286" r:id="rId31"/>
    <p:sldId id="289" r:id="rId32"/>
    <p:sldId id="292" r:id="rId33"/>
    <p:sldId id="282" r:id="rId3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87592" autoAdjust="0"/>
  </p:normalViewPr>
  <p:slideViewPr>
    <p:cSldViewPr>
      <p:cViewPr varScale="1">
        <p:scale>
          <a:sx n="98" d="100"/>
          <a:sy n="98" d="100"/>
        </p:scale>
        <p:origin x="4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A3D7E-310C-4F7A-8B04-DDEF65619C4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A800-BB32-49AF-88D8-083EB972E0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516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277C1-21B3-47E2-9F77-620854E3A09D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2D464-C333-4F9E-B15E-C30A2820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7520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2D464-C333-4F9E-B15E-C30A28203C1F}" type="slidenum">
              <a:rPr lang="fr-FR" smtClean="0"/>
              <a:t>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165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42D464-C333-4F9E-B15E-C30A28203C1F}" type="slidenum">
              <a:rPr lang="fr-FR" smtClean="0"/>
              <a:t>5</a:t>
            </a:fld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687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Spark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Streaming étant destiné à traiter des données qui arrivent en continu, il est nécessaire de choisir une source de données adaptée. </a:t>
            </a:r>
          </a:p>
          <a:p>
            <a:pPr marR="0"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On aura donc tendance à préférer des sources ouvrant une socket réseau et restant en écoute. De base, on pourra ainsi utiliser :</a:t>
            </a:r>
          </a:p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42D464-C333-4F9E-B15E-C30A28203C1F}" type="slidenum">
              <a:rPr lang="fr-FR" smtClean="0"/>
              <a:t>11</a:t>
            </a:fld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68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2" y="2371715"/>
            <a:ext cx="3024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chemeClr val="accent1"/>
                </a:solidFill>
                <a:latin typeface="Britannic Bold" panose="020B0903060703020204" pitchFamily="34" charset="0"/>
                <a:cs typeface="Arial" pitchFamily="34" charset="0"/>
              </a:rPr>
              <a:t>Analyse des tweets</a:t>
            </a:r>
            <a:endParaRPr lang="en-US" altLang="ko-KR" sz="2400" dirty="0">
              <a:solidFill>
                <a:schemeClr val="accent1"/>
              </a:solidFill>
              <a:latin typeface="Britannic Bold" panose="020B0903060703020204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91630"/>
            <a:ext cx="30710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</a:rPr>
              <a:t>Présentation du thème</a:t>
            </a:r>
            <a:endParaRPr lang="en-US" altLang="ko-KR" sz="2400" b="1" i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7864" y="1990479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788024" y="3250413"/>
            <a:ext cx="2448272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accent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Réalisé</a:t>
            </a:r>
            <a:r>
              <a:rPr lang="en-US" altLang="ko-KR" sz="1400" b="1" dirty="0">
                <a:solidFill>
                  <a:schemeClr val="accent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par: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ABIBOU SOUKAYNA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Guartet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ABDELHAK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MAZAR HAJAR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RIFFI AYOUB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539552" y="3748850"/>
            <a:ext cx="2304256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accent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Encadré</a:t>
            </a:r>
            <a:r>
              <a:rPr lang="en-US" altLang="ko-KR" sz="1400" b="1" dirty="0">
                <a:solidFill>
                  <a:schemeClr val="accent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par:</a:t>
            </a:r>
          </a:p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Mme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NOURA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AHERRAHROU</a:t>
            </a:r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B78EDD76-C2A5-4856-8516-EE9C8BCE7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970" y="99416"/>
            <a:ext cx="2376264" cy="1392214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 animBg="1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77" y="952396"/>
            <a:ext cx="3475261" cy="18383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5191" y="31433"/>
            <a:ext cx="41308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SPARK STREAMING</a:t>
            </a:r>
            <a:endParaRPr lang="fr-FR" sz="400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3003798"/>
            <a:ext cx="8064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Spark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permet de traiter des données qui sont figées à un instant T.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Grâce au module </a:t>
            </a:r>
            <a:r>
              <a:rPr lang="fr-FR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</a:t>
            </a:r>
            <a:r>
              <a:rPr lang="fr-FR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Streaming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il est possible de traiter des flux de données qui arrivent en continu.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Traite les données au fur et à mesure de leur arrivée.</a:t>
            </a:r>
          </a:p>
        </p:txBody>
      </p:sp>
      <p:sp>
        <p:nvSpPr>
          <p:cNvPr id="5" name="Rectangle 4"/>
          <p:cNvSpPr/>
          <p:nvPr/>
        </p:nvSpPr>
        <p:spPr>
          <a:xfrm>
            <a:off x="8676456" y="4803998"/>
            <a:ext cx="467544" cy="3395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7F6FB2B-98FF-4F0A-A7CA-906AF6CE9727}" type="slidenum">
              <a:rPr lang="en-US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400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7504" y="1203598"/>
            <a:ext cx="8928991" cy="25410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Sources de données :</a:t>
            </a:r>
          </a:p>
          <a:p>
            <a:pPr marL="285750" marR="0" lvl="0" indent="-28575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Une socket TCP.</a:t>
            </a:r>
          </a:p>
          <a:p>
            <a:pPr marL="285750" marR="0" lvl="0" indent="-28575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Des messages depuis KAFKA.</a:t>
            </a:r>
          </a:p>
          <a:p>
            <a:pPr marL="285750" marR="0" lvl="0" indent="-28575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Des tweets depuis Twitter.</a:t>
            </a:r>
          </a:p>
          <a:p>
            <a:pPr marR="0"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est également possible d’implémenter une source de données sur mesure en étendant la classe </a:t>
            </a:r>
            <a:r>
              <a:rPr lang="fr-FR" altLang="fr-FR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RECIVER</a:t>
            </a:r>
            <a:r>
              <a:rPr lang="fr-FR" altLang="fr-F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.</a:t>
            </a:r>
          </a:p>
        </p:txBody>
      </p:sp>
      <p:sp>
        <p:nvSpPr>
          <p:cNvPr id="5" name="Rectangle 4"/>
          <p:cNvSpPr/>
          <p:nvPr/>
        </p:nvSpPr>
        <p:spPr>
          <a:xfrm>
            <a:off x="8676456" y="4803998"/>
            <a:ext cx="467544" cy="3395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7F6FB2B-98FF-4F0A-A7CA-906AF6CE9727}" type="slidenum">
              <a:rPr lang="en-US" smtClean="0"/>
              <a:t>11</a:t>
            </a:fld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4BEBD9F-A4C6-49A0-B6C8-DCDF59924513}"/>
              </a:ext>
            </a:extLst>
          </p:cNvPr>
          <p:cNvSpPr/>
          <p:nvPr/>
        </p:nvSpPr>
        <p:spPr>
          <a:xfrm>
            <a:off x="5191" y="31433"/>
            <a:ext cx="41308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SPARK STREAMING</a:t>
            </a:r>
            <a:endParaRPr lang="fr-FR" sz="400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9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37822"/>
            <a:ext cx="43924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ELASTICSEARTCH</a:t>
            </a:r>
            <a:endParaRPr lang="fr-FR" sz="400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28" y="750462"/>
            <a:ext cx="2962275" cy="15430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263890" y="2571750"/>
            <a:ext cx="888011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 logiciel utilisant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Lucene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pour l'indexation et la recherche de données. 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Il fournit un moteur de recherche distribué et multi-entité à travers une interface REST. 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C'est un logiciel écrit en Java distribué sous licence Elastic2 (Open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L'éditeur propose aussi une version sous Server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Public License ainsi que la possibilité de souscrire à une offre Saas.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676456" y="4803998"/>
            <a:ext cx="467544" cy="3395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7F6FB2B-98FF-4F0A-A7CA-906AF6CE9727}" type="slidenum">
              <a:rPr lang="en-US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090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83518"/>
            <a:ext cx="2990850" cy="1427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179512" y="37822"/>
            <a:ext cx="43924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kIBANA</a:t>
            </a:r>
            <a:endParaRPr lang="fr-FR" sz="400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144924"/>
            <a:ext cx="91440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Une </a:t>
            </a:r>
            <a:r>
              <a:rPr lang="fr-FR" dirty="0"/>
              <a:t>application </a:t>
            </a:r>
            <a:r>
              <a:rPr lang="fr-FR" dirty="0" err="1"/>
              <a:t>frontend</a:t>
            </a:r>
            <a:r>
              <a:rPr lang="fr-FR" dirty="0"/>
              <a:t> gratuite et ouverte qui s'appuie sur la Suite </a:t>
            </a:r>
            <a:r>
              <a:rPr lang="fr-FR" dirty="0" err="1"/>
              <a:t>Elastic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dirty="0"/>
              <a:t>Elle permet de rechercher et de visualiser les données indexées dans </a:t>
            </a:r>
            <a:r>
              <a:rPr lang="fr-FR" dirty="0" err="1"/>
              <a:t>Elasticsearch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dirty="0"/>
              <a:t>E</a:t>
            </a:r>
            <a:r>
              <a:rPr lang="fr-FR" dirty="0" smtClean="0"/>
              <a:t>lle </a:t>
            </a:r>
            <a:r>
              <a:rPr lang="fr-FR" dirty="0"/>
              <a:t>sert aussi d'interface utilisateur pour le monitoring, la gestion et la sécurité des clusters de la Suite </a:t>
            </a:r>
            <a:r>
              <a:rPr lang="fr-FR" dirty="0" err="1" smtClean="0"/>
              <a:t>Elastic</a:t>
            </a:r>
            <a:r>
              <a:rPr lang="fr-FR" dirty="0" smtClean="0"/>
              <a:t>.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dirty="0"/>
              <a:t>Créée en 2013 au sein de la communauté </a:t>
            </a:r>
            <a:r>
              <a:rPr lang="fr-FR" dirty="0" err="1"/>
              <a:t>Elasticsearch</a:t>
            </a:r>
            <a:r>
              <a:rPr lang="fr-FR" dirty="0"/>
              <a:t>, </a:t>
            </a:r>
            <a:r>
              <a:rPr lang="fr-FR" dirty="0" err="1"/>
              <a:t>Kibana</a:t>
            </a:r>
            <a:r>
              <a:rPr lang="fr-FR" dirty="0"/>
              <a:t> s'est développée pour offrir une vue à 360° sur la Suite </a:t>
            </a:r>
            <a:r>
              <a:rPr lang="fr-FR" dirty="0" err="1"/>
              <a:t>Elastic</a:t>
            </a:r>
            <a:r>
              <a:rPr lang="fr-FR" dirty="0"/>
              <a:t>, devenant ainsi un véritable portail pour les utilisateurs et les entreprises.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6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0"/>
            <a:ext cx="48622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Bibliothèques utilisées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676456" y="4803998"/>
            <a:ext cx="467544" cy="3395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7F6FB2B-98FF-4F0A-A7CA-906AF6CE9727}" type="slidenum">
              <a:rPr lang="en-US" smtClean="0"/>
              <a:t>14</a:t>
            </a:fld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2929216" y="864153"/>
            <a:ext cx="1080120" cy="1008112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tweepy</a:t>
            </a:r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4469550" y="864153"/>
            <a:ext cx="1080120" cy="1008112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kafka</a:t>
            </a:r>
            <a:endParaRPr lang="en-US" dirty="0"/>
          </a:p>
        </p:txBody>
      </p:sp>
      <p:sp>
        <p:nvSpPr>
          <p:cNvPr id="7" name="Ellipse 6"/>
          <p:cNvSpPr/>
          <p:nvPr/>
        </p:nvSpPr>
        <p:spPr>
          <a:xfrm>
            <a:off x="2403148" y="3291830"/>
            <a:ext cx="1080120" cy="1008112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2051720" y="2028532"/>
            <a:ext cx="1080120" cy="1008112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9" name="Ellipse 8"/>
          <p:cNvSpPr/>
          <p:nvPr/>
        </p:nvSpPr>
        <p:spPr>
          <a:xfrm>
            <a:off x="3779912" y="3965637"/>
            <a:ext cx="1080120" cy="1008112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nltk</a:t>
            </a:r>
            <a:endParaRPr lang="en-US" dirty="0"/>
          </a:p>
        </p:txBody>
      </p:sp>
      <p:sp>
        <p:nvSpPr>
          <p:cNvPr id="10" name="Ellipse 9"/>
          <p:cNvSpPr/>
          <p:nvPr/>
        </p:nvSpPr>
        <p:spPr>
          <a:xfrm>
            <a:off x="5292080" y="2028532"/>
            <a:ext cx="1080120" cy="1008112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blob</a:t>
            </a:r>
            <a:endParaRPr lang="en-US" dirty="0"/>
          </a:p>
        </p:txBody>
      </p:sp>
      <p:sp>
        <p:nvSpPr>
          <p:cNvPr id="11" name="Ellipse 10"/>
          <p:cNvSpPr/>
          <p:nvPr/>
        </p:nvSpPr>
        <p:spPr>
          <a:xfrm>
            <a:off x="5009610" y="3291830"/>
            <a:ext cx="1080120" cy="1008112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3447797" y="2447315"/>
            <a:ext cx="1702488" cy="70788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4000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00986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1508" y="170686"/>
            <a:ext cx="8851886" cy="4680520"/>
            <a:chOff x="-787755" y="-212768"/>
            <a:chExt cx="19050355" cy="10287000"/>
          </a:xfrm>
        </p:grpSpPr>
        <p:pic>
          <p:nvPicPr>
            <p:cNvPr id="3" name="Picture 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6426687" y="3050"/>
              <a:ext cx="1834897" cy="2316480"/>
            </a:xfrm>
            <a:prstGeom prst="rect">
              <a:avLst/>
            </a:prstGeom>
          </p:spPr>
        </p:pic>
        <p:pic>
          <p:nvPicPr>
            <p:cNvPr id="4" name="Picture 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4242287" y="9146"/>
              <a:ext cx="4020313" cy="1917192"/>
            </a:xfrm>
            <a:prstGeom prst="rect">
              <a:avLst/>
            </a:prstGeom>
          </p:spPr>
        </p:pic>
        <p:pic>
          <p:nvPicPr>
            <p:cNvPr id="5" name="Picture 4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787755" y="-212768"/>
              <a:ext cx="18286476" cy="10287000"/>
            </a:xfrm>
            <a:prstGeom prst="rect">
              <a:avLst/>
            </a:prstGeom>
          </p:spPr>
        </p:pic>
        <p:sp>
          <p:nvSpPr>
            <p:cNvPr id="6" name="Shape 935"/>
            <p:cNvSpPr/>
            <p:nvPr/>
          </p:nvSpPr>
          <p:spPr>
            <a:xfrm>
              <a:off x="11002879" y="3006969"/>
              <a:ext cx="6466734" cy="6592709"/>
            </a:xfrm>
            <a:custGeom>
              <a:avLst/>
              <a:gdLst/>
              <a:ahLst/>
              <a:cxnLst/>
              <a:rect l="0" t="0" r="0" b="0"/>
              <a:pathLst>
                <a:path w="5850637" h="5850636">
                  <a:moveTo>
                    <a:pt x="2925318" y="0"/>
                  </a:moveTo>
                  <a:cubicBezTo>
                    <a:pt x="4540886" y="0"/>
                    <a:pt x="5850637" y="1309751"/>
                    <a:pt x="5850637" y="2925318"/>
                  </a:cubicBezTo>
                  <a:cubicBezTo>
                    <a:pt x="5850637" y="4540885"/>
                    <a:pt x="4540886" y="5850636"/>
                    <a:pt x="2925318" y="5850636"/>
                  </a:cubicBezTo>
                  <a:cubicBezTo>
                    <a:pt x="1309751" y="5850636"/>
                    <a:pt x="0" y="4540885"/>
                    <a:pt x="0" y="2925318"/>
                  </a:cubicBezTo>
                  <a:cubicBezTo>
                    <a:pt x="0" y="1309751"/>
                    <a:pt x="1309751" y="0"/>
                    <a:pt x="292531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8BF">
                <a:alpha val="69019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pic>
          <p:nvPicPr>
            <p:cNvPr id="7" name="Picture 6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3017491" y="4061632"/>
              <a:ext cx="2546049" cy="247320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2635442" y="6571759"/>
              <a:ext cx="3617001" cy="7525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Présentation de l’application</a:t>
              </a:r>
              <a:endPara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256008" y="7589497"/>
              <a:ext cx="5977485" cy="6344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fr-F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8676456" y="4803998"/>
            <a:ext cx="467544" cy="3395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7F6FB2B-98FF-4F0A-A7CA-906AF6CE9727}" type="slidenum">
              <a:rPr lang="en-US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348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510"/>
            <a:ext cx="9144000" cy="43924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76456" y="4803998"/>
            <a:ext cx="467544" cy="3395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7F6FB2B-98FF-4F0A-A7CA-906AF6CE9727}" type="slidenum">
              <a:rPr lang="en-US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493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2699792" y="2571750"/>
            <a:ext cx="3744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ETAPE 1</a:t>
            </a:r>
          </a:p>
          <a:p>
            <a:r>
              <a:rPr lang="fr-FR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L’importation du données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0" y="1995686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676456" y="4803998"/>
            <a:ext cx="467544" cy="3395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7F6FB2B-98FF-4F0A-A7CA-906AF6CE9727}" type="slidenum">
              <a:rPr lang="en-US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647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339502"/>
            <a:ext cx="939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ETAPE 1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843558"/>
            <a:ext cx="1766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API TWITTER :</a:t>
            </a:r>
            <a:endParaRPr lang="fr-FR" b="1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75606"/>
            <a:ext cx="6557312" cy="3675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8676456" y="4803998"/>
            <a:ext cx="467544" cy="3395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7F6FB2B-98FF-4F0A-A7CA-906AF6CE9727}" type="slidenum">
              <a:rPr lang="en-US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52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339502"/>
            <a:ext cx="939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ETAPE 1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3064" y="843558"/>
            <a:ext cx="1691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Code Python:</a:t>
            </a:r>
            <a:endParaRPr lang="fr-FR" b="1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76456" y="4803998"/>
            <a:ext cx="467544" cy="3395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7F6FB2B-98FF-4F0A-A7CA-906AF6CE9727}" type="slidenum">
              <a:rPr lang="en-US" smtClean="0"/>
              <a:t>19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6234679C-D702-4897-BC6B-EB12DD8C8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14" y="1323975"/>
            <a:ext cx="7229475" cy="24955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B233B91A-9556-4B18-A649-6770F8C3D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973423"/>
            <a:ext cx="7257953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1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335613" y="3329743"/>
            <a:ext cx="2748555" cy="50405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altLang="ko-K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altLang="ko-K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altLang="ko-K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altLang="ko-K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altLang="ko-K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altLang="ko-K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altLang="ko-K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altLang="ko-K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352" y="51470"/>
            <a:ext cx="9144000" cy="884466"/>
          </a:xfrm>
        </p:spPr>
        <p:txBody>
          <a:bodyPr>
            <a:scene3d>
              <a:camera prst="perspectiveBelow"/>
              <a:lightRig rig="threePt" dir="t"/>
            </a:scene3d>
          </a:bodyPr>
          <a:lstStyle/>
          <a:p>
            <a:r>
              <a:rPr lang="fr-FR" sz="4000" b="0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Plan</a:t>
            </a:r>
            <a:endParaRPr lang="fr-FR" sz="400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50565" y="803784"/>
            <a:ext cx="16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0565" y="1308949"/>
            <a:ext cx="2747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Base de données NoSQL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0565" y="1814114"/>
            <a:ext cx="2506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Technologies utilisées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0565" y="2319346"/>
            <a:ext cx="2584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Bibliothèques utilisées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0565" y="2877737"/>
            <a:ext cx="314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Présentation de l’application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676456" y="4803998"/>
            <a:ext cx="467544" cy="3395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7F6FB2B-98FF-4F0A-A7CA-906AF6CE9727}" type="slidenum">
              <a:rPr lang="en-US" smtClean="0"/>
              <a:t>2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D6654F9B-1224-4968-B0CA-BB36F2E125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5132" y="883981"/>
            <a:ext cx="3672408" cy="2776184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cxnSp>
        <p:nvCxnSpPr>
          <p:cNvPr id="11" name="Connecteur droit 10">
            <a:extLst>
              <a:ext uri="{FF2B5EF4-FFF2-40B4-BE49-F238E27FC236}">
                <a16:creationId xmlns="" xmlns:a16="http://schemas.microsoft.com/office/drawing/2014/main" id="{065AC78F-5AA2-4B62-8A93-A233E2BC2D0B}"/>
              </a:ext>
            </a:extLst>
          </p:cNvPr>
          <p:cNvCxnSpPr>
            <a:cxnSpLocks/>
          </p:cNvCxnSpPr>
          <p:nvPr/>
        </p:nvCxnSpPr>
        <p:spPr>
          <a:xfrm flipV="1">
            <a:off x="3563888" y="549951"/>
            <a:ext cx="0" cy="3538789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2" grpId="0"/>
      <p:bldP spid="3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339502"/>
            <a:ext cx="939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ETAPE 1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4598" y="843558"/>
            <a:ext cx="126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b="1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Resultat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fr-FR" b="1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76456" y="4803998"/>
            <a:ext cx="467544" cy="3395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7F6FB2B-98FF-4F0A-A7CA-906AF6CE9727}" type="slidenum">
              <a:rPr lang="en-US" smtClean="0"/>
              <a:t>20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0F9D5699-41EF-42EA-8CD5-BAFC15D88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75606"/>
            <a:ext cx="7704856" cy="334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0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995686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55776" y="2571750"/>
            <a:ext cx="3744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ETAPE 2</a:t>
            </a:r>
          </a:p>
          <a:p>
            <a:r>
              <a:rPr lang="fr-FR" sz="2400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Hashtags les plus utilisés</a:t>
            </a:r>
          </a:p>
        </p:txBody>
      </p:sp>
      <p:sp>
        <p:nvSpPr>
          <p:cNvPr id="4" name="Rectangle 3"/>
          <p:cNvSpPr/>
          <p:nvPr/>
        </p:nvSpPr>
        <p:spPr>
          <a:xfrm>
            <a:off x="8676456" y="4803998"/>
            <a:ext cx="467544" cy="3395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7F6FB2B-98FF-4F0A-A7CA-906AF6CE9727}" type="slidenum">
              <a:rPr lang="en-US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322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6560A29F-44DF-4132-95A3-4898A1A1E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667"/>
          <a:stretch/>
        </p:blipFill>
        <p:spPr>
          <a:xfrm>
            <a:off x="467544" y="483518"/>
            <a:ext cx="7416824" cy="136815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7C0D2890-475D-4FB4-A329-438B4B422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9" r="1905"/>
          <a:stretch/>
        </p:blipFill>
        <p:spPr>
          <a:xfrm>
            <a:off x="467544" y="1851670"/>
            <a:ext cx="7416824" cy="25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49D2B5AD-013C-4C8E-B961-EABDC2BFD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99542"/>
            <a:ext cx="7962900" cy="396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6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A0D12640-7443-43ED-A397-FF2DEE21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7494"/>
            <a:ext cx="8424936" cy="46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6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995686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55776" y="2571750"/>
            <a:ext cx="3744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ETAPE 3</a:t>
            </a:r>
          </a:p>
          <a:p>
            <a:r>
              <a:rPr lang="fr-FR" sz="2400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mots les plus fréquents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8676456" y="4803998"/>
            <a:ext cx="467544" cy="3395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7F6FB2B-98FF-4F0A-A7CA-906AF6CE9727}" type="slidenum">
              <a:rPr lang="en-US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90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AC5E33AB-A415-4CEA-951E-8CF5686A4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83518"/>
            <a:ext cx="8352928" cy="414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7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995686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55776" y="2571750"/>
            <a:ext cx="3960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ETAPE 4</a:t>
            </a:r>
          </a:p>
          <a:p>
            <a:r>
              <a:rPr lang="fr-FR" sz="2400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meilleurs et les pire tweets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8676456" y="4803998"/>
            <a:ext cx="467544" cy="3395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7F6FB2B-98FF-4F0A-A7CA-906AF6CE9727}" type="slidenum">
              <a:rPr lang="en-US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353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995686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55776" y="2571750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ETAPE 5</a:t>
            </a:r>
          </a:p>
          <a:p>
            <a:r>
              <a:rPr lang="fr-FR" sz="2400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statistiques des sentiments</a:t>
            </a:r>
            <a:r>
              <a:rPr lang="fr-FR" b="1" dirty="0"/>
              <a:t> </a:t>
            </a:r>
            <a:endParaRPr lang="fr-FR" sz="2400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6456" y="4803998"/>
            <a:ext cx="467544" cy="3395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7F6FB2B-98FF-4F0A-A7CA-906AF6CE9727}" type="slidenum">
              <a:rPr lang="en-US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43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853A0CBB-5043-44A6-97C5-ABEEDC70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55526"/>
            <a:ext cx="8424936" cy="43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31590"/>
            <a:ext cx="6030721" cy="3389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23528" y="123478"/>
            <a:ext cx="37444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4000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676456" y="4803998"/>
            <a:ext cx="467544" cy="3395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7F6FB2B-98FF-4F0A-A7CA-906AF6CE9727}" type="slidenum">
              <a:rPr lang="en-US" smtClean="0"/>
              <a:t>3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EF68CDDD-C8D0-4950-8C2B-9006810B67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908" y="150114"/>
            <a:ext cx="2880320" cy="1446257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301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93D9BE64-F4B4-4867-AE7D-1E69C6ACF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55526"/>
            <a:ext cx="8352928" cy="429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0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7864" y="1995686"/>
            <a:ext cx="268695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0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Démo</a:t>
            </a:r>
            <a:endParaRPr lang="fr-FR" sz="800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7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5696" y="339502"/>
            <a:ext cx="1419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fr-FR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99992" y="1963668"/>
            <a:ext cx="1656184" cy="13681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TRAVAIL</a:t>
            </a:r>
          </a:p>
          <a:p>
            <a:pPr algn="ctr"/>
            <a:r>
              <a:rPr lang="en-US" dirty="0"/>
              <a:t>En </a:t>
            </a:r>
          </a:p>
          <a:p>
            <a:pPr algn="ctr"/>
            <a:r>
              <a:rPr lang="en-US" dirty="0"/>
              <a:t>EQUIPE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2030408" y="3075806"/>
            <a:ext cx="1656184" cy="13681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2051720" y="1059582"/>
            <a:ext cx="1656184" cy="13681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ELASTICSEARTCH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6945580" y="3081144"/>
            <a:ext cx="1656184" cy="13681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  <a:endParaRPr lang="fr-FR" dirty="0"/>
          </a:p>
        </p:txBody>
      </p:sp>
      <p:sp>
        <p:nvSpPr>
          <p:cNvPr id="11" name="Oval 10"/>
          <p:cNvSpPr/>
          <p:nvPr/>
        </p:nvSpPr>
        <p:spPr>
          <a:xfrm>
            <a:off x="7164288" y="1059582"/>
            <a:ext cx="1656184" cy="13681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  <a:endParaRPr lang="fr-FR" dirty="0"/>
          </a:p>
        </p:txBody>
      </p:sp>
      <p:sp>
        <p:nvSpPr>
          <p:cNvPr id="12" name="Oval 11"/>
          <p:cNvSpPr/>
          <p:nvPr/>
        </p:nvSpPr>
        <p:spPr>
          <a:xfrm>
            <a:off x="4499992" y="3683064"/>
            <a:ext cx="1656184" cy="13681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API-TWITTER</a:t>
            </a:r>
            <a:endParaRPr lang="fr-FR" dirty="0"/>
          </a:p>
        </p:txBody>
      </p:sp>
      <p:sp>
        <p:nvSpPr>
          <p:cNvPr id="13" name="Oval 12"/>
          <p:cNvSpPr/>
          <p:nvPr/>
        </p:nvSpPr>
        <p:spPr>
          <a:xfrm>
            <a:off x="4499992" y="220120"/>
            <a:ext cx="1656184" cy="13681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TWITTER</a:t>
            </a:r>
            <a:endParaRPr lang="fr-FR" dirty="0"/>
          </a:p>
        </p:txBody>
      </p:sp>
      <p:cxnSp>
        <p:nvCxnSpPr>
          <p:cNvPr id="16" name="Straight Connector 15"/>
          <p:cNvCxnSpPr>
            <a:stCxn id="13" idx="4"/>
            <a:endCxn id="7" idx="0"/>
          </p:cNvCxnSpPr>
          <p:nvPr/>
        </p:nvCxnSpPr>
        <p:spPr>
          <a:xfrm>
            <a:off x="5328084" y="1588272"/>
            <a:ext cx="0" cy="37539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6"/>
            <a:endCxn id="7" idx="1"/>
          </p:cNvCxnSpPr>
          <p:nvPr/>
        </p:nvCxnSpPr>
        <p:spPr>
          <a:xfrm>
            <a:off x="3707904" y="1743658"/>
            <a:ext cx="1034631" cy="42037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6"/>
            <a:endCxn id="7" idx="3"/>
          </p:cNvCxnSpPr>
          <p:nvPr/>
        </p:nvCxnSpPr>
        <p:spPr>
          <a:xfrm flipV="1">
            <a:off x="3686592" y="3131459"/>
            <a:ext cx="1055943" cy="62842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0"/>
            <a:endCxn id="7" idx="4"/>
          </p:cNvCxnSpPr>
          <p:nvPr/>
        </p:nvCxnSpPr>
        <p:spPr>
          <a:xfrm flipV="1">
            <a:off x="5328084" y="3331820"/>
            <a:ext cx="0" cy="35124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1"/>
            <a:endCxn id="7" idx="5"/>
          </p:cNvCxnSpPr>
          <p:nvPr/>
        </p:nvCxnSpPr>
        <p:spPr>
          <a:xfrm flipH="1" flipV="1">
            <a:off x="5913633" y="3131459"/>
            <a:ext cx="1274490" cy="15004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  <a:endCxn id="7" idx="7"/>
          </p:cNvCxnSpPr>
          <p:nvPr/>
        </p:nvCxnSpPr>
        <p:spPr>
          <a:xfrm flipH="1">
            <a:off x="5913633" y="1743658"/>
            <a:ext cx="1250655" cy="42037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8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183" y="130180"/>
            <a:ext cx="52229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Base de données NoSQL</a:t>
            </a:r>
          </a:p>
        </p:txBody>
      </p:sp>
      <p:sp>
        <p:nvSpPr>
          <p:cNvPr id="3" name="Rectangle 2"/>
          <p:cNvSpPr/>
          <p:nvPr/>
        </p:nvSpPr>
        <p:spPr>
          <a:xfrm>
            <a:off x="2267744" y="987574"/>
            <a:ext cx="567037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srgbClr val="000000"/>
                </a:solidFill>
                <a:latin typeface="Arial" panose="020B0604020202020204" pitchFamily="34" charset="0"/>
              </a:rPr>
              <a:t>L’acronyme NoSQL</a:t>
            </a:r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  ’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’La tendance au stockage structuré de données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’’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51520" y="3651870"/>
            <a:ext cx="8622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NoSQL correspond à «not only SQL» et c’est en effet ce que ce modèle de base de donnés veut être: non pas une contrepartie, mais bien un enrichissement et complément utile des bases de données SQL relationnelles traditionnelles. </a:t>
            </a:r>
          </a:p>
        </p:txBody>
      </p:sp>
      <p:sp>
        <p:nvSpPr>
          <p:cNvPr id="5" name="Oval 4"/>
          <p:cNvSpPr/>
          <p:nvPr/>
        </p:nvSpPr>
        <p:spPr>
          <a:xfrm>
            <a:off x="1357509" y="217031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923928" y="2183522"/>
            <a:ext cx="1440160" cy="1296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6490347" y="2183522"/>
            <a:ext cx="1440160" cy="12961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652257" y="4803998"/>
            <a:ext cx="467544" cy="3395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7F6FB2B-98FF-4F0A-A7CA-906AF6CE9727}" type="slidenum">
              <a:rPr lang="en-US" smtClean="0"/>
              <a:t>4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0396239A-6218-4B56-894D-2E9D100BC5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24" y="267494"/>
            <a:ext cx="2214500" cy="83746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43021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225" y="18592"/>
            <a:ext cx="57609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Technologies utilisées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76456" y="4803998"/>
            <a:ext cx="467544" cy="3395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7F6FB2B-98FF-4F0A-A7CA-906AF6CE9727}" type="slidenum">
              <a:rPr lang="en-US" smtClean="0"/>
              <a:t>5</a:t>
            </a:fld>
            <a:endParaRPr lang="fr-FR" dirty="0"/>
          </a:p>
        </p:txBody>
      </p:sp>
      <p:pic>
        <p:nvPicPr>
          <p:cNvPr id="1026" name="Picture 2" descr="Urgent: le réseau social Twitter est en panne dans plusieurs zones du globe  - Chroniques.sn">
            <a:extLst>
              <a:ext uri="{FF2B5EF4-FFF2-40B4-BE49-F238E27FC236}">
                <a16:creationId xmlns="" xmlns:a16="http://schemas.microsoft.com/office/drawing/2014/main" id="{7A49503A-D852-4AA3-9880-0AAC22EAC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05268"/>
            <a:ext cx="2304256" cy="1298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к установить Apache Kafka на Ubuntu 18.04 | UNLIX">
            <a:extLst>
              <a:ext uri="{FF2B5EF4-FFF2-40B4-BE49-F238E27FC236}">
                <a16:creationId xmlns="" xmlns:a16="http://schemas.microsoft.com/office/drawing/2014/main" id="{A34F38D5-7891-49D6-B3FA-FF25916B8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995" y="1005268"/>
            <a:ext cx="2343109" cy="13192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utoriel Spark Streaming — Data Transition Numérique">
            <a:extLst>
              <a:ext uri="{FF2B5EF4-FFF2-40B4-BE49-F238E27FC236}">
                <a16:creationId xmlns="" xmlns:a16="http://schemas.microsoft.com/office/drawing/2014/main" id="{EB6DC0ED-0D3F-4512-895B-898D102E2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15766"/>
            <a:ext cx="2304256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utoriel : comment configurer un cluster ElasticSearch en quelques étapes">
            <a:extLst>
              <a:ext uri="{FF2B5EF4-FFF2-40B4-BE49-F238E27FC236}">
                <a16:creationId xmlns="" xmlns:a16="http://schemas.microsoft.com/office/drawing/2014/main" id="{4EDBE861-EB76-4A57-A944-3D8B9AD68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146" y="2750846"/>
            <a:ext cx="2595302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LGORITHMIQUE &amp;amp; PROGRAMMATION - mathematxlab">
            <a:extLst>
              <a:ext uri="{FF2B5EF4-FFF2-40B4-BE49-F238E27FC236}">
                <a16:creationId xmlns="" xmlns:a16="http://schemas.microsoft.com/office/drawing/2014/main" id="{34A8FAE8-181F-4B4A-8F49-E70ACB468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146" y="1005269"/>
            <a:ext cx="2595302" cy="1298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Espace réservé du contenu 6"/>
          <p:cNvPicPr>
            <a:picLocks noGrp="1" noChangeAspect="1"/>
          </p:cNvPicPr>
          <p:nvPr>
            <p:ph idx="10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95" y="2715767"/>
            <a:ext cx="2343109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2757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29951" y="185980"/>
            <a:ext cx="2398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endParaRPr lang="fr-FR" sz="400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76456" y="4803998"/>
            <a:ext cx="467544" cy="3395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7F6FB2B-98FF-4F0A-A7CA-906AF6CE9727}" type="slidenum">
              <a:rPr lang="en-US" smtClean="0"/>
              <a:t>6</a:t>
            </a:fld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="" xmlns:a16="http://schemas.microsoft.com/office/drawing/2014/main" id="{1D9048FD-1136-4EB4-9EF0-D845F7DB9D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3478"/>
            <a:ext cx="1953898" cy="67768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8" name="Oval 2">
            <a:extLst>
              <a:ext uri="{FF2B5EF4-FFF2-40B4-BE49-F238E27FC236}">
                <a16:creationId xmlns="" xmlns:a16="http://schemas.microsoft.com/office/drawing/2014/main" id="{A1BDD567-81FA-49AA-8099-3971D933E1E9}"/>
              </a:ext>
            </a:extLst>
          </p:cNvPr>
          <p:cNvSpPr/>
          <p:nvPr/>
        </p:nvSpPr>
        <p:spPr>
          <a:xfrm>
            <a:off x="179512" y="1743658"/>
            <a:ext cx="2448272" cy="23042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">
            <a:extLst>
              <a:ext uri="{FF2B5EF4-FFF2-40B4-BE49-F238E27FC236}">
                <a16:creationId xmlns="" xmlns:a16="http://schemas.microsoft.com/office/drawing/2014/main" id="{EA1FFC1C-A457-4213-B357-E3FEF7B7BA3A}"/>
              </a:ext>
            </a:extLst>
          </p:cNvPr>
          <p:cNvSpPr/>
          <p:nvPr/>
        </p:nvSpPr>
        <p:spPr>
          <a:xfrm>
            <a:off x="611560" y="2175706"/>
            <a:ext cx="1584176" cy="14401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TWITTER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1311F718-4664-46E6-AD27-B906BCAD9637}"/>
              </a:ext>
            </a:extLst>
          </p:cNvPr>
          <p:cNvSpPr/>
          <p:nvPr/>
        </p:nvSpPr>
        <p:spPr>
          <a:xfrm>
            <a:off x="3707904" y="801167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120 millions de visiteurs uniques sur Twitter.com</a:t>
            </a:r>
          </a:p>
        </p:txBody>
      </p:sp>
      <p:sp>
        <p:nvSpPr>
          <p:cNvPr id="41" name="Oval 6">
            <a:extLst>
              <a:ext uri="{FF2B5EF4-FFF2-40B4-BE49-F238E27FC236}">
                <a16:creationId xmlns="" xmlns:a16="http://schemas.microsoft.com/office/drawing/2014/main" id="{B428061A-3A13-4785-9A74-CBD7D6437212}"/>
              </a:ext>
            </a:extLst>
          </p:cNvPr>
          <p:cNvSpPr/>
          <p:nvPr/>
        </p:nvSpPr>
        <p:spPr>
          <a:xfrm>
            <a:off x="3230137" y="786147"/>
            <a:ext cx="477767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2" name="Picture 7">
            <a:extLst>
              <a:ext uri="{FF2B5EF4-FFF2-40B4-BE49-F238E27FC236}">
                <a16:creationId xmlns="" xmlns:a16="http://schemas.microsoft.com/office/drawing/2014/main" id="{69F44AB4-23A4-4386-A133-B8F8CE52E9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02144" y="872910"/>
            <a:ext cx="333751" cy="345285"/>
          </a:xfrm>
          <a:prstGeom prst="rect">
            <a:avLst/>
          </a:prstGeom>
        </p:spPr>
      </p:pic>
      <p:sp>
        <p:nvSpPr>
          <p:cNvPr id="43" name="Oval 8">
            <a:extLst>
              <a:ext uri="{FF2B5EF4-FFF2-40B4-BE49-F238E27FC236}">
                <a16:creationId xmlns="" xmlns:a16="http://schemas.microsoft.com/office/drawing/2014/main" id="{3E905814-C033-440D-AB39-68A0B195F56E}"/>
              </a:ext>
            </a:extLst>
          </p:cNvPr>
          <p:cNvSpPr/>
          <p:nvPr/>
        </p:nvSpPr>
        <p:spPr>
          <a:xfrm>
            <a:off x="3230137" y="1527634"/>
            <a:ext cx="477767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val 9">
            <a:extLst>
              <a:ext uri="{FF2B5EF4-FFF2-40B4-BE49-F238E27FC236}">
                <a16:creationId xmlns="" xmlns:a16="http://schemas.microsoft.com/office/drawing/2014/main" id="{84EAF40D-F6F0-4C2B-AB88-E5815F32D0B8}"/>
              </a:ext>
            </a:extLst>
          </p:cNvPr>
          <p:cNvSpPr/>
          <p:nvPr/>
        </p:nvSpPr>
        <p:spPr>
          <a:xfrm>
            <a:off x="3230137" y="3010608"/>
            <a:ext cx="477767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val 10">
            <a:extLst>
              <a:ext uri="{FF2B5EF4-FFF2-40B4-BE49-F238E27FC236}">
                <a16:creationId xmlns="" xmlns:a16="http://schemas.microsoft.com/office/drawing/2014/main" id="{D1FA3B57-BE26-409F-807A-5E094A3746B7}"/>
              </a:ext>
            </a:extLst>
          </p:cNvPr>
          <p:cNvSpPr/>
          <p:nvPr/>
        </p:nvSpPr>
        <p:spPr>
          <a:xfrm>
            <a:off x="3253501" y="2269121"/>
            <a:ext cx="477767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val 11">
            <a:extLst>
              <a:ext uri="{FF2B5EF4-FFF2-40B4-BE49-F238E27FC236}">
                <a16:creationId xmlns="" xmlns:a16="http://schemas.microsoft.com/office/drawing/2014/main" id="{94CB111F-314D-4C3D-BBC0-A7AF135B1033}"/>
              </a:ext>
            </a:extLst>
          </p:cNvPr>
          <p:cNvSpPr/>
          <p:nvPr/>
        </p:nvSpPr>
        <p:spPr>
          <a:xfrm>
            <a:off x="3253501" y="3752095"/>
            <a:ext cx="477767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Picture 12">
            <a:extLst>
              <a:ext uri="{FF2B5EF4-FFF2-40B4-BE49-F238E27FC236}">
                <a16:creationId xmlns="" xmlns:a16="http://schemas.microsoft.com/office/drawing/2014/main" id="{E11CCB07-E4A8-46D6-AA0A-ABA17485A18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02234" y="1557705"/>
            <a:ext cx="380300" cy="379665"/>
          </a:xfrm>
          <a:prstGeom prst="rect">
            <a:avLst/>
          </a:prstGeom>
        </p:spPr>
      </p:pic>
      <p:pic>
        <p:nvPicPr>
          <p:cNvPr id="48" name="Picture 13">
            <a:extLst>
              <a:ext uri="{FF2B5EF4-FFF2-40B4-BE49-F238E27FC236}">
                <a16:creationId xmlns="" xmlns:a16="http://schemas.microsoft.com/office/drawing/2014/main" id="{7AACF0B1-04B3-4931-BEB0-3FCD36C5C1D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308902" y="2311518"/>
            <a:ext cx="380299" cy="302629"/>
          </a:xfrm>
          <a:prstGeom prst="rect">
            <a:avLst/>
          </a:prstGeom>
        </p:spPr>
      </p:pic>
      <p:pic>
        <p:nvPicPr>
          <p:cNvPr id="49" name="Picture 14">
            <a:extLst>
              <a:ext uri="{FF2B5EF4-FFF2-40B4-BE49-F238E27FC236}">
                <a16:creationId xmlns="" xmlns:a16="http://schemas.microsoft.com/office/drawing/2014/main" id="{651C11FC-C7F9-47A0-B0FA-C194F0C5B92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311003" y="3072803"/>
            <a:ext cx="308292" cy="307657"/>
          </a:xfrm>
          <a:prstGeom prst="rect">
            <a:avLst/>
          </a:prstGeom>
        </p:spPr>
      </p:pic>
      <p:pic>
        <p:nvPicPr>
          <p:cNvPr id="50" name="Picture 15">
            <a:extLst>
              <a:ext uri="{FF2B5EF4-FFF2-40B4-BE49-F238E27FC236}">
                <a16:creationId xmlns="" xmlns:a16="http://schemas.microsoft.com/office/drawing/2014/main" id="{53347F0B-4665-460F-8EBF-066B54D4588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374242" y="3799790"/>
            <a:ext cx="245053" cy="32872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390EBBE8-388C-4EDE-AA41-F0CEC2CE5FFE}"/>
              </a:ext>
            </a:extLst>
          </p:cNvPr>
          <p:cNvSpPr/>
          <p:nvPr/>
        </p:nvSpPr>
        <p:spPr>
          <a:xfrm>
            <a:off x="3731268" y="1570135"/>
            <a:ext cx="3127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310 millions d’utilisateurs actifs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B5E42820-9F74-4944-A472-C1A67FE6A56E}"/>
              </a:ext>
            </a:extLst>
          </p:cNvPr>
          <p:cNvSpPr/>
          <p:nvPr/>
        </p:nvSpPr>
        <p:spPr>
          <a:xfrm>
            <a:off x="3707780" y="2315031"/>
            <a:ext cx="4752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500 millions de tweets sont envoyés chaque jour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41E9B269-A9A8-4EAD-A25B-3B479E7829AA}"/>
              </a:ext>
            </a:extLst>
          </p:cNvPr>
          <p:cNvSpPr/>
          <p:nvPr/>
        </p:nvSpPr>
        <p:spPr>
          <a:xfrm>
            <a:off x="3731268" y="3072803"/>
            <a:ext cx="3742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1 million de sites intègrent des tweets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A2A20F15-AACD-47BD-90EC-6656C81A0E50}"/>
              </a:ext>
            </a:extLst>
          </p:cNvPr>
          <p:cNvSpPr/>
          <p:nvPr/>
        </p:nvSpPr>
        <p:spPr>
          <a:xfrm>
            <a:off x="3740036" y="37247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300 milliards de tweets ont été envoyés depuis le 21 mars 2006</a:t>
            </a:r>
          </a:p>
        </p:txBody>
      </p:sp>
      <p:cxnSp>
        <p:nvCxnSpPr>
          <p:cNvPr id="55" name="Straight Connector 21">
            <a:extLst>
              <a:ext uri="{FF2B5EF4-FFF2-40B4-BE49-F238E27FC236}">
                <a16:creationId xmlns="" xmlns:a16="http://schemas.microsoft.com/office/drawing/2014/main" id="{78F1DE51-2D9B-4400-B03F-2DC2D6DB9C29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1835696" y="1002171"/>
            <a:ext cx="1394441" cy="777491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22">
            <a:extLst>
              <a:ext uri="{FF2B5EF4-FFF2-40B4-BE49-F238E27FC236}">
                <a16:creationId xmlns="" xmlns:a16="http://schemas.microsoft.com/office/drawing/2014/main" id="{A8CB9429-EF2B-4B5C-B129-00B5ACBAD50B}"/>
              </a:ext>
            </a:extLst>
          </p:cNvPr>
          <p:cNvCxnSpPr/>
          <p:nvPr/>
        </p:nvCxnSpPr>
        <p:spPr>
          <a:xfrm flipH="1">
            <a:off x="2384542" y="1805358"/>
            <a:ext cx="857278" cy="41675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23">
            <a:extLst>
              <a:ext uri="{FF2B5EF4-FFF2-40B4-BE49-F238E27FC236}">
                <a16:creationId xmlns="" xmlns:a16="http://schemas.microsoft.com/office/drawing/2014/main" id="{DF66FF3B-87AA-441B-9359-D34587C231FF}"/>
              </a:ext>
            </a:extLst>
          </p:cNvPr>
          <p:cNvCxnSpPr/>
          <p:nvPr/>
        </p:nvCxnSpPr>
        <p:spPr>
          <a:xfrm flipH="1">
            <a:off x="2600000" y="2477251"/>
            <a:ext cx="653502" cy="16591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24">
            <a:extLst>
              <a:ext uri="{FF2B5EF4-FFF2-40B4-BE49-F238E27FC236}">
                <a16:creationId xmlns="" xmlns:a16="http://schemas.microsoft.com/office/drawing/2014/main" id="{D3C26685-A1AE-44C4-9DE5-B9EC98865C4E}"/>
              </a:ext>
            </a:extLst>
          </p:cNvPr>
          <p:cNvCxnSpPr/>
          <p:nvPr/>
        </p:nvCxnSpPr>
        <p:spPr>
          <a:xfrm flipH="1" flipV="1">
            <a:off x="2573350" y="3226631"/>
            <a:ext cx="639719" cy="778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25">
            <a:extLst>
              <a:ext uri="{FF2B5EF4-FFF2-40B4-BE49-F238E27FC236}">
                <a16:creationId xmlns="" xmlns:a16="http://schemas.microsoft.com/office/drawing/2014/main" id="{F7C1D332-504D-4787-99B9-9B8931ABA0DE}"/>
              </a:ext>
            </a:extLst>
          </p:cNvPr>
          <p:cNvCxnSpPr>
            <a:cxnSpLocks/>
            <a:stCxn id="46" idx="2"/>
          </p:cNvCxnSpPr>
          <p:nvPr/>
        </p:nvCxnSpPr>
        <p:spPr>
          <a:xfrm flipH="1" flipV="1">
            <a:off x="1964467" y="3945520"/>
            <a:ext cx="1289034" cy="2259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Oval 31">
            <a:extLst>
              <a:ext uri="{FF2B5EF4-FFF2-40B4-BE49-F238E27FC236}">
                <a16:creationId xmlns="" xmlns:a16="http://schemas.microsoft.com/office/drawing/2014/main" id="{839CEB70-CD63-4D7A-8051-8D6817FD7176}"/>
              </a:ext>
            </a:extLst>
          </p:cNvPr>
          <p:cNvSpPr/>
          <p:nvPr/>
        </p:nvSpPr>
        <p:spPr>
          <a:xfrm>
            <a:off x="1748098" y="1752270"/>
            <a:ext cx="144016" cy="1333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val 32">
            <a:extLst>
              <a:ext uri="{FF2B5EF4-FFF2-40B4-BE49-F238E27FC236}">
                <a16:creationId xmlns="" xmlns:a16="http://schemas.microsoft.com/office/drawing/2014/main" id="{19F0C685-4EE9-42BC-B54F-3BD94CF27FCC}"/>
              </a:ext>
            </a:extLst>
          </p:cNvPr>
          <p:cNvSpPr/>
          <p:nvPr/>
        </p:nvSpPr>
        <p:spPr>
          <a:xfrm>
            <a:off x="2324128" y="2169209"/>
            <a:ext cx="144016" cy="1333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val 33">
            <a:extLst>
              <a:ext uri="{FF2B5EF4-FFF2-40B4-BE49-F238E27FC236}">
                <a16:creationId xmlns="" xmlns:a16="http://schemas.microsoft.com/office/drawing/2014/main" id="{A01255A0-4230-475E-9FFF-FB76794BBA70}"/>
              </a:ext>
            </a:extLst>
          </p:cNvPr>
          <p:cNvSpPr/>
          <p:nvPr/>
        </p:nvSpPr>
        <p:spPr>
          <a:xfrm>
            <a:off x="2544600" y="2594940"/>
            <a:ext cx="144016" cy="1333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val 34">
            <a:extLst>
              <a:ext uri="{FF2B5EF4-FFF2-40B4-BE49-F238E27FC236}">
                <a16:creationId xmlns="" xmlns:a16="http://schemas.microsoft.com/office/drawing/2014/main" id="{F4B3F3C0-53A3-4EAD-973F-69D8183BF387}"/>
              </a:ext>
            </a:extLst>
          </p:cNvPr>
          <p:cNvSpPr/>
          <p:nvPr/>
        </p:nvSpPr>
        <p:spPr>
          <a:xfrm>
            <a:off x="2527992" y="3160732"/>
            <a:ext cx="144016" cy="1333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Oval 35">
            <a:extLst>
              <a:ext uri="{FF2B5EF4-FFF2-40B4-BE49-F238E27FC236}">
                <a16:creationId xmlns="" xmlns:a16="http://schemas.microsoft.com/office/drawing/2014/main" id="{3A23345F-4239-4088-B6DD-9F91E41E2AEC}"/>
              </a:ext>
            </a:extLst>
          </p:cNvPr>
          <p:cNvSpPr/>
          <p:nvPr/>
        </p:nvSpPr>
        <p:spPr>
          <a:xfrm>
            <a:off x="1861985" y="3897457"/>
            <a:ext cx="144016" cy="1333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7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 animBg="1"/>
      <p:bldP spid="39" grpId="0" animBg="1"/>
      <p:bldP spid="40" grpId="0"/>
      <p:bldP spid="41" grpId="0" animBg="1"/>
      <p:bldP spid="43" grpId="0" animBg="1"/>
      <p:bldP spid="44" grpId="0" animBg="1"/>
      <p:bldP spid="45" grpId="0" animBg="1"/>
      <p:bldP spid="46" grpId="0" animBg="1"/>
      <p:bldP spid="51" grpId="0"/>
      <p:bldP spid="52" grpId="0"/>
      <p:bldP spid="53" grpId="0"/>
      <p:bldP spid="54" grpId="0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0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KAFKA</a:t>
            </a:r>
            <a:endParaRPr lang="fr-FR" sz="400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627534"/>
            <a:ext cx="3384376" cy="13986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107504" y="2211710"/>
            <a:ext cx="8784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Apache Kafka est un projet à code source ouvert d'agent de messages développé par l'Apache Software Foundation.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Ecrit en Scala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Vise à fournir un système unifié, en temps réel à latence faible pour la manipulation de flux de données.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Sa conception est fortement influencée par les journaux de transactions.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8676456" y="4803998"/>
            <a:ext cx="467544" cy="3395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7F6FB2B-98FF-4F0A-A7CA-906AF6CE9727}" type="slidenum">
              <a:rPr lang="en-US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998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203598"/>
            <a:ext cx="88569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Kafka comprend cinq APIs de base 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B0F0"/>
                </a:solidFill>
                <a:latin typeface="Arial" panose="020B0604020202020204" pitchFamily="34" charset="0"/>
              </a:rPr>
              <a:t>Producer API </a:t>
            </a: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</a:rPr>
              <a:t>permet aux applications d'envoyer des flux de données aux topics du 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</a:rPr>
              <a:t>cluster Kafka.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B0F0"/>
                </a:solidFill>
                <a:latin typeface="Arial" panose="020B0604020202020204" pitchFamily="34" charset="0"/>
              </a:rPr>
              <a:t>Consumer API </a:t>
            </a: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</a:rPr>
              <a:t>permet aux applications de lire des flux de données à partir des          topics du cluster Kafka.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0B0F0"/>
                </a:solidFill>
                <a:latin typeface="Arial" panose="020B0604020202020204" pitchFamily="34" charset="0"/>
              </a:rPr>
              <a:t>Streams</a:t>
            </a:r>
            <a:r>
              <a:rPr lang="fr-FR" dirty="0">
                <a:solidFill>
                  <a:srgbClr val="00B0F0"/>
                </a:solidFill>
                <a:latin typeface="Arial" panose="020B0604020202020204" pitchFamily="34" charset="0"/>
              </a:rPr>
              <a:t> API </a:t>
            </a: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</a:rPr>
              <a:t>permet de transformer des flux de données en topic de sortie.</a:t>
            </a:r>
          </a:p>
        </p:txBody>
      </p:sp>
      <p:sp>
        <p:nvSpPr>
          <p:cNvPr id="4" name="Rectangle 3"/>
          <p:cNvSpPr/>
          <p:nvPr/>
        </p:nvSpPr>
        <p:spPr>
          <a:xfrm>
            <a:off x="8676456" y="4803998"/>
            <a:ext cx="467544" cy="3395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7F6FB2B-98FF-4F0A-A7CA-906AF6CE9727}" type="slidenum">
              <a:rPr lang="en-US" smtClean="0"/>
              <a:t>8</a:t>
            </a:fld>
            <a:endParaRPr lang="fr-FR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59E8C607-825F-4ED6-B177-FF67D683D486}"/>
              </a:ext>
            </a:extLst>
          </p:cNvPr>
          <p:cNvSpPr txBox="1"/>
          <p:nvPr/>
        </p:nvSpPr>
        <p:spPr>
          <a:xfrm>
            <a:off x="110812" y="0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KAFKA</a:t>
            </a:r>
            <a:endParaRPr lang="fr-FR" sz="400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347614"/>
            <a:ext cx="885698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0B0F0"/>
                </a:solidFill>
                <a:latin typeface="Arial" panose="020B0604020202020204" pitchFamily="34" charset="0"/>
              </a:rPr>
              <a:t>Connect</a:t>
            </a:r>
            <a:r>
              <a:rPr lang="fr-FR" dirty="0">
                <a:solidFill>
                  <a:srgbClr val="00B0F0"/>
                </a:solidFill>
                <a:latin typeface="Arial" panose="020B0604020202020204" pitchFamily="34" charset="0"/>
              </a:rPr>
              <a:t> API </a:t>
            </a: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</a:rPr>
              <a:t>permet d'implémenter des connecteurs qui récupèrent les données d'un système source ou d'une application vers Kafka ou qui poussent de Kafka vers une   application.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0B0F0"/>
                </a:solidFill>
                <a:latin typeface="Arial" panose="020B0604020202020204" pitchFamily="34" charset="0"/>
              </a:rPr>
              <a:t>AdminClient</a:t>
            </a:r>
            <a:r>
              <a:rPr lang="fr-FR" dirty="0">
                <a:solidFill>
                  <a:srgbClr val="00B0F0"/>
                </a:solidFill>
                <a:latin typeface="Arial" panose="020B0604020202020204" pitchFamily="34" charset="0"/>
              </a:rPr>
              <a:t> API </a:t>
            </a: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</a:rPr>
              <a:t>permet de gérer et d'inspecter les topics, les brokers, et les autres objets Kafka .</a:t>
            </a:r>
          </a:p>
        </p:txBody>
      </p:sp>
      <p:sp>
        <p:nvSpPr>
          <p:cNvPr id="4" name="Rectangle 3"/>
          <p:cNvSpPr/>
          <p:nvPr/>
        </p:nvSpPr>
        <p:spPr>
          <a:xfrm>
            <a:off x="8676456" y="4803998"/>
            <a:ext cx="467544" cy="3395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7F6FB2B-98FF-4F0A-A7CA-906AF6CE9727}" type="slidenum">
              <a:rPr lang="en-US" smtClean="0"/>
              <a:t>9</a:t>
            </a:fld>
            <a:endParaRPr lang="fr-FR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701BC24D-3CE2-4536-A202-862E48C152DA}"/>
              </a:ext>
            </a:extLst>
          </p:cNvPr>
          <p:cNvSpPr txBox="1"/>
          <p:nvPr/>
        </p:nvSpPr>
        <p:spPr>
          <a:xfrm>
            <a:off x="107504" y="47692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KAFKA</a:t>
            </a:r>
            <a:endParaRPr lang="fr-FR" sz="400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504</Words>
  <Application>Microsoft Office PowerPoint</Application>
  <PresentationFormat>Affichage à l'écran (16:9)</PresentationFormat>
  <Paragraphs>137</Paragraphs>
  <Slides>32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Britannic Bold</vt:lpstr>
      <vt:lpstr>Calibri</vt:lpstr>
      <vt:lpstr>Wingdings</vt:lpstr>
      <vt:lpstr>Office Theme</vt:lpstr>
      <vt:lpstr>Custom Design</vt:lpstr>
      <vt:lpstr>Présentation PowerPoint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sahar maz</cp:lastModifiedBy>
  <cp:revision>171</cp:revision>
  <dcterms:created xsi:type="dcterms:W3CDTF">2014-04-01T16:27:38Z</dcterms:created>
  <dcterms:modified xsi:type="dcterms:W3CDTF">2021-07-11T16:24:47Z</dcterms:modified>
</cp:coreProperties>
</file>