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0"/>
  </p:notesMasterIdLst>
  <p:sldIdLst>
    <p:sldId id="278" r:id="rId2"/>
    <p:sldId id="279" r:id="rId3"/>
    <p:sldId id="280" r:id="rId4"/>
    <p:sldId id="294" r:id="rId5"/>
    <p:sldId id="283" r:id="rId6"/>
    <p:sldId id="284" r:id="rId7"/>
    <p:sldId id="282" r:id="rId8"/>
    <p:sldId id="300" r:id="rId9"/>
    <p:sldId id="301" r:id="rId10"/>
    <p:sldId id="295" r:id="rId11"/>
    <p:sldId id="296" r:id="rId12"/>
    <p:sldId id="302" r:id="rId13"/>
    <p:sldId id="298" r:id="rId14"/>
    <p:sldId id="290" r:id="rId15"/>
    <p:sldId id="299" r:id="rId16"/>
    <p:sldId id="292" r:id="rId17"/>
    <p:sldId id="293" r:id="rId18"/>
    <p:sldId id="311" r:id="rId1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9" autoAdjust="0"/>
  </p:normalViewPr>
  <p:slideViewPr>
    <p:cSldViewPr snapToGrid="0" snapToObjects="1">
      <p:cViewPr>
        <p:scale>
          <a:sx n="66" d="100"/>
          <a:sy n="66" d="100"/>
        </p:scale>
        <p:origin x="2256" y="112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3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2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7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05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050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1" y="3955667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100" b="1" i="0"/>
            </a:lvl1pPr>
            <a:lvl2pPr marL="342900" indent="0">
              <a:buNone/>
              <a:defRPr sz="1350" b="1" i="1"/>
            </a:lvl2pPr>
            <a:lvl3pPr marL="685800" indent="0">
              <a:buNone/>
              <a:defRPr sz="1350" b="1" i="1"/>
            </a:lvl3pPr>
            <a:lvl4pPr marL="1028700" indent="0">
              <a:buNone/>
              <a:defRPr sz="1350" b="1" i="1"/>
            </a:lvl4pPr>
            <a:lvl5pPr marL="1371600" indent="0">
              <a:buNone/>
              <a:defRPr sz="135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1" y="4633363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350" b="1" i="0"/>
            </a:lvl1pPr>
            <a:lvl2pPr marL="342900" indent="0">
              <a:buNone/>
              <a:defRPr sz="1350" b="1" i="1"/>
            </a:lvl2pPr>
            <a:lvl3pPr marL="685800" indent="0">
              <a:buNone/>
              <a:defRPr sz="1350" b="1" i="1"/>
            </a:lvl3pPr>
            <a:lvl4pPr marL="1028700" indent="0">
              <a:buNone/>
              <a:defRPr sz="1350" b="1" i="1"/>
            </a:lvl4pPr>
            <a:lvl5pPr marL="1371600" indent="0">
              <a:buNone/>
              <a:defRPr sz="135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1" y="4892978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75" b="1" i="0">
                <a:solidFill>
                  <a:schemeClr val="accent3"/>
                </a:solidFill>
                <a:latin typeface="+mj-lt"/>
              </a:defRPr>
            </a:lvl1pPr>
            <a:lvl2pPr marL="342900" indent="0">
              <a:buNone/>
              <a:defRPr sz="1350" b="1" i="1"/>
            </a:lvl2pPr>
            <a:lvl3pPr marL="685800" indent="0">
              <a:buNone/>
              <a:defRPr sz="1350" b="1" i="1"/>
            </a:lvl3pPr>
            <a:lvl4pPr marL="1028700" indent="0">
              <a:buNone/>
              <a:defRPr sz="1350" b="1" i="1"/>
            </a:lvl4pPr>
            <a:lvl5pPr marL="1371600" indent="0">
              <a:buNone/>
              <a:defRPr sz="135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1" y="533430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350" b="1" i="0"/>
            </a:lvl1pPr>
            <a:lvl2pPr marL="342900" indent="0">
              <a:buNone/>
              <a:defRPr sz="1350" b="1" i="1"/>
            </a:lvl2pPr>
            <a:lvl3pPr marL="685800" indent="0">
              <a:buNone/>
              <a:defRPr sz="1350" b="1" i="1"/>
            </a:lvl3pPr>
            <a:lvl4pPr marL="1028700" indent="0">
              <a:buNone/>
              <a:defRPr sz="1350" b="1" i="1"/>
            </a:lvl4pPr>
            <a:lvl5pPr marL="1371600" indent="0">
              <a:buNone/>
              <a:defRPr sz="135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1" y="559391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75" b="1" i="0">
                <a:solidFill>
                  <a:schemeClr val="accent3"/>
                </a:solidFill>
                <a:latin typeface="+mj-lt"/>
              </a:defRPr>
            </a:lvl1pPr>
            <a:lvl2pPr marL="342900" indent="0">
              <a:buNone/>
              <a:defRPr sz="1350" b="1" i="1"/>
            </a:lvl2pPr>
            <a:lvl3pPr marL="685800" indent="0">
              <a:buNone/>
              <a:defRPr sz="1350" b="1" i="1"/>
            </a:lvl3pPr>
            <a:lvl4pPr marL="1028700" indent="0">
              <a:buNone/>
              <a:defRPr sz="1350" b="1" i="1"/>
            </a:lvl4pPr>
            <a:lvl5pPr marL="1371600" indent="0">
              <a:buNone/>
              <a:defRPr sz="135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7" y="1561558"/>
            <a:ext cx="2973891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05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135100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  <p:sldLayoutId id="2147483677" r:id="rId21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5867" y="999067"/>
            <a:ext cx="5453041" cy="2210477"/>
          </a:xfrm>
        </p:spPr>
        <p:txBody>
          <a:bodyPr/>
          <a:lstStyle/>
          <a:p>
            <a:pPr algn="ctr" rtl="0" fontAlgn="base"/>
            <a:r>
              <a:rPr lang="en-US" u="sng" dirty="0"/>
              <a:t>BB88</a:t>
            </a:r>
            <a:br>
              <a:rPr lang="en-US" dirty="0"/>
            </a:b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Social Challenge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Design Thinking for Social Innovation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482DD-B61E-F393-503C-040E4C5D7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328" y="73152"/>
            <a:ext cx="6766560" cy="768096"/>
          </a:xfrm>
        </p:spPr>
        <p:txBody>
          <a:bodyPr/>
          <a:lstStyle/>
          <a:p>
            <a:r>
              <a:rPr lang="en-IN" dirty="0"/>
              <a:t>Affinity map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FA539-5751-3950-E21D-96CD721F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50861-6ADD-612F-978B-6902D691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E9C8FB-92A9-3399-A858-1A60FC106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4718546" y="-252645"/>
            <a:ext cx="5711081" cy="811832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138558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F5CE-74F0-CB10-5132-056A825D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443" y="73152"/>
            <a:ext cx="6766560" cy="768096"/>
          </a:xfrm>
        </p:spPr>
        <p:txBody>
          <a:bodyPr/>
          <a:lstStyle/>
          <a:p>
            <a:r>
              <a:rPr lang="en-IN" dirty="0"/>
              <a:t>Empathy map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E5B2D-2ECB-C162-6A6D-18768105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2367E6-268A-C173-482A-94355E609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443" y="841248"/>
            <a:ext cx="7361645" cy="5082032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D2C7086-9EAD-0A83-8DDF-CB2D45BEF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494595"/>
              </p:ext>
            </p:extLst>
          </p:nvPr>
        </p:nvGraphicFramePr>
        <p:xfrm>
          <a:off x="3454397" y="841247"/>
          <a:ext cx="8478522" cy="6125609"/>
        </p:xfrm>
        <a:graphic>
          <a:graphicData uri="http://schemas.openxmlformats.org/drawingml/2006/table">
            <a:tbl>
              <a:tblPr/>
              <a:tblGrid>
                <a:gridCol w="4239261">
                  <a:extLst>
                    <a:ext uri="{9D8B030D-6E8A-4147-A177-3AD203B41FA5}">
                      <a16:colId xmlns:a16="http://schemas.microsoft.com/office/drawing/2014/main" val="20977026"/>
                    </a:ext>
                  </a:extLst>
                </a:gridCol>
                <a:gridCol w="4239261">
                  <a:extLst>
                    <a:ext uri="{9D8B030D-6E8A-4147-A177-3AD203B41FA5}">
                      <a16:colId xmlns:a16="http://schemas.microsoft.com/office/drawing/2014/main" val="2684195202"/>
                    </a:ext>
                  </a:extLst>
                </a:gridCol>
              </a:tblGrid>
              <a:tr h="31489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1" i="0">
                          <a:solidFill>
                            <a:srgbClr val="00CC00"/>
                          </a:solidFill>
                          <a:effectLst/>
                          <a:latin typeface="Arial" panose="020B0604020202020204" pitchFamily="34" charset="0"/>
                        </a:rPr>
                        <a:t>Say and Do👄</a:t>
                      </a:r>
                      <a:r>
                        <a:rPr lang="en-US" sz="9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700" b="1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Sports is not a career​</a:t>
                      </a:r>
                      <a:endParaRPr lang="en-US" sz="1700" b="1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                Excel in all various fields​</a:t>
                      </a:r>
                      <a:endParaRPr lang="en-US" sz="1700" b="1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Children are burden ​</a:t>
                      </a:r>
                      <a:endParaRPr lang="en-US" sz="1700" b="1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                       Succeed with flying colours​</a:t>
                      </a:r>
                      <a:endParaRPr lang="en-US" sz="1700" b="1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Grades aren’t important​</a:t>
                      </a:r>
                      <a:endParaRPr lang="en-US" sz="1700" b="1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                     Grades matter for certain criteria ​</a:t>
                      </a:r>
                      <a:endParaRPr lang="en-US" sz="1700" b="1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                      like eligibility , interviews , etc​</a:t>
                      </a:r>
                      <a:endParaRPr lang="en-US" sz="1700" b="1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700" b="1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Blind are not a part of the society​</a:t>
                      </a:r>
                      <a:endParaRPr lang="en-US" sz="1700" b="1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                      Make their own unique identity​</a:t>
                      </a:r>
                      <a:endParaRPr lang="en-US" sz="1700" b="1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700" b="1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7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3881" marR="83881" marT="41941" marB="41941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1" i="0">
                          <a:solidFill>
                            <a:srgbClr val="00CC00"/>
                          </a:solidFill>
                          <a:effectLst/>
                          <a:latin typeface="Arial" panose="020B0604020202020204" pitchFamily="34" charset="0"/>
                        </a:rPr>
                        <a:t>See👀</a:t>
                      </a:r>
                      <a:r>
                        <a:rPr lang="en-US" sz="9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700" b="1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  <a:r>
                        <a:rPr lang="en-US" sz="900" b="1" i="0">
                          <a:solidFill>
                            <a:srgbClr val="00CC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income of parents​</a:t>
                      </a:r>
                      <a:endParaRPr lang="en-US" sz="1700" b="1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                     Students are pressurised​</a:t>
                      </a:r>
                      <a:endParaRPr lang="en-US" sz="1700" b="1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Parents Struggle ​</a:t>
                      </a:r>
                      <a:endParaRPr lang="en-US" sz="1700" b="1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                                           High expectations​</a:t>
                      </a:r>
                      <a:endParaRPr lang="en-US" sz="1700" b="1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 high standards​</a:t>
                      </a:r>
                      <a:endParaRPr lang="en-US" sz="1700" b="1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                 Low self esteem​</a:t>
                      </a:r>
                      <a:endParaRPr lang="en-US" sz="1700" b="1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                                           great potential​</a:t>
                      </a:r>
                      <a:endParaRPr lang="en-US" sz="1700" b="1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Helpless        ​</a:t>
                      </a:r>
                      <a:endParaRPr lang="en-US" sz="1700" b="1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      Limited facility​</a:t>
                      </a:r>
                      <a:endParaRPr lang="en-US" sz="1700" b="1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                                    Extraordinary talent​</a:t>
                      </a:r>
                      <a:endParaRPr lang="en-US" sz="1700" b="1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7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3881" marR="83881" marT="41941" marB="41941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751087"/>
                  </a:ext>
                </a:extLst>
              </a:tr>
              <a:tr h="297670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1" i="0">
                          <a:solidFill>
                            <a:srgbClr val="00CC00"/>
                          </a:solidFill>
                          <a:effectLst/>
                          <a:latin typeface="Arial" panose="020B0604020202020204" pitchFamily="34" charset="0"/>
                        </a:rPr>
                        <a:t>Think and feel🤔💭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Isolated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           Pressurised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                                       high competition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 good lifestyle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                             Good career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Lack of motivation 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                            Will be judged by the society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Enthusiastic to try new things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3881" marR="83881" marT="41941" marB="41941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1" i="0" dirty="0">
                          <a:solidFill>
                            <a:srgbClr val="00CC00"/>
                          </a:solidFill>
                          <a:effectLst/>
                          <a:latin typeface="Arial" panose="020B0604020202020204" pitchFamily="34" charset="0"/>
                        </a:rPr>
                        <a:t>Hear</a:t>
                      </a:r>
                      <a:r>
                        <a:rPr lang="en-US" sz="900" b="0" i="0" dirty="0">
                          <a:solidFill>
                            <a:srgbClr val="00CC00"/>
                          </a:solidFill>
                          <a:effectLst/>
                          <a:latin typeface="Arial" panose="020B0604020202020204" pitchFamily="34" charset="0"/>
                        </a:rPr>
                        <a:t>👂</a:t>
                      </a: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100" b="1" i="0" dirty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</a:rPr>
                        <a:t>Children are burden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100" b="1" i="0" dirty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                        Get out of your comfort zone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100" b="1" i="0" dirty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</a:rPr>
                        <a:t>Become a doctor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100" b="1" i="0" dirty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                      Get a degree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100" b="1" i="0" dirty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                                           Grades are important 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100" b="1" i="0" dirty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</a:rPr>
                        <a:t>     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7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3881" marR="83881" marT="41941" marB="41941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091662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D4DFE40D-2793-88F7-255A-689B0419D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929" y="861491"/>
            <a:ext cx="139181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566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6B91A8-6CEF-029D-4EDC-7977484C0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" y="182880"/>
            <a:ext cx="3200400" cy="274320"/>
          </a:xfrm>
        </p:spPr>
        <p:txBody>
          <a:bodyPr/>
          <a:lstStyle/>
          <a:p>
            <a:r>
              <a:rPr lang="en-US" sz="3600" dirty="0"/>
              <a:t>Brainstorming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51A63A-7F97-6D92-1B4B-6F7B3DA6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9E5A6B-B5D7-26BD-0749-3FB6B538E075}"/>
              </a:ext>
            </a:extLst>
          </p:cNvPr>
          <p:cNvSpPr/>
          <p:nvPr/>
        </p:nvSpPr>
        <p:spPr bwMode="auto">
          <a:xfrm>
            <a:off x="209116" y="2544494"/>
            <a:ext cx="1643063" cy="749566"/>
          </a:xfrm>
          <a:prstGeom prst="roundRect">
            <a:avLst/>
          </a:prstGeom>
          <a:solidFill>
            <a:srgbClr val="AC72BE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rightRoom" dir="t">
              <a:rot lat="0" lon="0" rev="600000"/>
            </a:lightRig>
          </a:scene3d>
          <a:sp3d prstMaterial="metal">
            <a:bevelT w="38100" h="57150" prst="relaxedInse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Portable Keyboard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2C3C39-FAA4-ACE6-0E58-D78871230310}"/>
              </a:ext>
            </a:extLst>
          </p:cNvPr>
          <p:cNvSpPr/>
          <p:nvPr/>
        </p:nvSpPr>
        <p:spPr bwMode="auto">
          <a:xfrm>
            <a:off x="3412488" y="2540063"/>
            <a:ext cx="1573200" cy="753997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rightRoom" dir="t">
              <a:rot lat="0" lon="0" rev="600000"/>
            </a:lightRig>
          </a:scene3d>
          <a:sp3d prstMaterial="metal">
            <a:bevelT w="38100" h="57150" prst="relaxedInse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Lighting keyboard</a:t>
            </a:r>
            <a:endParaRPr lang="en-IN" sz="200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45FE1B-9876-0067-E282-0D325D0440B1}"/>
              </a:ext>
            </a:extLst>
          </p:cNvPr>
          <p:cNvSpPr/>
          <p:nvPr/>
        </p:nvSpPr>
        <p:spPr bwMode="auto">
          <a:xfrm>
            <a:off x="5032680" y="1727123"/>
            <a:ext cx="1573200" cy="727587"/>
          </a:xfrm>
          <a:prstGeom prst="roundRect">
            <a:avLst/>
          </a:prstGeom>
          <a:solidFill>
            <a:srgbClr val="FAC23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rightRoom" dir="t">
              <a:rot lat="0" lon="0" rev="600000"/>
            </a:lightRig>
          </a:scene3d>
          <a:sp3d prstMaterial="metal">
            <a:bevelT w="38100" h="57150" prst="relaxedInse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latin typeface="Calibri" panose="020F0502020204030204" pitchFamily="34" charset="0"/>
                <a:cs typeface="Times New Roman" panose="02020603050405020304" pitchFamily="18" charset="0"/>
              </a:rPr>
              <a:t>Auto correction keyboard</a:t>
            </a:r>
            <a:endParaRPr lang="en-IN" sz="17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21BBA2-F1B9-AEBE-2313-53F453EE46EA}"/>
              </a:ext>
            </a:extLst>
          </p:cNvPr>
          <p:cNvSpPr/>
          <p:nvPr/>
        </p:nvSpPr>
        <p:spPr bwMode="auto">
          <a:xfrm>
            <a:off x="6873326" y="2610747"/>
            <a:ext cx="1573200" cy="753997"/>
          </a:xfrm>
          <a:prstGeom prst="roundRect">
            <a:avLst/>
          </a:prstGeom>
          <a:solidFill>
            <a:srgbClr val="4DCCC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rightRoom" dir="t">
              <a:rot lat="0" lon="0" rev="600000"/>
            </a:lightRig>
          </a:scene3d>
          <a:sp3d prstMaterial="metal">
            <a:bevelT w="38100" h="57150" prst="relaxedInse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Keyboard with headphones</a:t>
            </a:r>
            <a:endParaRPr lang="en-IN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44057C-B748-2B03-1B2D-BDA59E7099B1}"/>
              </a:ext>
            </a:extLst>
          </p:cNvPr>
          <p:cNvSpPr/>
          <p:nvPr/>
        </p:nvSpPr>
        <p:spPr bwMode="auto">
          <a:xfrm>
            <a:off x="8888050" y="1727122"/>
            <a:ext cx="1571395" cy="72758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rightRoom" dir="t">
              <a:rot lat="0" lon="0" rev="600000"/>
            </a:lightRig>
          </a:scene3d>
          <a:sp3d prstMaterial="metal">
            <a:bevelT w="38100" h="57150" prst="relaxedInse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Self cooling  keyboard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B3BD34-D1A4-96C9-C5A3-820014A36AE2}"/>
              </a:ext>
            </a:extLst>
          </p:cNvPr>
          <p:cNvSpPr/>
          <p:nvPr/>
        </p:nvSpPr>
        <p:spPr bwMode="auto">
          <a:xfrm>
            <a:off x="6770092" y="800429"/>
            <a:ext cx="1571396" cy="72758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rightRoom" dir="t">
              <a:rot lat="0" lon="0" rev="600000"/>
            </a:lightRig>
          </a:scene3d>
          <a:sp3d prstMaterial="metal">
            <a:bevelT w="38100" h="57150" prst="relaxedInse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Colourful keyboard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24CBB9-F6F7-0D3B-AC69-77F6B4FB8404}"/>
              </a:ext>
            </a:extLst>
          </p:cNvPr>
          <p:cNvSpPr/>
          <p:nvPr/>
        </p:nvSpPr>
        <p:spPr bwMode="auto">
          <a:xfrm>
            <a:off x="5196891" y="3563940"/>
            <a:ext cx="1573201" cy="727587"/>
          </a:xfrm>
          <a:prstGeom prst="roundRect">
            <a:avLst/>
          </a:prstGeom>
          <a:solidFill>
            <a:srgbClr val="DE707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rightRoom" dir="t">
              <a:rot lat="0" lon="0" rev="600000"/>
            </a:lightRig>
          </a:scene3d>
          <a:sp3d prstMaterial="metal">
            <a:bevelT w="38100" h="57150" prst="relaxedInse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Touchpad keyboard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6C102FA-CB65-A60D-D515-6AE5825CE693}"/>
              </a:ext>
            </a:extLst>
          </p:cNvPr>
          <p:cNvSpPr/>
          <p:nvPr/>
        </p:nvSpPr>
        <p:spPr bwMode="auto">
          <a:xfrm>
            <a:off x="1780002" y="3563941"/>
            <a:ext cx="1573200" cy="727587"/>
          </a:xfrm>
          <a:prstGeom prst="roundRect">
            <a:avLst/>
          </a:prstGeom>
          <a:solidFill>
            <a:srgbClr val="95CCD7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rightRoom" dir="t">
              <a:rot lat="0" lon="0" rev="600000"/>
            </a:lightRig>
          </a:scene3d>
          <a:sp3d prstMaterial="metal">
            <a:bevelT w="38100" h="57150" prst="relaxedInse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>
                <a:latin typeface="Calibri" panose="020F0502020204030204" pitchFamily="34" charset="0"/>
                <a:cs typeface="Times New Roman" panose="02020603050405020304" pitchFamily="18" charset="0"/>
              </a:rPr>
              <a:t>Wireless keyboard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0AC3C3-A711-D1A9-75B6-5881D4D94074}"/>
              </a:ext>
            </a:extLst>
          </p:cNvPr>
          <p:cNvSpPr/>
          <p:nvPr/>
        </p:nvSpPr>
        <p:spPr bwMode="auto">
          <a:xfrm>
            <a:off x="10334164" y="2610747"/>
            <a:ext cx="1573200" cy="727587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rightRoom" dir="t">
              <a:rot lat="0" lon="0" rev="600000"/>
            </a:lightRig>
          </a:scene3d>
          <a:sp3d prstMaterial="metal">
            <a:bevelT w="38100" h="57150" prst="relaxedInse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Braille keyboard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353F5FB-0DF6-878A-4124-A7A9A37E8222}"/>
              </a:ext>
            </a:extLst>
          </p:cNvPr>
          <p:cNvSpPr/>
          <p:nvPr/>
        </p:nvSpPr>
        <p:spPr bwMode="auto">
          <a:xfrm>
            <a:off x="8888050" y="3586869"/>
            <a:ext cx="1573201" cy="72758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rightRoom" dir="t">
              <a:rot lat="0" lon="0" rev="600000"/>
            </a:lightRig>
          </a:scene3d>
          <a:sp3d prstMaterial="metal">
            <a:bevelT w="38100" h="57150" prst="relaxedInse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Rubber keyboard</a:t>
            </a: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2C22FC79-E0AD-8EB7-E2A6-D4ECEC3D39E7}"/>
              </a:ext>
            </a:extLst>
          </p:cNvPr>
          <p:cNvSpPr txBox="1"/>
          <p:nvPr/>
        </p:nvSpPr>
        <p:spPr>
          <a:xfrm>
            <a:off x="1769424" y="1606921"/>
            <a:ext cx="1643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>
                <a:solidFill>
                  <a:schemeClr val="bg1"/>
                </a:solidFill>
              </a:rPr>
              <a:t>Keyboard with 3D keys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3CF63C-A77F-C989-27BC-8BE38F8187B9}"/>
              </a:ext>
            </a:extLst>
          </p:cNvPr>
          <p:cNvSpPr/>
          <p:nvPr/>
        </p:nvSpPr>
        <p:spPr bwMode="auto">
          <a:xfrm>
            <a:off x="1804356" y="1696539"/>
            <a:ext cx="1548846" cy="703441"/>
          </a:xfrm>
          <a:prstGeom prst="roundRect">
            <a:avLst>
              <a:gd name="adj" fmla="val 12580"/>
            </a:avLst>
          </a:prstGeom>
          <a:solidFill>
            <a:srgbClr val="FFC00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rightRoom" dir="t">
              <a:rot lat="0" lon="0" rev="600000"/>
            </a:lightRig>
          </a:scene3d>
          <a:sp3d prstMaterial="metal">
            <a:bevelT w="38100" h="57150" prst="relaxedInse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Voice typing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1EED69C-CACA-68CC-7200-FE127C47838B}"/>
              </a:ext>
            </a:extLst>
          </p:cNvPr>
          <p:cNvSpPr/>
          <p:nvPr/>
        </p:nvSpPr>
        <p:spPr bwMode="auto">
          <a:xfrm>
            <a:off x="286080" y="800429"/>
            <a:ext cx="1573200" cy="727587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rightRoom" dir="t">
              <a:rot lat="0" lon="0" rev="600000"/>
            </a:lightRig>
          </a:scene3d>
          <a:sp3d prstMaterial="metal">
            <a:bevelT w="38100" h="57150" prst="relaxedInse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>
                <a:latin typeface="Calibri" panose="020F0502020204030204" pitchFamily="34" charset="0"/>
                <a:cs typeface="Times New Roman" panose="02020603050405020304" pitchFamily="18" charset="0"/>
              </a:rPr>
              <a:t>BB88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352FD91-ED35-0391-9267-C5279CFA0623}"/>
              </a:ext>
            </a:extLst>
          </p:cNvPr>
          <p:cNvSpPr/>
          <p:nvPr/>
        </p:nvSpPr>
        <p:spPr bwMode="auto">
          <a:xfrm>
            <a:off x="9156891" y="770297"/>
            <a:ext cx="1573201" cy="727587"/>
          </a:xfrm>
          <a:prstGeom prst="roundRect">
            <a:avLst/>
          </a:prstGeom>
          <a:solidFill>
            <a:srgbClr val="95CCD7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rightRoom" dir="t">
              <a:rot lat="0" lon="0" rev="600000"/>
            </a:lightRig>
          </a:scene3d>
          <a:sp3d prstMaterial="metal">
            <a:bevelT w="38100" h="57150" prst="relaxedInse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Eco-friendly keyboard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4A09FC2-9151-1A2B-1671-2528C851E65A}"/>
              </a:ext>
            </a:extLst>
          </p:cNvPr>
          <p:cNvSpPr/>
          <p:nvPr/>
        </p:nvSpPr>
        <p:spPr bwMode="auto">
          <a:xfrm>
            <a:off x="8888051" y="5569491"/>
            <a:ext cx="1573200" cy="727587"/>
          </a:xfrm>
          <a:prstGeom prst="roundRect">
            <a:avLst/>
          </a:prstGeom>
          <a:solidFill>
            <a:srgbClr val="D692C4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rightRoom" dir="t">
              <a:rot lat="0" lon="0" rev="600000"/>
            </a:lightRig>
          </a:scene3d>
          <a:sp3d prstMaterial="metal">
            <a:bevelT w="38100" h="57150" prst="relaxedInse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Touch screen technological keyboard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5C43132-7EA7-86D5-1C09-E60383486A6B}"/>
              </a:ext>
            </a:extLst>
          </p:cNvPr>
          <p:cNvSpPr/>
          <p:nvPr/>
        </p:nvSpPr>
        <p:spPr bwMode="auto">
          <a:xfrm>
            <a:off x="5300125" y="5329984"/>
            <a:ext cx="1573201" cy="727587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rightRoom" dir="t">
              <a:rot lat="0" lon="0" rev="600000"/>
            </a:lightRig>
          </a:scene3d>
          <a:sp3d prstMaterial="metal">
            <a:bevelT w="38100" h="57150" prst="relaxedInse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>
                <a:latin typeface="Calibri" panose="020F0502020204030204" pitchFamily="34" charset="0"/>
                <a:cs typeface="Times New Roman" panose="02020603050405020304" pitchFamily="18" charset="0"/>
              </a:rPr>
              <a:t>Braille app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EE9F62D-AD07-0FB1-890E-998DE8F795DF}"/>
              </a:ext>
            </a:extLst>
          </p:cNvPr>
          <p:cNvSpPr/>
          <p:nvPr/>
        </p:nvSpPr>
        <p:spPr bwMode="auto">
          <a:xfrm>
            <a:off x="3459480" y="4506466"/>
            <a:ext cx="1556343" cy="727587"/>
          </a:xfrm>
          <a:prstGeom prst="roundRect">
            <a:avLst/>
          </a:prstGeom>
          <a:solidFill>
            <a:srgbClr val="F0EC4E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rightRoom" dir="t">
              <a:rot lat="0" lon="0" rev="600000"/>
            </a:lightRig>
          </a:scene3d>
          <a:sp3d prstMaterial="metal">
            <a:bevelT w="38100" h="57150" prst="relaxedInse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Smart keyboard(AI)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DF042B1-34A3-5759-1D7F-542B7ADAD612}"/>
              </a:ext>
            </a:extLst>
          </p:cNvPr>
          <p:cNvSpPr/>
          <p:nvPr/>
        </p:nvSpPr>
        <p:spPr bwMode="auto">
          <a:xfrm>
            <a:off x="286080" y="4487274"/>
            <a:ext cx="1573200" cy="72758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rightRoom" dir="t">
              <a:rot lat="0" lon="0" rev="600000"/>
            </a:lightRig>
          </a:scene3d>
          <a:sp3d prstMaterial="metal">
            <a:bevelT w="38100" h="57150" prst="relaxedInse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>
                <a:latin typeface="Calibri" panose="020F0502020204030204" pitchFamily="34" charset="0"/>
                <a:cs typeface="Times New Roman" panose="02020603050405020304" pitchFamily="18" charset="0"/>
              </a:rPr>
              <a:t>Telepathy keyboard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A9695FD-C415-B92C-DB0B-F8CE37940DB4}"/>
              </a:ext>
            </a:extLst>
          </p:cNvPr>
          <p:cNvSpPr/>
          <p:nvPr/>
        </p:nvSpPr>
        <p:spPr bwMode="auto">
          <a:xfrm>
            <a:off x="1886280" y="5740716"/>
            <a:ext cx="1573200" cy="727587"/>
          </a:xfrm>
          <a:prstGeom prst="roundRect">
            <a:avLst/>
          </a:prstGeom>
          <a:solidFill>
            <a:srgbClr val="A4A0D8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rightRoom" dir="t">
              <a:rot lat="0" lon="0" rev="600000"/>
            </a:lightRig>
          </a:scene3d>
          <a:sp3d prstMaterial="metal">
            <a:bevelT w="38100" h="57150" prst="relaxedInse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Keyboard with speakers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3A192C4-D00B-302B-62C0-752EFB163576}"/>
              </a:ext>
            </a:extLst>
          </p:cNvPr>
          <p:cNvSpPr/>
          <p:nvPr/>
        </p:nvSpPr>
        <p:spPr bwMode="auto">
          <a:xfrm>
            <a:off x="7025376" y="4772604"/>
            <a:ext cx="1573200" cy="727587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rightRoom" dir="t">
              <a:rot lat="0" lon="0" rev="600000"/>
            </a:lightRig>
          </a:scene3d>
          <a:sp3d prstMaterial="metal">
            <a:bevelT w="38100" h="57150" prst="relaxedInse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GPS trackers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F7C41FB-CE9E-E1C0-FE0F-1D7E41DD97B4}"/>
              </a:ext>
            </a:extLst>
          </p:cNvPr>
          <p:cNvSpPr/>
          <p:nvPr/>
        </p:nvSpPr>
        <p:spPr bwMode="auto">
          <a:xfrm>
            <a:off x="10332720" y="4840064"/>
            <a:ext cx="1573200" cy="727587"/>
          </a:xfrm>
          <a:prstGeom prst="roundRect">
            <a:avLst/>
          </a:prstGeom>
          <a:solidFill>
            <a:srgbClr val="7277D8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rightRoom" dir="t">
              <a:rot lat="0" lon="0" rev="600000"/>
            </a:lightRig>
          </a:scene3d>
          <a:sp3d prstMaterial="metal">
            <a:bevelT w="38100" h="57150" prst="relaxedInse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>
                <a:latin typeface="Calibri" panose="020F0502020204030204" pitchFamily="34" charset="0"/>
                <a:cs typeface="Times New Roman" panose="02020603050405020304" pitchFamily="18" charset="0"/>
              </a:rPr>
              <a:t>Keyboard with sharp and smooth keys</a:t>
            </a:r>
          </a:p>
        </p:txBody>
      </p:sp>
      <p:sp>
        <p:nvSpPr>
          <p:cNvPr id="34" name="AutoShape 2">
            <a:extLst>
              <a:ext uri="{FF2B5EF4-FFF2-40B4-BE49-F238E27FC236}">
                <a16:creationId xmlns:a16="http://schemas.microsoft.com/office/drawing/2014/main" id="{5A036AC6-1DD1-1FF6-D150-B23F512F10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20343" y="1316577"/>
            <a:ext cx="2660084" cy="266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" name="AutoShape 6">
            <a:extLst>
              <a:ext uri="{FF2B5EF4-FFF2-40B4-BE49-F238E27FC236}">
                <a16:creationId xmlns:a16="http://schemas.microsoft.com/office/drawing/2014/main" id="{06FF7A2C-5CCB-013C-1154-A56B7E7C1F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05894" y="6013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96BB92F-A838-7E6A-39F7-5CD4E6A18050}"/>
              </a:ext>
            </a:extLst>
          </p:cNvPr>
          <p:cNvSpPr/>
          <p:nvPr/>
        </p:nvSpPr>
        <p:spPr bwMode="auto">
          <a:xfrm>
            <a:off x="3459480" y="864628"/>
            <a:ext cx="1573200" cy="727587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brightRoom" dir="t">
              <a:rot lat="0" lon="0" rev="600000"/>
            </a:lightRig>
          </a:scene3d>
          <a:sp3d prstMaterial="metal">
            <a:bevelT w="38100" h="57150" prst="relaxedInse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Keyboard with Joystick </a:t>
            </a:r>
          </a:p>
        </p:txBody>
      </p:sp>
    </p:spTree>
    <p:extLst>
      <p:ext uri="{BB962C8B-B14F-4D97-AF65-F5344CB8AC3E}">
        <p14:creationId xmlns:p14="http://schemas.microsoft.com/office/powerpoint/2010/main" val="2847602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DEFA-D14D-045C-2716-C6964172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02" y="197104"/>
            <a:ext cx="5693664" cy="768096"/>
          </a:xfrm>
        </p:spPr>
        <p:txBody>
          <a:bodyPr/>
          <a:lstStyle/>
          <a:p>
            <a:r>
              <a:rPr lang="en-IN" dirty="0"/>
              <a:t>scamper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3E384-A4DA-678B-82D1-9F96461C9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75657" y="895590"/>
            <a:ext cx="8345034" cy="4927600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CB630E7-1EAF-4DAE-67F3-465CDD9E777E}"/>
              </a:ext>
            </a:extLst>
          </p:cNvPr>
          <p:cNvSpPr>
            <a:spLocks noGrp="1"/>
          </p:cNvSpPr>
          <p:nvPr/>
        </p:nvSpPr>
        <p:spPr>
          <a:xfrm>
            <a:off x="4517801" y="584253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8CC6701-FAE9-BFB5-1076-E0A31FDE1EA5}"/>
              </a:ext>
            </a:extLst>
          </p:cNvPr>
          <p:cNvSpPr>
            <a:spLocks noGrp="1"/>
          </p:cNvSpPr>
          <p:nvPr/>
        </p:nvSpPr>
        <p:spPr>
          <a:xfrm>
            <a:off x="7946801" y="584253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1E29338-F944-4AB3-9904-E25A7BA8FFBB}" type="slidenum">
              <a:rPr lang="en-IN" smtClean="0"/>
              <a:pPr/>
              <a:t>56</a:t>
            </a:fld>
            <a:endParaRPr lang="en-IN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952E5670-7AC5-3B66-2B76-565E8B9A72D4}"/>
              </a:ext>
            </a:extLst>
          </p:cNvPr>
          <p:cNvSpPr/>
          <p:nvPr/>
        </p:nvSpPr>
        <p:spPr bwMode="auto">
          <a:xfrm>
            <a:off x="2848602" y="2673451"/>
            <a:ext cx="1357200" cy="1148400"/>
          </a:xfrm>
          <a:prstGeom prst="hexagon">
            <a:avLst/>
          </a:prstGeom>
          <a:solidFill>
            <a:srgbClr val="D692C4"/>
          </a:solidFill>
          <a:ln w="12700">
            <a:noFill/>
            <a:miter lim="800000"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3600"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3600" b="1">
                <a:latin typeface="Calibri" panose="020F0502020204030204" pitchFamily="34" charset="0"/>
                <a:cs typeface="Times New Roman" panose="02020603050405020304" pitchFamily="18" charset="0"/>
              </a:rPr>
              <a:t>C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Combine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1BCB8B49-9822-46E9-9B6A-2203716602F7}"/>
              </a:ext>
            </a:extLst>
          </p:cNvPr>
          <p:cNvSpPr/>
          <p:nvPr/>
        </p:nvSpPr>
        <p:spPr bwMode="auto">
          <a:xfrm>
            <a:off x="4081802" y="2099251"/>
            <a:ext cx="1357200" cy="1148400"/>
          </a:xfrm>
          <a:prstGeom prst="hexagon">
            <a:avLst/>
          </a:prstGeom>
          <a:solidFill>
            <a:srgbClr val="4DCCCF"/>
          </a:solidFill>
          <a:ln w="12700">
            <a:noFill/>
            <a:miter lim="800000"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3600" b="1">
                <a:latin typeface="Calibri" panose="020F0502020204030204" pitchFamily="34" charset="0"/>
                <a:cs typeface="Times New Roman" panose="02020603050405020304" pitchFamily="18" charset="0"/>
              </a:rPr>
              <a:t>  A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Adapt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CAC31920-0CBC-A9DD-F766-4FCC88BB98B4}"/>
              </a:ext>
            </a:extLst>
          </p:cNvPr>
          <p:cNvSpPr/>
          <p:nvPr/>
        </p:nvSpPr>
        <p:spPr bwMode="auto">
          <a:xfrm>
            <a:off x="8957802" y="2168077"/>
            <a:ext cx="1357200" cy="1148400"/>
          </a:xfrm>
          <a:prstGeom prst="hexagon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3600" b="1">
                <a:latin typeface="Calibri" panose="020F0502020204030204" pitchFamily="34" charset="0"/>
                <a:cs typeface="Times New Roman" panose="02020603050405020304" pitchFamily="18" charset="0"/>
              </a:rPr>
              <a:t>  R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Rearrange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805FF477-DF16-C5D4-9D8E-4A84DCB7D542}"/>
              </a:ext>
            </a:extLst>
          </p:cNvPr>
          <p:cNvSpPr/>
          <p:nvPr/>
        </p:nvSpPr>
        <p:spPr bwMode="auto">
          <a:xfrm>
            <a:off x="7755513" y="2742277"/>
            <a:ext cx="1357200" cy="1148400"/>
          </a:xfrm>
          <a:prstGeom prst="hexagon">
            <a:avLst/>
          </a:prstGeom>
          <a:solidFill>
            <a:srgbClr val="D692C4"/>
          </a:solidFill>
          <a:ln w="12700">
            <a:noFill/>
            <a:miter lim="800000"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3600" b="1">
                <a:latin typeface="Calibri" panose="020F0502020204030204" pitchFamily="34" charset="0"/>
                <a:cs typeface="Times New Roman" panose="02020603050405020304" pitchFamily="18" charset="0"/>
              </a:rPr>
              <a:t>  E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Eliminate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CDBE4A35-FFED-0C29-F41F-94E7F7944499}"/>
              </a:ext>
            </a:extLst>
          </p:cNvPr>
          <p:cNvSpPr/>
          <p:nvPr/>
        </p:nvSpPr>
        <p:spPr bwMode="auto">
          <a:xfrm>
            <a:off x="6519802" y="2099251"/>
            <a:ext cx="1357200" cy="1148400"/>
          </a:xfrm>
          <a:prstGeom prst="hexagon">
            <a:avLst/>
          </a:prstGeom>
          <a:solidFill>
            <a:srgbClr val="4DCCCF"/>
          </a:solidFill>
          <a:ln w="12700">
            <a:noFill/>
            <a:miter lim="800000"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3600" b="1">
                <a:latin typeface="Calibri" panose="020F0502020204030204" pitchFamily="34" charset="0"/>
                <a:cs typeface="Times New Roman" panose="02020603050405020304" pitchFamily="18" charset="0"/>
              </a:rPr>
              <a:t>  P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2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Put to another use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AB94FDE0-A455-8238-2F39-5BAC9A162CC7}"/>
              </a:ext>
            </a:extLst>
          </p:cNvPr>
          <p:cNvSpPr/>
          <p:nvPr/>
        </p:nvSpPr>
        <p:spPr bwMode="auto">
          <a:xfrm>
            <a:off x="5316257" y="2673451"/>
            <a:ext cx="1357200" cy="1148400"/>
          </a:xfrm>
          <a:prstGeom prst="hexagon">
            <a:avLst/>
          </a:prstGeom>
          <a:solidFill>
            <a:srgbClr val="99FF66"/>
          </a:solidFill>
          <a:ln w="12700">
            <a:noFill/>
            <a:miter lim="800000"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3600" b="1">
                <a:latin typeface="Calibri" panose="020F0502020204030204" pitchFamily="34" charset="0"/>
                <a:cs typeface="Times New Roman" panose="02020603050405020304" pitchFamily="18" charset="0"/>
              </a:rPr>
              <a:t> M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Modify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8C47ED3-B08A-DB14-9F17-C2CA8C2FC3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57227" y="3883173"/>
            <a:ext cx="1587267" cy="316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CF2E592-E854-4211-3C97-69A5A98B5D7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46661" y="3883170"/>
            <a:ext cx="1587267" cy="316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BD4564D-617F-30B3-097B-4F84DB00BF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35323" y="3952458"/>
            <a:ext cx="1587267" cy="316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79F97E2-FD57-FC0B-023D-244FD8C037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62883" y="3909544"/>
            <a:ext cx="1587267" cy="316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D14A258-37F5-DEFA-88FE-A1D45A25EC39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16533" y="1878236"/>
            <a:ext cx="1289656" cy="3007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44D9E2A-44BC-FD54-FDF3-F04BB5CB411B}"/>
              </a:ext>
            </a:extLst>
          </p:cNvPr>
          <p:cNvCxnSpPr>
            <a:cxnSpLocks/>
          </p:cNvCxnSpPr>
          <p:nvPr/>
        </p:nvCxnSpPr>
        <p:spPr>
          <a:xfrm rot="16200000" flipV="1">
            <a:off x="7682932" y="1941121"/>
            <a:ext cx="1289656" cy="3007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8CDDC0E-1A97-F232-60BD-6DA7244642CE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23442" y="1866105"/>
            <a:ext cx="1289656" cy="3007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Hexagon 18">
            <a:extLst>
              <a:ext uri="{FF2B5EF4-FFF2-40B4-BE49-F238E27FC236}">
                <a16:creationId xmlns:a16="http://schemas.microsoft.com/office/drawing/2014/main" id="{3F088D0E-1EA9-596B-E957-723CAF7AE1E3}"/>
              </a:ext>
            </a:extLst>
          </p:cNvPr>
          <p:cNvSpPr/>
          <p:nvPr/>
        </p:nvSpPr>
        <p:spPr bwMode="auto">
          <a:xfrm>
            <a:off x="1614147" y="2099251"/>
            <a:ext cx="1357200" cy="1148400"/>
          </a:xfrm>
          <a:prstGeom prst="hexagon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3600" b="1">
                <a:latin typeface="Calibri" panose="020F0502020204030204" pitchFamily="34" charset="0"/>
                <a:cs typeface="Times New Roman" panose="02020603050405020304" pitchFamily="18" charset="0"/>
              </a:rPr>
              <a:t>  S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substitute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3600" b="1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C1E394B-AB3C-B612-019F-9FAA0A481E1B}"/>
              </a:ext>
            </a:extLst>
          </p:cNvPr>
          <p:cNvSpPr/>
          <p:nvPr/>
        </p:nvSpPr>
        <p:spPr bwMode="auto">
          <a:xfrm>
            <a:off x="1785507" y="4852387"/>
            <a:ext cx="1612491" cy="9812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>
                <a:latin typeface="Calibri" panose="020F0502020204030204" pitchFamily="34" charset="0"/>
                <a:cs typeface="Times New Roman" panose="02020603050405020304" pitchFamily="18" charset="0"/>
              </a:rPr>
              <a:t>Braille</a:t>
            </a:r>
            <a:r>
              <a:rPr lang="en-IN" sz="240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>
                <a:latin typeface="Calibri" panose="020F0502020204030204" pitchFamily="34" charset="0"/>
                <a:cs typeface="Times New Roman" panose="02020603050405020304" pitchFamily="18" charset="0"/>
              </a:rPr>
              <a:t>Keyboard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7F43530-4C90-8B29-EF12-88596FD7C9AB}"/>
              </a:ext>
            </a:extLst>
          </p:cNvPr>
          <p:cNvSpPr/>
          <p:nvPr/>
        </p:nvSpPr>
        <p:spPr bwMode="auto">
          <a:xfrm>
            <a:off x="8965361" y="4894296"/>
            <a:ext cx="1612491" cy="9812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b="1">
                <a:latin typeface="Calibri" panose="020F0502020204030204" pitchFamily="34" charset="0"/>
                <a:cs typeface="Times New Roman" panose="02020603050405020304" pitchFamily="18" charset="0"/>
              </a:rPr>
              <a:t>Wireless/Portable keyboard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BE58214-9520-FDB7-9D42-4F32E0A5D1BC}"/>
              </a:ext>
            </a:extLst>
          </p:cNvPr>
          <p:cNvSpPr/>
          <p:nvPr/>
        </p:nvSpPr>
        <p:spPr bwMode="auto">
          <a:xfrm>
            <a:off x="6717170" y="4880002"/>
            <a:ext cx="1612491" cy="9812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b="1">
                <a:latin typeface="Calibri" panose="020F0502020204030204" pitchFamily="34" charset="0"/>
                <a:cs typeface="Times New Roman" panose="02020603050405020304" pitchFamily="18" charset="0"/>
              </a:rPr>
              <a:t>Smart keyboard and Other apps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2EAC72F-5108-F286-ABA9-D764AD887C4B}"/>
              </a:ext>
            </a:extLst>
          </p:cNvPr>
          <p:cNvSpPr/>
          <p:nvPr/>
        </p:nvSpPr>
        <p:spPr bwMode="auto">
          <a:xfrm>
            <a:off x="4186883" y="4860077"/>
            <a:ext cx="1612491" cy="9812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b="1">
                <a:latin typeface="Calibri" panose="020F0502020204030204" pitchFamily="34" charset="0"/>
                <a:cs typeface="Times New Roman" panose="02020603050405020304" pitchFamily="18" charset="0"/>
              </a:rPr>
              <a:t>Braille app , Eco friendly keyboard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E05F0D9-64F9-3941-5DFD-5E62DF3E489C}"/>
              </a:ext>
            </a:extLst>
          </p:cNvPr>
          <p:cNvSpPr/>
          <p:nvPr/>
        </p:nvSpPr>
        <p:spPr bwMode="auto">
          <a:xfrm>
            <a:off x="2346480" y="693572"/>
            <a:ext cx="1809136" cy="690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Keyboard with headphones , speakers and GPS trackers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4A76462-C108-CF06-F8C7-7182F9D4DC03}"/>
              </a:ext>
            </a:extLst>
          </p:cNvPr>
          <p:cNvSpPr/>
          <p:nvPr/>
        </p:nvSpPr>
        <p:spPr bwMode="auto">
          <a:xfrm>
            <a:off x="4756761" y="650345"/>
            <a:ext cx="1809136" cy="7201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>
                <a:latin typeface="Calibri" panose="020F0502020204030204" pitchFamily="34" charset="0"/>
                <a:cs typeface="Times New Roman" panose="02020603050405020304" pitchFamily="18" charset="0"/>
              </a:rPr>
              <a:t>Touch screen technology keyboard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FDBBA20-36EE-BC49-82B1-2209E77F85D8}"/>
              </a:ext>
            </a:extLst>
          </p:cNvPr>
          <p:cNvSpPr/>
          <p:nvPr/>
        </p:nvSpPr>
        <p:spPr bwMode="auto">
          <a:xfrm>
            <a:off x="7311453" y="693572"/>
            <a:ext cx="1809136" cy="7201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>
                <a:latin typeface="Calibri" panose="020F0502020204030204" pitchFamily="34" charset="0"/>
                <a:cs typeface="Times New Roman" panose="02020603050405020304" pitchFamily="18" charset="0"/>
              </a:rPr>
              <a:t>Lighting keyboard , wooden keyboard</a:t>
            </a:r>
          </a:p>
        </p:txBody>
      </p:sp>
    </p:spTree>
    <p:extLst>
      <p:ext uri="{BB962C8B-B14F-4D97-AF65-F5344CB8AC3E}">
        <p14:creationId xmlns:p14="http://schemas.microsoft.com/office/powerpoint/2010/main" val="2715459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756" y="-57782"/>
            <a:ext cx="8165592" cy="768096"/>
          </a:xfrm>
        </p:spPr>
        <p:txBody>
          <a:bodyPr/>
          <a:lstStyle/>
          <a:p>
            <a:r>
              <a:rPr lang="en-US" dirty="0"/>
              <a:t>Effort v/s feasibility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85032" y="1184651"/>
            <a:ext cx="7729125" cy="47010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C8ABC-3BA5-E21C-B0A1-464EA32D57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C4EB2A-5A32-F9A8-3A87-AC65E6F7EBC7}"/>
              </a:ext>
            </a:extLst>
          </p:cNvPr>
          <p:cNvCxnSpPr>
            <a:cxnSpLocks/>
          </p:cNvCxnSpPr>
          <p:nvPr/>
        </p:nvCxnSpPr>
        <p:spPr>
          <a:xfrm>
            <a:off x="4292798" y="6390233"/>
            <a:ext cx="74699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CFEB1BA-09B3-54E1-2D15-D5A0B1F1DD97}"/>
              </a:ext>
            </a:extLst>
          </p:cNvPr>
          <p:cNvSpPr/>
          <p:nvPr/>
        </p:nvSpPr>
        <p:spPr bwMode="auto">
          <a:xfrm>
            <a:off x="4378752" y="2211560"/>
            <a:ext cx="3401959" cy="2045085"/>
          </a:xfrm>
          <a:prstGeom prst="rect">
            <a:avLst/>
          </a:prstGeom>
          <a:solidFill>
            <a:srgbClr val="F7D7E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u="sng" dirty="0">
                <a:solidFill>
                  <a:srgbClr val="00206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Can be chosen </a:t>
            </a:r>
          </a:p>
          <a:p>
            <a:pPr marL="171450" indent="-171450" algn="l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Lighting keyboard</a:t>
            </a:r>
          </a:p>
          <a:p>
            <a:pPr marL="171450" indent="-171450" algn="l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Transparent keyboard</a:t>
            </a:r>
          </a:p>
          <a:p>
            <a:pPr marL="171450" indent="-171450" algn="l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Blind stick</a:t>
            </a:r>
          </a:p>
          <a:p>
            <a:pPr marL="171450" indent="-171450" algn="l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Colourful keyboard</a:t>
            </a:r>
          </a:p>
          <a:p>
            <a:pPr marL="171450" indent="-171450" algn="l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Keyboard with bold symbol and fonts</a:t>
            </a:r>
          </a:p>
          <a:p>
            <a:pPr marL="171450" indent="-171450" algn="l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GPS trackers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934499-AE12-8209-A06E-3EF674D0C865}"/>
              </a:ext>
            </a:extLst>
          </p:cNvPr>
          <p:cNvSpPr/>
          <p:nvPr/>
        </p:nvSpPr>
        <p:spPr bwMode="auto">
          <a:xfrm>
            <a:off x="7780716" y="2211559"/>
            <a:ext cx="3487914" cy="20450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u="sng">
                <a:solidFill>
                  <a:srgbClr val="00206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Yes</a:t>
            </a:r>
          </a:p>
          <a:p>
            <a:pPr marL="171450" indent="-171450" algn="l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>
                <a:latin typeface="Calibri" panose="020F0502020204030204" pitchFamily="34" charset="0"/>
                <a:cs typeface="Times New Roman" panose="02020603050405020304" pitchFamily="18" charset="0"/>
              </a:rPr>
              <a:t>Braille app</a:t>
            </a:r>
          </a:p>
          <a:p>
            <a:pPr marL="171450" indent="-171450" algn="l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>
                <a:latin typeface="Calibri" panose="020F0502020204030204" pitchFamily="34" charset="0"/>
                <a:cs typeface="Times New Roman" panose="02020603050405020304" pitchFamily="18" charset="0"/>
              </a:rPr>
              <a:t>Eco friendly keyboard</a:t>
            </a:r>
          </a:p>
          <a:p>
            <a:pPr marL="171450" indent="-171450" algn="l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>
                <a:latin typeface="Calibri" panose="020F0502020204030204" pitchFamily="34" charset="0"/>
                <a:cs typeface="Times New Roman" panose="02020603050405020304" pitchFamily="18" charset="0"/>
              </a:rPr>
              <a:t>Keyboard with inbuilt speakers</a:t>
            </a:r>
          </a:p>
          <a:p>
            <a:pPr marL="171450" indent="-171450" algn="l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>
                <a:latin typeface="Calibri" panose="020F0502020204030204" pitchFamily="34" charset="0"/>
                <a:cs typeface="Times New Roman" panose="02020603050405020304" pitchFamily="18" charset="0"/>
              </a:rPr>
              <a:t>Portable keyboard</a:t>
            </a:r>
          </a:p>
          <a:p>
            <a:pPr marL="171450" indent="-171450" algn="l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>
                <a:latin typeface="Calibri" panose="020F0502020204030204" pitchFamily="34" charset="0"/>
                <a:cs typeface="Times New Roman" panose="02020603050405020304" pitchFamily="18" charset="0"/>
              </a:rPr>
              <a:t>Braille keyboard with 3D keys</a:t>
            </a:r>
          </a:p>
          <a:p>
            <a:pPr marL="171450" indent="-171450" algn="l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>
                <a:latin typeface="Calibri" panose="020F0502020204030204" pitchFamily="34" charset="0"/>
                <a:cs typeface="Times New Roman" panose="02020603050405020304" pitchFamily="18" charset="0"/>
              </a:rPr>
              <a:t>Keyboard with headphones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745E1A-73EC-B933-151A-2FCDE5A03D61}"/>
              </a:ext>
            </a:extLst>
          </p:cNvPr>
          <p:cNvSpPr/>
          <p:nvPr/>
        </p:nvSpPr>
        <p:spPr bwMode="auto">
          <a:xfrm>
            <a:off x="4378752" y="4265514"/>
            <a:ext cx="3401960" cy="20450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u="sng">
                <a:solidFill>
                  <a:srgbClr val="00206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No</a:t>
            </a:r>
          </a:p>
          <a:p>
            <a:pPr marL="171450" indent="-171450" algn="l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>
                <a:latin typeface="Calibri" panose="020F0502020204030204" pitchFamily="34" charset="0"/>
                <a:cs typeface="Times New Roman" panose="02020603050405020304" pitchFamily="18" charset="0"/>
              </a:rPr>
              <a:t>Auto correction keyboard</a:t>
            </a:r>
          </a:p>
          <a:p>
            <a:pPr marL="171450" indent="-171450" algn="l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>
                <a:latin typeface="Calibri" panose="020F0502020204030204" pitchFamily="34" charset="0"/>
                <a:cs typeface="Times New Roman" panose="02020603050405020304" pitchFamily="18" charset="0"/>
              </a:rPr>
              <a:t>Rubber keyboard</a:t>
            </a:r>
          </a:p>
          <a:p>
            <a:pPr marL="171450" indent="-171450" algn="l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>
                <a:latin typeface="Calibri" panose="020F0502020204030204" pitchFamily="34" charset="0"/>
                <a:cs typeface="Times New Roman" panose="02020603050405020304" pitchFamily="18" charset="0"/>
              </a:rPr>
              <a:t>Voice typing</a:t>
            </a:r>
          </a:p>
          <a:p>
            <a:pPr marL="171450" indent="-171450" algn="l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>
                <a:latin typeface="Calibri" panose="020F0502020204030204" pitchFamily="34" charset="0"/>
                <a:cs typeface="Times New Roman" panose="02020603050405020304" pitchFamily="18" charset="0"/>
              </a:rPr>
              <a:t>Touchpad keyboard</a:t>
            </a:r>
          </a:p>
          <a:p>
            <a:pPr marL="171450" indent="-171450" algn="l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>
                <a:latin typeface="Calibri" panose="020F0502020204030204" pitchFamily="34" charset="0"/>
                <a:cs typeface="Times New Roman" panose="02020603050405020304" pitchFamily="18" charset="0"/>
              </a:rPr>
              <a:t>Wooden keyboard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D070A4-723C-CD98-CDF2-6C821AC231AC}"/>
              </a:ext>
            </a:extLst>
          </p:cNvPr>
          <p:cNvSpPr/>
          <p:nvPr/>
        </p:nvSpPr>
        <p:spPr bwMode="auto">
          <a:xfrm>
            <a:off x="7780716" y="4265514"/>
            <a:ext cx="3487914" cy="2045085"/>
          </a:xfrm>
          <a:prstGeom prst="rect">
            <a:avLst/>
          </a:prstGeom>
          <a:solidFill>
            <a:srgbClr val="F7D7E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u="sng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Maybe </a:t>
            </a:r>
          </a:p>
          <a:p>
            <a:pPr marL="171450" indent="-171450" algn="l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>
                <a:latin typeface="Calibri" panose="020F0502020204030204" pitchFamily="34" charset="0"/>
                <a:cs typeface="Times New Roman" panose="02020603050405020304" pitchFamily="18" charset="0"/>
              </a:rPr>
              <a:t>Keyboard with inbuilt mouse</a:t>
            </a:r>
          </a:p>
          <a:p>
            <a:pPr marL="171450" indent="-171450" algn="l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>
                <a:latin typeface="Calibri" panose="020F0502020204030204" pitchFamily="34" charset="0"/>
                <a:cs typeface="Times New Roman" panose="02020603050405020304" pitchFamily="18" charset="0"/>
              </a:rPr>
              <a:t>Wireless keyboard</a:t>
            </a:r>
          </a:p>
          <a:p>
            <a:pPr marL="171450" indent="-171450" algn="l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>
                <a:latin typeface="Calibri" panose="020F0502020204030204" pitchFamily="34" charset="0"/>
                <a:cs typeface="Times New Roman" panose="02020603050405020304" pitchFamily="18" charset="0"/>
              </a:rPr>
              <a:t>Folding keyboard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E4FF48-8616-9C13-905C-C2DD48BD1981}"/>
              </a:ext>
            </a:extLst>
          </p:cNvPr>
          <p:cNvCxnSpPr/>
          <p:nvPr/>
        </p:nvCxnSpPr>
        <p:spPr>
          <a:xfrm>
            <a:off x="8164172" y="6599490"/>
            <a:ext cx="5899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7">
            <a:extLst>
              <a:ext uri="{FF2B5EF4-FFF2-40B4-BE49-F238E27FC236}">
                <a16:creationId xmlns:a16="http://schemas.microsoft.com/office/drawing/2014/main" id="{A7B94563-D46F-1F52-1ECB-4F9EAE04EED8}"/>
              </a:ext>
            </a:extLst>
          </p:cNvPr>
          <p:cNvSpPr txBox="1"/>
          <p:nvPr/>
        </p:nvSpPr>
        <p:spPr>
          <a:xfrm rot="16200000">
            <a:off x="3165542" y="3666698"/>
            <a:ext cx="165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b="1">
                <a:solidFill>
                  <a:srgbClr val="9966FF"/>
                </a:solidFill>
              </a:rPr>
              <a:t>Impact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F08E1A-7909-3C7A-BA37-A60E26A57126}"/>
              </a:ext>
            </a:extLst>
          </p:cNvPr>
          <p:cNvCxnSpPr/>
          <p:nvPr/>
        </p:nvCxnSpPr>
        <p:spPr>
          <a:xfrm flipV="1">
            <a:off x="3991450" y="3135756"/>
            <a:ext cx="0" cy="599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9">
            <a:extLst>
              <a:ext uri="{FF2B5EF4-FFF2-40B4-BE49-F238E27FC236}">
                <a16:creationId xmlns:a16="http://schemas.microsoft.com/office/drawing/2014/main" id="{75FFABD1-2E90-9811-9876-E1CCEAB2DB19}"/>
              </a:ext>
            </a:extLst>
          </p:cNvPr>
          <p:cNvSpPr txBox="1"/>
          <p:nvPr/>
        </p:nvSpPr>
        <p:spPr>
          <a:xfrm>
            <a:off x="3712695" y="5915896"/>
            <a:ext cx="1679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/>
              <a:t>Low</a:t>
            </a:r>
          </a:p>
          <a:p>
            <a:endParaRPr lang="en-IN"/>
          </a:p>
          <a:p>
            <a:r>
              <a:rPr lang="en-IN"/>
              <a:t>            Low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AE510F57-4013-EC28-56B4-FE52366C96FB}"/>
              </a:ext>
            </a:extLst>
          </p:cNvPr>
          <p:cNvSpPr txBox="1"/>
          <p:nvPr/>
        </p:nvSpPr>
        <p:spPr>
          <a:xfrm>
            <a:off x="11060694" y="6384449"/>
            <a:ext cx="80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0004-9E1E-DD11-70BB-B112208A9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" y="-885371"/>
            <a:ext cx="6502400" cy="2642616"/>
          </a:xfrm>
        </p:spPr>
        <p:txBody>
          <a:bodyPr/>
          <a:lstStyle/>
          <a:p>
            <a:r>
              <a:rPr lang="en-IN" dirty="0"/>
              <a:t>Idea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15B78-F43A-997B-4C21-DB8EE03B5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11CA0C-40A8-0D2F-341A-5A4E8973B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634243"/>
              </p:ext>
            </p:extLst>
          </p:nvPr>
        </p:nvGraphicFramePr>
        <p:xfrm>
          <a:off x="211032" y="956809"/>
          <a:ext cx="8631674" cy="4351338"/>
        </p:xfrm>
        <a:graphic>
          <a:graphicData uri="http://schemas.openxmlformats.org/drawingml/2006/table">
            <a:tbl>
              <a:tblPr/>
              <a:tblGrid>
                <a:gridCol w="1233097">
                  <a:extLst>
                    <a:ext uri="{9D8B030D-6E8A-4147-A177-3AD203B41FA5}">
                      <a16:colId xmlns:a16="http://schemas.microsoft.com/office/drawing/2014/main" val="2553978504"/>
                    </a:ext>
                  </a:extLst>
                </a:gridCol>
                <a:gridCol w="1233097">
                  <a:extLst>
                    <a:ext uri="{9D8B030D-6E8A-4147-A177-3AD203B41FA5}">
                      <a16:colId xmlns:a16="http://schemas.microsoft.com/office/drawing/2014/main" val="1516862144"/>
                    </a:ext>
                  </a:extLst>
                </a:gridCol>
                <a:gridCol w="616548">
                  <a:extLst>
                    <a:ext uri="{9D8B030D-6E8A-4147-A177-3AD203B41FA5}">
                      <a16:colId xmlns:a16="http://schemas.microsoft.com/office/drawing/2014/main" val="2133345134"/>
                    </a:ext>
                  </a:extLst>
                </a:gridCol>
                <a:gridCol w="616548">
                  <a:extLst>
                    <a:ext uri="{9D8B030D-6E8A-4147-A177-3AD203B41FA5}">
                      <a16:colId xmlns:a16="http://schemas.microsoft.com/office/drawing/2014/main" val="3460771097"/>
                    </a:ext>
                  </a:extLst>
                </a:gridCol>
                <a:gridCol w="616548">
                  <a:extLst>
                    <a:ext uri="{9D8B030D-6E8A-4147-A177-3AD203B41FA5}">
                      <a16:colId xmlns:a16="http://schemas.microsoft.com/office/drawing/2014/main" val="1480349027"/>
                    </a:ext>
                  </a:extLst>
                </a:gridCol>
                <a:gridCol w="616548">
                  <a:extLst>
                    <a:ext uri="{9D8B030D-6E8A-4147-A177-3AD203B41FA5}">
                      <a16:colId xmlns:a16="http://schemas.microsoft.com/office/drawing/2014/main" val="2319221171"/>
                    </a:ext>
                  </a:extLst>
                </a:gridCol>
                <a:gridCol w="616548">
                  <a:extLst>
                    <a:ext uri="{9D8B030D-6E8A-4147-A177-3AD203B41FA5}">
                      <a16:colId xmlns:a16="http://schemas.microsoft.com/office/drawing/2014/main" val="4168865418"/>
                    </a:ext>
                  </a:extLst>
                </a:gridCol>
                <a:gridCol w="616548">
                  <a:extLst>
                    <a:ext uri="{9D8B030D-6E8A-4147-A177-3AD203B41FA5}">
                      <a16:colId xmlns:a16="http://schemas.microsoft.com/office/drawing/2014/main" val="1026569669"/>
                    </a:ext>
                  </a:extLst>
                </a:gridCol>
                <a:gridCol w="616548">
                  <a:extLst>
                    <a:ext uri="{9D8B030D-6E8A-4147-A177-3AD203B41FA5}">
                      <a16:colId xmlns:a16="http://schemas.microsoft.com/office/drawing/2014/main" val="51432413"/>
                    </a:ext>
                  </a:extLst>
                </a:gridCol>
                <a:gridCol w="616548">
                  <a:extLst>
                    <a:ext uri="{9D8B030D-6E8A-4147-A177-3AD203B41FA5}">
                      <a16:colId xmlns:a16="http://schemas.microsoft.com/office/drawing/2014/main" val="4016241552"/>
                    </a:ext>
                  </a:extLst>
                </a:gridCol>
                <a:gridCol w="616548">
                  <a:extLst>
                    <a:ext uri="{9D8B030D-6E8A-4147-A177-3AD203B41FA5}">
                      <a16:colId xmlns:a16="http://schemas.microsoft.com/office/drawing/2014/main" val="506944503"/>
                    </a:ext>
                  </a:extLst>
                </a:gridCol>
                <a:gridCol w="616548">
                  <a:extLst>
                    <a:ext uri="{9D8B030D-6E8A-4147-A177-3AD203B41FA5}">
                      <a16:colId xmlns:a16="http://schemas.microsoft.com/office/drawing/2014/main" val="3257959168"/>
                    </a:ext>
                  </a:extLst>
                </a:gridCol>
              </a:tblGrid>
              <a:tr h="775356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Criteria​</a:t>
                      </a:r>
                      <a:endParaRPr lang="en-IN" sz="18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Ranking(1-5)​</a:t>
                      </a:r>
                      <a:endParaRPr lang="en-IN" sz="18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13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Braille keyboard with 3D keys​</a:t>
                      </a:r>
                      <a:endParaRPr lang="en-US" sz="18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IN" sz="13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Braille app​</a:t>
                      </a:r>
                      <a:endParaRPr lang="en-IN" sz="18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IN" sz="13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Keyboard with inbuilt speakers​</a:t>
                      </a:r>
                      <a:endParaRPr lang="en-IN" sz="18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IN" sz="13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 friendly keyboard​</a:t>
                      </a:r>
                      <a:endParaRPr lang="en-IN" sz="18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IN" sz="13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Portable keyboard​</a:t>
                      </a:r>
                      <a:endParaRPr lang="en-IN" sz="18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387700"/>
                  </a:ext>
                </a:extLst>
              </a:tr>
              <a:tr h="775356">
                <a:tc>
                  <a:txBody>
                    <a:bodyPr/>
                    <a:lstStyle/>
                    <a:p>
                      <a:pPr algn="l" fontAlgn="auto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</a:p>
                  </a:txBody>
                  <a:tcPr marL="89680" marR="89680" marT="44840" marB="4484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 B​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C=A*B​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 D​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C=A*D​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 E​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C=A*E​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 F​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C=A*F​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 G​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C=A*G​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896982"/>
                  </a:ext>
                </a:extLst>
              </a:tr>
              <a:tr h="401691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Reachability​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190992"/>
                  </a:ext>
                </a:extLst>
              </a:tr>
              <a:tr h="55115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 of usability​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952172"/>
                  </a:ext>
                </a:extLst>
              </a:tr>
              <a:tr h="55115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Effort in creation​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02564"/>
                  </a:ext>
                </a:extLst>
              </a:tr>
              <a:tr h="401691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Durability​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01207"/>
                  </a:ext>
                </a:extLst>
              </a:tr>
              <a:tr h="401691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579038"/>
                  </a:ext>
                </a:extLst>
              </a:tr>
              <a:tr h="493239">
                <a:tc>
                  <a:txBody>
                    <a:bodyPr/>
                    <a:lstStyle/>
                    <a:p>
                      <a:pPr algn="l" fontAlgn="auto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</a:p>
                  </a:txBody>
                  <a:tcPr marL="89680" marR="89680" marT="44840" marB="4484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IN" sz="13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          77          .    ​</a:t>
                      </a:r>
                      <a:endParaRPr lang="en-IN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IN" sz="13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          70​</a:t>
                      </a:r>
                      <a:endParaRPr lang="en-IN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          72​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           60​</a:t>
                      </a:r>
                      <a:endParaRPr lang="en-I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IN" sz="13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          71​</a:t>
                      </a:r>
                      <a:endParaRPr lang="en-IN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80" marR="89680" marT="44840" marB="44840">
                    <a:lnL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36947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BB77A73-E82A-8E52-0657-D26F263E2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457" y="9568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60D1F0-7CE1-03D2-BD4F-A5E1B1D2AC64}"/>
              </a:ext>
            </a:extLst>
          </p:cNvPr>
          <p:cNvSpPr txBox="1"/>
          <p:nvPr/>
        </p:nvSpPr>
        <p:spPr>
          <a:xfrm>
            <a:off x="268515" y="5544106"/>
            <a:ext cx="6168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Idea selected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0" u="none" strike="noStrike" dirty="0">
                <a:solidFill>
                  <a:srgbClr val="4DCCCF"/>
                </a:solidFill>
                <a:effectLst/>
                <a:latin typeface="Arial" panose="020B0604020202020204" pitchFamily="34" charset="0"/>
              </a:rPr>
              <a:t>Braille keyboard with 3D keys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2619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152"/>
            <a:ext cx="9158514" cy="768096"/>
          </a:xfrm>
        </p:spPr>
        <p:txBody>
          <a:bodyPr/>
          <a:lstStyle/>
          <a:p>
            <a:r>
              <a:rPr lang="en-US" dirty="0"/>
              <a:t>Progress in prototyping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E6C731-C64E-3178-DEEB-D6F90009E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315297" y="-1269798"/>
            <a:ext cx="3620119" cy="879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95085"/>
            <a:ext cx="9434285" cy="2541016"/>
          </a:xfrm>
        </p:spPr>
        <p:txBody>
          <a:bodyPr/>
          <a:lstStyle/>
          <a:p>
            <a:r>
              <a:rPr lang="en-US" dirty="0"/>
              <a:t>Plan of action for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53970" y="868688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71253" y="3775772"/>
            <a:ext cx="3275648" cy="393533"/>
          </a:xfrm>
        </p:spPr>
        <p:txBody>
          <a:bodyPr/>
          <a:lstStyle/>
          <a:p>
            <a:r>
              <a:rPr lang="en-IN" dirty="0"/>
              <a:t>Presented by : Team 2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A967A-4C75-4949-9D48-17FD2D8B8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dirty="0"/>
              <a:t> 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085CC-458F-4E9F-AF16-A815111FBF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 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9230DA-C209-4406-A9FA-EE60A7827F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dirty="0"/>
              <a:t> 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0F5C8F-9E7F-4E64-9AF6-329D1654118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041850" y="4167286"/>
            <a:ext cx="3376115" cy="1159244"/>
          </a:xfrm>
        </p:spPr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Siddharth </a:t>
            </a:r>
            <a:r>
              <a:rPr lang="en-IN">
                <a:solidFill>
                  <a:schemeClr val="tx1"/>
                </a:solidFill>
              </a:rPr>
              <a:t>Pedanekar</a:t>
            </a:r>
            <a:endParaRPr lang="en-IN" dirty="0">
              <a:solidFill>
                <a:schemeClr val="tx1"/>
              </a:solidFill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Sneha Tarale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Sourabh Nayak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tx1"/>
                </a:solidFill>
              </a:rPr>
              <a:t>Soukhya</a:t>
            </a:r>
            <a:r>
              <a:rPr lang="en-IN" dirty="0">
                <a:solidFill>
                  <a:schemeClr val="tx1"/>
                </a:solidFill>
              </a:rPr>
              <a:t> Nayak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tx1"/>
                </a:solidFill>
              </a:rPr>
              <a:t>Basavraj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Mujagoni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09FF0A-096C-46F5-038D-F478F6F9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147742">
            <a:off x="7573999" y="3843435"/>
            <a:ext cx="3153217" cy="3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2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17" y="208619"/>
            <a:ext cx="5693664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7" y="889000"/>
            <a:ext cx="5757333" cy="9110133"/>
          </a:xfrm>
        </p:spPr>
        <p:txBody>
          <a:bodyPr/>
          <a:lstStyle/>
          <a:p>
            <a:r>
              <a:rPr lang="en-IN" sz="1800" dirty="0"/>
              <a:t>1. community visit</a:t>
            </a:r>
          </a:p>
          <a:p>
            <a:r>
              <a:rPr lang="en-IN" sz="1800" dirty="0"/>
              <a:t>2. Observations</a:t>
            </a:r>
          </a:p>
          <a:p>
            <a:r>
              <a:rPr lang="en-IN" sz="1800" dirty="0"/>
              <a:t>3. Stakeholder map</a:t>
            </a:r>
          </a:p>
          <a:p>
            <a:r>
              <a:rPr lang="en-IN" sz="1800" dirty="0"/>
              <a:t>4.Questions to be asked</a:t>
            </a:r>
          </a:p>
          <a:p>
            <a:r>
              <a:rPr lang="en-IN" sz="1800" dirty="0"/>
              <a:t>5. Stakeholder personas</a:t>
            </a:r>
          </a:p>
          <a:p>
            <a:r>
              <a:rPr lang="en-IN" sz="1800" dirty="0"/>
              <a:t>6.Affinity map</a:t>
            </a:r>
          </a:p>
          <a:p>
            <a:r>
              <a:rPr lang="en-IN" sz="1800" dirty="0"/>
              <a:t>7.Empathy map</a:t>
            </a:r>
          </a:p>
          <a:p>
            <a:r>
              <a:rPr lang="en-IN" sz="1800" dirty="0"/>
              <a:t>8.Brainstorming</a:t>
            </a:r>
          </a:p>
          <a:p>
            <a:r>
              <a:rPr lang="en-IN" sz="1800" dirty="0"/>
              <a:t>9.Scamper</a:t>
            </a:r>
          </a:p>
          <a:p>
            <a:r>
              <a:rPr lang="en-IN" sz="1800" dirty="0"/>
              <a:t>10.Effort versus feasibility</a:t>
            </a:r>
          </a:p>
          <a:p>
            <a:r>
              <a:rPr lang="en-IN" sz="1800" dirty="0"/>
              <a:t>11.Idea evaluation</a:t>
            </a:r>
          </a:p>
          <a:p>
            <a:r>
              <a:rPr lang="en-IN" sz="1800" dirty="0"/>
              <a:t>12.Progress in prototyping</a:t>
            </a:r>
          </a:p>
          <a:p>
            <a:r>
              <a:rPr lang="en-IN" sz="1800" dirty="0"/>
              <a:t>13.Plan of action for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490" y="376095"/>
            <a:ext cx="7143707" cy="612475"/>
          </a:xfrm>
        </p:spPr>
        <p:txBody>
          <a:bodyPr/>
          <a:lstStyle/>
          <a:p>
            <a:r>
              <a:rPr lang="en-US" dirty="0"/>
              <a:t>Community visit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Google Shape;157;p9">
            <a:extLst>
              <a:ext uri="{FF2B5EF4-FFF2-40B4-BE49-F238E27FC236}">
                <a16:creationId xmlns:a16="http://schemas.microsoft.com/office/drawing/2014/main" id="{E6065846-54CF-EBEC-BF35-8A36D7699E2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34490" y="1139084"/>
            <a:ext cx="6766560" cy="263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 sz="2400" b="1" dirty="0">
                <a:solidFill>
                  <a:srgbClr val="C00000"/>
                </a:solidFill>
              </a:rPr>
              <a:t>Geotagged photos related to the social challenge identified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B5A2CF-3AD1-BE8E-B3C1-1AEB3A8A1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748" y="1877992"/>
            <a:ext cx="2811902" cy="215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6CB46AA8-6784-F0E0-7AF8-8EB76D8DE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34" y="1864156"/>
            <a:ext cx="2512534" cy="213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B5F838D-84AF-570F-4BD5-3661CB89A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420" y="4252894"/>
            <a:ext cx="2490948" cy="243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6FBDA1-63F3-B4E8-5EE6-0A4A5038F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4428" y="4252894"/>
            <a:ext cx="2982065" cy="24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19C7-82B0-E55D-1156-4959FCF8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30" y="197104"/>
            <a:ext cx="5693664" cy="768096"/>
          </a:xfrm>
        </p:spPr>
        <p:txBody>
          <a:bodyPr/>
          <a:lstStyle/>
          <a:p>
            <a:r>
              <a:rPr lang="en-IN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3290D-69C1-4B81-8643-1FC6827CA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0" y="965200"/>
            <a:ext cx="6999950" cy="4927600"/>
          </a:xfrm>
        </p:spPr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IN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 observed that there is immense need of braille keyboard because it is difficult for the students as well as teachers to teach and grasp things easily.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IN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Changes that needs to be incorporated in the design: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IN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Fonts to be in 3D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IN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Keys like enter shift etc. also should have 3D keys.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/>
            <a:endParaRPr lang="en-IN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28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95563" y="0"/>
            <a:ext cx="10671048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Stakeholders map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59667AD-2FD3-4249-7954-F43B3A93DD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1792" y="768096"/>
            <a:ext cx="8494964" cy="740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5334" y="73152"/>
            <a:ext cx="10671048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Questions to be asked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D198F-7EF3-2FD3-D147-19B7B05DA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943429"/>
            <a:ext cx="11436096" cy="6096000"/>
          </a:xfrm>
        </p:spPr>
        <p:txBody>
          <a:bodyPr/>
          <a:lstStyle/>
          <a:p>
            <a:pPr algn="l" rtl="0" fontAlgn="base"/>
            <a:r>
              <a:rPr lang="en-IN" sz="24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 Is Braille keyboard being a substitute to normal keyboard a good idea?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IN" sz="24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Yes, it would be helpful to type easily by sensing the keys.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/>
            <a:r>
              <a:rPr lang="en-I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IN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/>
            <a:r>
              <a:rPr lang="en-IN" sz="24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 Whom will this model be helpful ?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IN" sz="24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model will be helpful for the beginner students because they can easily sense the keys.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/>
            <a:r>
              <a:rPr lang="en-I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IN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/>
            <a:r>
              <a:rPr lang="en-IN" sz="24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3.What suggestions would you like to give for the modification of BB88?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IN" sz="24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 would be better if the keys like enter, shift, etc. too have 3D touch.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/>
            <a:r>
              <a:rPr lang="en-I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IN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/>
            <a:r>
              <a:rPr lang="en-IN" sz="24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4.How will this model be helpful for the teachers?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IN" sz="24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This model is really very helpful as it makes the teaching process easy and students too can grasp things quickly.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IN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76" y="175042"/>
            <a:ext cx="7013448" cy="1627632"/>
          </a:xfrm>
        </p:spPr>
        <p:txBody>
          <a:bodyPr/>
          <a:lstStyle/>
          <a:p>
            <a:r>
              <a:rPr lang="en-US" dirty="0"/>
              <a:t>Stakeholders personas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D1810C28-A655-5639-0FA8-A743CDAA7963}"/>
              </a:ext>
            </a:extLst>
          </p:cNvPr>
          <p:cNvSpPr txBox="1"/>
          <p:nvPr/>
        </p:nvSpPr>
        <p:spPr>
          <a:xfrm>
            <a:off x="4698813" y="1496898"/>
            <a:ext cx="916733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788" dirty="0"/>
              <a:t>2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FE4B54E-DFF6-6D49-36BB-05A1A11C2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6" y="977972"/>
            <a:ext cx="11744234" cy="588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76" y="175042"/>
            <a:ext cx="7013448" cy="1627632"/>
          </a:xfrm>
        </p:spPr>
        <p:txBody>
          <a:bodyPr/>
          <a:lstStyle/>
          <a:p>
            <a:r>
              <a:rPr lang="en-US" dirty="0"/>
              <a:t>Stakeholders personas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D1810C28-A655-5639-0FA8-A743CDAA7963}"/>
              </a:ext>
            </a:extLst>
          </p:cNvPr>
          <p:cNvSpPr txBox="1"/>
          <p:nvPr/>
        </p:nvSpPr>
        <p:spPr>
          <a:xfrm>
            <a:off x="4698813" y="1496898"/>
            <a:ext cx="916733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788" dirty="0"/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8BD39-BC8C-244A-3551-AA6F659DE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4" y="988858"/>
            <a:ext cx="11816806" cy="56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0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76" y="175042"/>
            <a:ext cx="7013448" cy="1627632"/>
          </a:xfrm>
        </p:spPr>
        <p:txBody>
          <a:bodyPr/>
          <a:lstStyle/>
          <a:p>
            <a:r>
              <a:rPr lang="en-US" dirty="0"/>
              <a:t>Stakeholders personas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D1810C28-A655-5639-0FA8-A743CDAA7963}"/>
              </a:ext>
            </a:extLst>
          </p:cNvPr>
          <p:cNvSpPr txBox="1"/>
          <p:nvPr/>
        </p:nvSpPr>
        <p:spPr>
          <a:xfrm>
            <a:off x="4698813" y="1496898"/>
            <a:ext cx="916733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788" dirty="0"/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A07571-D2D1-8595-9EDA-ABA61B0AA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" y="901283"/>
            <a:ext cx="102870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73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{67B9C4DB-2AD4-4968-9319-E4FBAB25F25D}tf78438558_win32</Template>
  <TotalTime>64</TotalTime>
  <Words>970</Words>
  <Application>Microsoft Office PowerPoint</Application>
  <PresentationFormat>Widescreen</PresentationFormat>
  <Paragraphs>300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Bell MT</vt:lpstr>
      <vt:lpstr>Calibri</vt:lpstr>
      <vt:lpstr>Sabon Next LT</vt:lpstr>
      <vt:lpstr>Segoe UI</vt:lpstr>
      <vt:lpstr>Times New Roman</vt:lpstr>
      <vt:lpstr>Office Theme</vt:lpstr>
      <vt:lpstr>BB88  Social Challenge ​ Design Thinking for Social Innovation​  </vt:lpstr>
      <vt:lpstr>CONTENT:</vt:lpstr>
      <vt:lpstr>Community visit</vt:lpstr>
      <vt:lpstr>observations</vt:lpstr>
      <vt:lpstr>Stakeholders map</vt:lpstr>
      <vt:lpstr>Questions to be asked</vt:lpstr>
      <vt:lpstr>Stakeholders personas</vt:lpstr>
      <vt:lpstr>Stakeholders personas</vt:lpstr>
      <vt:lpstr>Stakeholders personas</vt:lpstr>
      <vt:lpstr>Affinity map</vt:lpstr>
      <vt:lpstr>Empathy map</vt:lpstr>
      <vt:lpstr>PowerPoint Presentation</vt:lpstr>
      <vt:lpstr>scamper</vt:lpstr>
      <vt:lpstr>Effort v/s feasibility </vt:lpstr>
      <vt:lpstr>Idea evaluation</vt:lpstr>
      <vt:lpstr>Progress in prototyping </vt:lpstr>
      <vt:lpstr>Plan of action for testing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BB88  Social Challenge ​ Design Thinking for Social Innovation​  </dc:title>
  <dc:subject/>
  <dc:creator>Prajwal</dc:creator>
  <cp:lastModifiedBy>Prajwal</cp:lastModifiedBy>
  <cp:revision>2</cp:revision>
  <dcterms:created xsi:type="dcterms:W3CDTF">2023-02-16T08:22:58Z</dcterms:created>
  <dcterms:modified xsi:type="dcterms:W3CDTF">2023-02-16T09:27:06Z</dcterms:modified>
</cp:coreProperties>
</file>