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4752"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C707C-F021-4A48-A2FB-E8D370DEE01A}" v="7" dt="2024-01-23T17:47:05.376"/>
    <p1510:client id="{8B40D490-CC07-4D04-A176-843219DCE3FE}" v="1" dt="2024-01-23T18:13:1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showGuides="1">
      <p:cViewPr varScale="1">
        <p:scale>
          <a:sx n="39" d="100"/>
          <a:sy n="39" d="100"/>
        </p:scale>
        <p:origin x="-1723" y="-96"/>
      </p:cViewPr>
      <p:guideLst>
        <p:guide orient="horz" pos="4752"/>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t>6/14/2024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t>‹#›</a:t>
            </a:fld>
            <a:endParaRPr lang="en-US" dirty="0"/>
          </a:p>
        </p:txBody>
      </p:sp>
    </p:spTree>
    <p:extLst>
      <p:ext uri="{BB962C8B-B14F-4D97-AF65-F5344CB8AC3E}">
        <p14:creationId xmlns:p14="http://schemas.microsoft.com/office/powerpoint/2010/main" val="1153220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t>6/14/2024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t>6/14/2024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t>6/14/2024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t>6/14/2024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t>6/14/2024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t>6/14/2024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AED0D50A-5EB1-3681-8E6C-2C15DE7EFFD6}"/>
              </a:ext>
            </a:extLst>
          </p:cNvPr>
          <p:cNvGrpSpPr/>
          <p:nvPr/>
        </p:nvGrpSpPr>
        <p:grpSpPr>
          <a:xfrm>
            <a:off x="26087" y="46803"/>
            <a:ext cx="21251182" cy="14999696"/>
            <a:chOff x="145143" y="87904"/>
            <a:chExt cx="21251182" cy="14999696"/>
          </a:xfrm>
        </p:grpSpPr>
        <p:sp>
          <p:nvSpPr>
            <p:cNvPr id="210" name="Rectangle 209"/>
            <p:cNvSpPr/>
            <p:nvPr/>
          </p:nvSpPr>
          <p:spPr>
            <a:xfrm>
              <a:off x="7720532" y="2514599"/>
              <a:ext cx="6969674" cy="11668908"/>
            </a:xfrm>
            <a:prstGeom prst="rect">
              <a:avLst/>
            </a:prstGeom>
            <a:solidFill>
              <a:schemeClr val="accent4">
                <a:lumMod val="20000"/>
                <a:lumOff val="80000"/>
              </a:schemeClr>
            </a:solidFill>
            <a:ln>
              <a:solidFill>
                <a:schemeClr val="tx1"/>
              </a:solidFill>
            </a:ln>
          </p:spPr>
          <p:txBody>
            <a:bodyPr wrap="square">
              <a:noAutofit/>
            </a:bodyPr>
            <a:lstStyle/>
            <a:p>
              <a:pPr>
                <a:lnSpc>
                  <a:spcPct val="150000"/>
                </a:lnSpc>
              </a:pPr>
              <a:endParaRPr lang="en-IN" sz="3600" dirty="0">
                <a:latin typeface="Times New Roman" panose="02020603050405020304" pitchFamily="18" charset="0"/>
                <a:cs typeface="Times New Roman" panose="02020603050405020304" pitchFamily="18" charset="0"/>
              </a:endParaRPr>
            </a:p>
          </p:txBody>
        </p:sp>
        <p:sp>
          <p:nvSpPr>
            <p:cNvPr id="137" name="Content Placeholder 2"/>
            <p:cNvSpPr txBox="1"/>
            <p:nvPr/>
          </p:nvSpPr>
          <p:spPr bwMode="auto">
            <a:xfrm>
              <a:off x="145143" y="2514599"/>
              <a:ext cx="7426960" cy="11668908"/>
            </a:xfrm>
            <a:prstGeom prst="rect">
              <a:avLst/>
            </a:prstGeom>
            <a:solidFill>
              <a:schemeClr val="accent6">
                <a:lumMod val="20000"/>
                <a:lumOff val="80000"/>
              </a:schemeClr>
            </a:solidFill>
            <a:ln w="9525">
              <a:solidFill>
                <a:schemeClr val="tx1"/>
              </a:solidFill>
              <a:miter lim="800000"/>
            </a:ln>
          </p:spPr>
          <p:txBody>
            <a:bodyPr vert="horz" wrap="square" lIns="207793" tIns="103897" rIns="207793" bIns="103897" numCol="1" anchor="t" anchorCtr="0" compatLnSpc="1"/>
            <a:lstStyle/>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itchFamily="18" charset="0"/>
                <a:cs typeface="Bookman Old Style" pitchFamily="18" charset="0"/>
                <a:sym typeface="+mn-ea"/>
              </a:endParaRPr>
            </a:p>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itchFamily="18" charset="0"/>
                <a:cs typeface="Bookman Old Style"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3200" dirty="0">
                <a:latin typeface="Bookman Old Style"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r>
                <a:rPr lang="en-US" sz="2800" noProof="0" dirty="0">
                  <a:ln>
                    <a:noFill/>
                  </a:ln>
                  <a:solidFill>
                    <a:schemeClr val="tx1">
                      <a:tint val="75000"/>
                    </a:schemeClr>
                  </a:solidFill>
                  <a:effectLst/>
                  <a:uLnTx/>
                  <a:uFillTx/>
                  <a:latin typeface="Bookman Old Style" pitchFamily="18" charset="0"/>
                  <a:sym typeface="+mn-ea"/>
                </a:rPr>
                <a:t>	</a:t>
              </a:r>
              <a:endParaRPr lang="en-GB" sz="2800" b="1" dirty="0">
                <a:latin typeface="Bookman Old Style" pitchFamily="18" charset="0"/>
                <a:cs typeface="Arial" panose="020B0604020202020204" pitchFamily="34"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5" name="Rectangle 4"/>
            <p:cNvSpPr/>
            <p:nvPr/>
          </p:nvSpPr>
          <p:spPr>
            <a:xfrm>
              <a:off x="145143" y="87904"/>
              <a:ext cx="21251182" cy="22663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itchFamily="18" charset="0"/>
              </a:endParaRPr>
            </a:p>
            <a:p>
              <a:pPr algn="ctr" defTabSz="2077720" fontAlgn="auto">
                <a:spcBef>
                  <a:spcPts val="0"/>
                </a:spcBef>
                <a:spcAft>
                  <a:spcPts val="0"/>
                </a:spcAft>
                <a:defRPr/>
              </a:pPr>
              <a:endParaRPr lang="en-GB" sz="7100" b="1" dirty="0">
                <a:solidFill>
                  <a:schemeClr val="bg1"/>
                </a:solidFill>
                <a:latin typeface="Bookman Old Style" pitchFamily="18" charset="0"/>
              </a:endParaRPr>
            </a:p>
            <a:p>
              <a:pPr algn="ctr" defTabSz="2077720" fontAlgn="auto">
                <a:spcBef>
                  <a:spcPts val="0"/>
                </a:spcBef>
                <a:spcAft>
                  <a:spcPts val="0"/>
                </a:spcAft>
                <a:defRPr/>
              </a:pPr>
              <a:r>
                <a:rPr lang="en-GB" sz="4800" b="1" dirty="0">
                  <a:solidFill>
                    <a:srgbClr val="FF0000"/>
                  </a:solidFill>
                  <a:latin typeface="Bookman Old Style" pitchFamily="18" charset="0"/>
                </a:rPr>
                <a:t> </a:t>
              </a:r>
              <a:r>
                <a:rPr lang="en-US" altLang="en-GB" sz="4800" b="1" dirty="0">
                  <a:solidFill>
                    <a:srgbClr val="FF0000"/>
                  </a:solidFill>
                  <a:latin typeface="Bookman Old Style" pitchFamily="18" charset="0"/>
                </a:rPr>
                <a:t>                                	</a:t>
              </a:r>
            </a:p>
            <a:p>
              <a:pPr algn="ctr" defTabSz="2077720" fontAlgn="auto">
                <a:spcBef>
                  <a:spcPts val="0"/>
                </a:spcBef>
                <a:spcAft>
                  <a:spcPts val="0"/>
                </a:spcAft>
                <a:defRPr/>
              </a:pPr>
              <a:r>
                <a:rPr lang="en-US" altLang="en-GB" sz="4800" b="1" dirty="0">
                  <a:solidFill>
                    <a:srgbClr val="FF0000"/>
                  </a:solidFill>
                  <a:latin typeface="Bookman Old Style" pitchFamily="18" charset="0"/>
                </a:rPr>
                <a:t>				</a:t>
              </a:r>
              <a:r>
                <a:rPr lang="en-US" altLang="en-GB" sz="4800" b="1" dirty="0">
                  <a:solidFill>
                    <a:schemeClr val="tx1"/>
                  </a:solidFill>
                  <a:latin typeface="Bookman Old Style" pitchFamily="18" charset="0"/>
                </a:rPr>
                <a:t>   </a:t>
              </a:r>
            </a:p>
            <a:p>
              <a:pPr lvl="8" algn="ctr" defTabSz="2077720">
                <a:defRPr/>
              </a:pPr>
              <a:r>
                <a:rPr lang="en-IN" altLang="en-GB" sz="4800" b="1" dirty="0">
                  <a:solidFill>
                    <a:schemeClr val="tx1"/>
                  </a:solidFill>
                  <a:latin typeface="Bookman Old Style" pitchFamily="18" charset="0"/>
                </a:rPr>
                <a:t>			</a:t>
              </a:r>
              <a:endParaRPr lang="en-GB" sz="2200" b="1" dirty="0">
                <a:solidFill>
                  <a:schemeClr val="tx1"/>
                </a:solidFill>
                <a:latin typeface="Bookman Old Style" pitchFamily="18" charset="0"/>
              </a:endParaRPr>
            </a:p>
            <a:p>
              <a:pPr defTabSz="2077720" fontAlgn="auto">
                <a:lnSpc>
                  <a:spcPct val="150000"/>
                </a:lnSpc>
                <a:spcBef>
                  <a:spcPts val="0"/>
                </a:spcBef>
                <a:spcAft>
                  <a:spcPts val="0"/>
                </a:spcAft>
                <a:defRPr/>
              </a:pPr>
              <a:r>
                <a:rPr lang="en-US" altLang="en-GB" sz="2200" dirty="0">
                  <a:solidFill>
                    <a:schemeClr val="tx1"/>
                  </a:solidFill>
                  <a:latin typeface="Bookman Old Style" pitchFamily="18" charset="0"/>
                </a:rPr>
                <a:t>                                                                       		 </a:t>
              </a:r>
              <a:r>
                <a:rPr lang="en-US" altLang="en-GB" sz="3200" dirty="0">
                  <a:solidFill>
                    <a:schemeClr val="tx1"/>
                  </a:solidFill>
                  <a:latin typeface="Bookman Old Style" pitchFamily="18" charset="0"/>
                </a:rPr>
                <a:t>		 </a:t>
              </a:r>
              <a:endParaRPr lang="en-GB" sz="3200" dirty="0">
                <a:solidFill>
                  <a:schemeClr val="tx1"/>
                </a:solidFill>
                <a:latin typeface="Bookman Old Style" pitchFamily="18" charset="0"/>
              </a:endParaRPr>
            </a:p>
            <a:p>
              <a:pPr algn="ctr" defTabSz="2077720" fontAlgn="auto">
                <a:spcBef>
                  <a:spcPts val="0"/>
                </a:spcBef>
                <a:spcAft>
                  <a:spcPts val="0"/>
                </a:spcAft>
                <a:defRPr/>
              </a:pPr>
              <a:endParaRPr lang="en-GB" sz="3200" dirty="0">
                <a:solidFill>
                  <a:schemeClr val="tx1"/>
                </a:solidFill>
                <a:latin typeface="Bookman Old Style" pitchFamily="18" charset="0"/>
              </a:endParaRPr>
            </a:p>
            <a:p>
              <a:pPr algn="ctr" defTabSz="2077720" fontAlgn="auto">
                <a:spcBef>
                  <a:spcPts val="0"/>
                </a:spcBef>
                <a:spcAft>
                  <a:spcPts val="0"/>
                </a:spcAft>
                <a:defRPr/>
              </a:pPr>
              <a:endParaRPr lang="en-GB" sz="3600" dirty="0">
                <a:latin typeface="Bookman Old Style" pitchFamily="18" charset="0"/>
              </a:endParaRPr>
            </a:p>
            <a:p>
              <a:pPr algn="ctr" defTabSz="2077720" fontAlgn="auto">
                <a:spcBef>
                  <a:spcPts val="0"/>
                </a:spcBef>
                <a:spcAft>
                  <a:spcPts val="0"/>
                </a:spcAft>
                <a:defRPr/>
              </a:pPr>
              <a:endParaRPr lang="en-US" sz="7100" dirty="0">
                <a:latin typeface="Bookman Old Style" pitchFamily="18" charset="0"/>
              </a:endParaRPr>
            </a:p>
          </p:txBody>
        </p:sp>
        <p:sp>
          <p:nvSpPr>
            <p:cNvPr id="7" name="Text Box 6"/>
            <p:cNvSpPr txBox="1"/>
            <p:nvPr/>
          </p:nvSpPr>
          <p:spPr>
            <a:xfrm>
              <a:off x="14799758" y="2589138"/>
              <a:ext cx="6596567" cy="11594369"/>
            </a:xfrm>
            <a:prstGeom prst="rect">
              <a:avLst/>
            </a:prstGeom>
            <a:solidFill>
              <a:schemeClr val="accent1">
                <a:lumMod val="20000"/>
                <a:lumOff val="80000"/>
              </a:schemeClr>
            </a:solidFill>
            <a:ln>
              <a:solidFill>
                <a:schemeClr val="tx1"/>
              </a:solidFill>
            </a:ln>
          </p:spPr>
          <p:txBody>
            <a:bodyPr wrap="square" rtlCol="0">
              <a:noAutofit/>
            </a:bodyPr>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lang="en-US" sz="2400" dirty="0">
                  <a:latin typeface="Bookman Old Style" pitchFamily="18" charset="0"/>
                  <a:sym typeface="+mn-ea"/>
                </a:rPr>
                <a:t> </a:t>
              </a: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itchFamily="18" charset="0"/>
                <a:sym typeface="+mn-ea"/>
              </a:endParaRPr>
            </a:p>
          </p:txBody>
        </p:sp>
        <p:sp>
          <p:nvSpPr>
            <p:cNvPr id="33" name="Rectangle 32"/>
            <p:cNvSpPr/>
            <p:nvPr/>
          </p:nvSpPr>
          <p:spPr>
            <a:xfrm>
              <a:off x="157288" y="14249400"/>
              <a:ext cx="21239037" cy="838200"/>
            </a:xfrm>
            <a:prstGeom prst="rect">
              <a:avLst/>
            </a:prstGeom>
            <a:solidFill>
              <a:schemeClr val="tx2">
                <a:lumMod val="40000"/>
                <a:lumOff val="6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solidFill>
                    <a:schemeClr val="tx1"/>
                  </a:solidFill>
                  <a:latin typeface="Bookman Old Style" pitchFamily="18" charset="0"/>
                </a:rPr>
                <a:t>Microcontroller: Programming  and  Interfacing Project </a:t>
              </a:r>
              <a:r>
                <a:rPr lang="en-US" sz="3200" b="1" dirty="0" err="1">
                  <a:solidFill>
                    <a:schemeClr val="tx1"/>
                  </a:solidFill>
                  <a:latin typeface="Bookman Old Style" pitchFamily="18" charset="0"/>
                </a:rPr>
                <a:t>Worklet</a:t>
              </a:r>
              <a:r>
                <a:rPr lang="en-US" sz="3200" b="1" dirty="0">
                  <a:solidFill>
                    <a:schemeClr val="tx1"/>
                  </a:solidFill>
                  <a:latin typeface="Bookman Old Style" pitchFamily="18" charset="0"/>
                </a:rPr>
                <a:t> -2023-24</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565" y="134634"/>
              <a:ext cx="8597453" cy="2192467"/>
            </a:xfrm>
            <a:prstGeom prst="rect">
              <a:avLst/>
            </a:prstGeom>
            <a:ln>
              <a:noFill/>
            </a:ln>
            <a:effectLst>
              <a:softEdge rad="112500"/>
            </a:effectLst>
          </p:spPr>
        </p:pic>
        <p:sp>
          <p:nvSpPr>
            <p:cNvPr id="10" name="TextBox 9">
              <a:extLst>
                <a:ext uri="{FF2B5EF4-FFF2-40B4-BE49-F238E27FC236}">
                  <a16:creationId xmlns="" xmlns:a16="http://schemas.microsoft.com/office/drawing/2014/main" id="{4C9F6581-7B24-1317-E5B0-E62C641BB960}"/>
                </a:ext>
              </a:extLst>
            </p:cNvPr>
            <p:cNvSpPr txBox="1"/>
            <p:nvPr/>
          </p:nvSpPr>
          <p:spPr>
            <a:xfrm>
              <a:off x="15021031" y="11318701"/>
              <a:ext cx="6065962" cy="800219"/>
            </a:xfrm>
            <a:prstGeom prst="rect">
              <a:avLst/>
            </a:prstGeom>
            <a:noFill/>
          </p:spPr>
          <p:txBody>
            <a:bodyPr wrap="square" rtlCol="0">
              <a:spAutoFit/>
            </a:bodyPr>
            <a:lstStyle/>
            <a:p>
              <a:pPr algn="just"/>
              <a:endParaRPr lang="en-IN" sz="2400" kern="100" dirty="0" smtClean="0">
                <a:effectLst/>
                <a:latin typeface="Times" pitchFamily="18" charset="0"/>
                <a:ea typeface="Calibri" pitchFamily="34" charset="0"/>
                <a:cs typeface="Calibri" pitchFamily="34" charset="0"/>
              </a:endParaRPr>
            </a:p>
            <a:p>
              <a:pPr algn="just"/>
              <a:endParaRPr lang="en-IN" sz="2200" dirty="0"/>
            </a:p>
          </p:txBody>
        </p:sp>
        <p:sp>
          <p:nvSpPr>
            <p:cNvPr id="19" name="Text Box 25">
              <a:extLst>
                <a:ext uri="{FF2B5EF4-FFF2-40B4-BE49-F238E27FC236}">
                  <a16:creationId xmlns="" xmlns:a16="http://schemas.microsoft.com/office/drawing/2014/main" id="{64B33064-E39E-C554-B86F-18B35AA7AA35}"/>
                </a:ext>
              </a:extLst>
            </p:cNvPr>
            <p:cNvSpPr txBox="1">
              <a:spLocks noChangeArrowheads="1"/>
            </p:cNvSpPr>
            <p:nvPr/>
          </p:nvSpPr>
          <p:spPr bwMode="auto">
            <a:xfrm>
              <a:off x="15008218" y="10709101"/>
              <a:ext cx="6065958" cy="533400"/>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GB" sz="3600" b="1" dirty="0">
                  <a:latin typeface="Bookman Old Style" pitchFamily="18" charset="0"/>
                  <a:cs typeface="Arial" panose="020B0604020202020204" pitchFamily="34" charset="0"/>
                </a:rPr>
                <a:t>Conclusions</a:t>
              </a:r>
              <a:endParaRPr lang="en-US" sz="3600" b="1" dirty="0">
                <a:latin typeface="Bookman Old Style" pitchFamily="18" charset="0"/>
                <a:cs typeface="Arial" panose="020B0604020202020204" pitchFamily="34" charset="0"/>
              </a:endParaRPr>
            </a:p>
          </p:txBody>
        </p:sp>
        <p:sp>
          <p:nvSpPr>
            <p:cNvPr id="13" name="TextBox 12">
              <a:extLst>
                <a:ext uri="{FF2B5EF4-FFF2-40B4-BE49-F238E27FC236}">
                  <a16:creationId xmlns="" xmlns:a16="http://schemas.microsoft.com/office/drawing/2014/main" id="{00DCF812-AC3E-1F3A-C568-334DF8C859C6}"/>
                </a:ext>
              </a:extLst>
            </p:cNvPr>
            <p:cNvSpPr txBox="1"/>
            <p:nvPr/>
          </p:nvSpPr>
          <p:spPr>
            <a:xfrm>
              <a:off x="322561" y="10602546"/>
              <a:ext cx="7022802" cy="430887"/>
            </a:xfrm>
            <a:prstGeom prst="rect">
              <a:avLst/>
            </a:prstGeom>
            <a:noFill/>
          </p:spPr>
          <p:txBody>
            <a:bodyPr wrap="square" rtlCol="0">
              <a:spAutoFit/>
            </a:bodyPr>
            <a:lstStyle/>
            <a:p>
              <a:pPr marL="457200" indent="-457200" algn="just">
                <a:buFont typeface="+mj-lt"/>
                <a:buAutoNum type="arabicPeriod"/>
              </a:pPr>
              <a:endParaRPr lang="en-IN" sz="2200" b="0"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 xmlns:a16="http://schemas.microsoft.com/office/drawing/2014/main" id="{0A98EBD0-FE7F-5F57-88BD-1AF08A3625FF}"/>
                </a:ext>
              </a:extLst>
            </p:cNvPr>
            <p:cNvSpPr txBox="1"/>
            <p:nvPr/>
          </p:nvSpPr>
          <p:spPr>
            <a:xfrm>
              <a:off x="326555" y="5413496"/>
              <a:ext cx="7036036" cy="661207"/>
            </a:xfrm>
            <a:prstGeom prst="rect">
              <a:avLst/>
            </a:prstGeom>
            <a:noFill/>
          </p:spPr>
          <p:txBody>
            <a:bodyPr wrap="square" rtlCol="0">
              <a:spAutoFit/>
            </a:bodyPr>
            <a:lstStyle/>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0017F8C3-AD1E-9848-1D6F-BC9C23C2ADED}"/>
                </a:ext>
              </a:extLst>
            </p:cNvPr>
            <p:cNvSpPr txBox="1"/>
            <p:nvPr/>
          </p:nvSpPr>
          <p:spPr>
            <a:xfrm>
              <a:off x="309326" y="3009463"/>
              <a:ext cx="7053265" cy="539378"/>
            </a:xfrm>
            <a:prstGeom prst="rect">
              <a:avLst/>
            </a:prstGeom>
            <a:noFill/>
          </p:spPr>
          <p:txBody>
            <a:bodyPr wrap="square" rtlCol="0">
              <a:sp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22" name="Text Box 25">
              <a:extLst>
                <a:ext uri="{FF2B5EF4-FFF2-40B4-BE49-F238E27FC236}">
                  <a16:creationId xmlns="" xmlns:a16="http://schemas.microsoft.com/office/drawing/2014/main" id="{63BE3AF0-7C7C-76F2-DFD6-735C0CD69D36}"/>
                </a:ext>
              </a:extLst>
            </p:cNvPr>
            <p:cNvSpPr txBox="1">
              <a:spLocks noChangeArrowheads="1"/>
            </p:cNvSpPr>
            <p:nvPr/>
          </p:nvSpPr>
          <p:spPr bwMode="auto">
            <a:xfrm>
              <a:off x="322561" y="6746701"/>
              <a:ext cx="7022801" cy="533400"/>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US" sz="3600" b="1" dirty="0">
                  <a:latin typeface="Bookman Old Style" pitchFamily="18" charset="0"/>
                  <a:cs typeface="Arial" panose="020B0604020202020204" pitchFamily="34" charset="0"/>
                </a:rPr>
                <a:t>Objectives</a:t>
              </a:r>
            </a:p>
          </p:txBody>
        </p:sp>
        <p:sp>
          <p:nvSpPr>
            <p:cNvPr id="23" name="Text Box 25">
              <a:extLst>
                <a:ext uri="{FF2B5EF4-FFF2-40B4-BE49-F238E27FC236}">
                  <a16:creationId xmlns="" xmlns:a16="http://schemas.microsoft.com/office/drawing/2014/main" id="{DF39658A-3E6C-35A1-79E6-40EEEEE6EFEA}"/>
                </a:ext>
              </a:extLst>
            </p:cNvPr>
            <p:cNvSpPr txBox="1">
              <a:spLocks noChangeArrowheads="1"/>
            </p:cNvSpPr>
            <p:nvPr/>
          </p:nvSpPr>
          <p:spPr bwMode="auto">
            <a:xfrm>
              <a:off x="326237" y="2718725"/>
              <a:ext cx="7036036" cy="581476"/>
            </a:xfrm>
            <a:prstGeom prst="rect">
              <a:avLst/>
            </a:prstGeom>
            <a:solidFill>
              <a:schemeClr val="bg1"/>
            </a:solidFill>
            <a:ln w="9525">
              <a:noFill/>
              <a:prstDash val="sysDot"/>
              <a:miter lim="800000"/>
            </a:ln>
          </p:spPr>
          <p:txBody>
            <a:bodyPr wrap="none" lIns="161460" tIns="161460" rIns="161460" bIns="161460" anchor="ctr" anchorCtr="1"/>
            <a:lstStyle/>
            <a:p>
              <a:pPr algn="ctr"/>
              <a:r>
                <a:rPr lang="en-US" sz="3600" b="1" dirty="0">
                  <a:latin typeface="Bookman Old Style" pitchFamily="18" charset="0"/>
                </a:rPr>
                <a:t>Problem statement</a:t>
              </a:r>
              <a:endParaRPr lang="en-US" sz="2800" dirty="0">
                <a:cs typeface="Times New Roman" panose="02020603050405020304" pitchFamily="18" charset="0"/>
              </a:endParaRPr>
            </a:p>
          </p:txBody>
        </p:sp>
        <p:sp>
          <p:nvSpPr>
            <p:cNvPr id="26" name="Text Box 25">
              <a:extLst>
                <a:ext uri="{FF2B5EF4-FFF2-40B4-BE49-F238E27FC236}">
                  <a16:creationId xmlns="" xmlns:a16="http://schemas.microsoft.com/office/drawing/2014/main" id="{C8D53163-C4F1-2922-46C7-5B51B24E84D1}"/>
                </a:ext>
              </a:extLst>
            </p:cNvPr>
            <p:cNvSpPr txBox="1">
              <a:spLocks noChangeArrowheads="1"/>
            </p:cNvSpPr>
            <p:nvPr/>
          </p:nvSpPr>
          <p:spPr bwMode="auto">
            <a:xfrm>
              <a:off x="7925752" y="2718725"/>
              <a:ext cx="6582410" cy="581476"/>
            </a:xfrm>
            <a:prstGeom prst="rect">
              <a:avLst/>
            </a:prstGeom>
            <a:solidFill>
              <a:schemeClr val="bg1"/>
            </a:solidFill>
            <a:ln w="9525">
              <a:noFill/>
              <a:prstDash val="sysDot"/>
              <a:miter lim="800000"/>
            </a:ln>
          </p:spPr>
          <p:txBody>
            <a:bodyPr wrap="none" lIns="161460" tIns="161460" rIns="161460" bIns="161460" anchor="ctr" anchorCtr="1"/>
            <a:lstStyle/>
            <a:p>
              <a:pPr algn="ctr" defTabSz="3098800"/>
              <a:r>
                <a:rPr lang="en-US" sz="3600" b="1" dirty="0">
                  <a:latin typeface="Bookman Old Style" pitchFamily="18" charset="0"/>
                  <a:cs typeface="Arial" panose="020B0604020202020204" pitchFamily="34" charset="0"/>
                </a:rPr>
                <a:t>Methodology</a:t>
              </a:r>
            </a:p>
          </p:txBody>
        </p:sp>
        <p:sp>
          <p:nvSpPr>
            <p:cNvPr id="34" name="TextBox 33">
              <a:extLst>
                <a:ext uri="{FF2B5EF4-FFF2-40B4-BE49-F238E27FC236}">
                  <a16:creationId xmlns="" xmlns:a16="http://schemas.microsoft.com/office/drawing/2014/main" id="{9E254F4E-7431-476B-42F7-21C7EE792D62}"/>
                </a:ext>
              </a:extLst>
            </p:cNvPr>
            <p:cNvSpPr txBox="1"/>
            <p:nvPr/>
          </p:nvSpPr>
          <p:spPr>
            <a:xfrm>
              <a:off x="18159811" y="8837193"/>
              <a:ext cx="2940439" cy="400110"/>
            </a:xfrm>
            <a:prstGeom prst="rect">
              <a:avLst/>
            </a:prstGeom>
            <a:no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 xmlns:a16="http://schemas.microsoft.com/office/drawing/2014/main" id="{76075A25-7419-2540-2967-EEB121405423}"/>
                </a:ext>
              </a:extLst>
            </p:cNvPr>
            <p:cNvSpPr txBox="1"/>
            <p:nvPr/>
          </p:nvSpPr>
          <p:spPr>
            <a:xfrm>
              <a:off x="15021031" y="8837193"/>
              <a:ext cx="2927209" cy="400110"/>
            </a:xfrm>
            <a:prstGeom prst="rect">
              <a:avLst/>
            </a:prstGeom>
            <a:no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9" name="Text Box 25">
              <a:extLst>
                <a:ext uri="{FF2B5EF4-FFF2-40B4-BE49-F238E27FC236}">
                  <a16:creationId xmlns="" xmlns:a16="http://schemas.microsoft.com/office/drawing/2014/main" id="{C113F434-E36A-7FE0-8608-135970E3DA13}"/>
                </a:ext>
              </a:extLst>
            </p:cNvPr>
            <p:cNvSpPr txBox="1">
              <a:spLocks noChangeArrowheads="1"/>
            </p:cNvSpPr>
            <p:nvPr/>
          </p:nvSpPr>
          <p:spPr bwMode="auto">
            <a:xfrm>
              <a:off x="15034292" y="2718725"/>
              <a:ext cx="6065958" cy="576492"/>
            </a:xfrm>
            <a:prstGeom prst="rect">
              <a:avLst/>
            </a:prstGeom>
            <a:solidFill>
              <a:schemeClr val="bg1"/>
            </a:solidFill>
            <a:ln w="9525">
              <a:noFill/>
              <a:prstDash val="sysDot"/>
              <a:miter lim="800000"/>
            </a:ln>
          </p:spPr>
          <p:txBody>
            <a:bodyPr wrap="none" lIns="161460" tIns="161460" rIns="161460" bIns="161460" anchor="ctr" anchorCtr="1"/>
            <a:lstStyle/>
            <a:p>
              <a:pPr algn="ctr"/>
              <a:r>
                <a:rPr lang="en-GB" sz="3600" b="1" dirty="0">
                  <a:latin typeface="Bookman Old Style" pitchFamily="18" charset="0"/>
                  <a:cs typeface="Arial" panose="020B0604020202020204" pitchFamily="34" charset="0"/>
                </a:rPr>
                <a:t>Components Used</a:t>
              </a:r>
              <a:endParaRPr lang="en-US" sz="3600" dirty="0">
                <a:latin typeface="Bookman Old Style" pitchFamily="18" charset="0"/>
              </a:endParaRPr>
            </a:p>
          </p:txBody>
        </p:sp>
        <p:sp>
          <p:nvSpPr>
            <p:cNvPr id="40" name="TextBox 39">
              <a:extLst>
                <a:ext uri="{FF2B5EF4-FFF2-40B4-BE49-F238E27FC236}">
                  <a16:creationId xmlns="" xmlns:a16="http://schemas.microsoft.com/office/drawing/2014/main" id="{856466A8-AA03-F9FC-541C-2B00AE7D7944}"/>
                </a:ext>
              </a:extLst>
            </p:cNvPr>
            <p:cNvSpPr txBox="1"/>
            <p:nvPr/>
          </p:nvSpPr>
          <p:spPr>
            <a:xfrm>
              <a:off x="15032176" y="3499343"/>
              <a:ext cx="6065962"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p>
          </p:txBody>
        </p:sp>
        <p:sp>
          <p:nvSpPr>
            <p:cNvPr id="43" name="TextBox 42">
              <a:extLst>
                <a:ext uri="{FF2B5EF4-FFF2-40B4-BE49-F238E27FC236}">
                  <a16:creationId xmlns="" xmlns:a16="http://schemas.microsoft.com/office/drawing/2014/main" id="{B4E61A7E-D10F-CEBC-8264-1A7E928119C1}"/>
                </a:ext>
              </a:extLst>
            </p:cNvPr>
            <p:cNvSpPr txBox="1"/>
            <p:nvPr/>
          </p:nvSpPr>
          <p:spPr>
            <a:xfrm>
              <a:off x="7925752" y="3499343"/>
              <a:ext cx="6582410" cy="430887"/>
            </a:xfrm>
            <a:prstGeom prst="rect">
              <a:avLst/>
            </a:prstGeom>
            <a:noFill/>
          </p:spPr>
          <p:txBody>
            <a:bodyPr wrap="square" rtlCol="0">
              <a:spAutoFit/>
            </a:bodyPr>
            <a:lstStyle/>
            <a:p>
              <a:pPr marL="342900" indent="-342900" algn="just">
                <a:buFont typeface="Arial" panose="020B0604020202020204" pitchFamily="34" charset="0"/>
                <a:buChar char="•"/>
              </a:pPr>
              <a:endParaRPr lang="en-US" sz="2200" b="0" dirty="0">
                <a:effectLst/>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 xmlns:a16="http://schemas.microsoft.com/office/drawing/2014/main" id="{8F377E98-8AEC-DDD4-7054-8FDE3B76EB72}"/>
                </a:ext>
              </a:extLst>
            </p:cNvPr>
            <p:cNvSpPr txBox="1"/>
            <p:nvPr/>
          </p:nvSpPr>
          <p:spPr>
            <a:xfrm>
              <a:off x="14995400" y="6320576"/>
              <a:ext cx="6065962" cy="430887"/>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a:t>
              </a:r>
            </a:p>
          </p:txBody>
        </p:sp>
      </p:grpSp>
      <p:sp>
        <p:nvSpPr>
          <p:cNvPr id="37" name="TextBox 36">
            <a:extLst>
              <a:ext uri="{FF2B5EF4-FFF2-40B4-BE49-F238E27FC236}">
                <a16:creationId xmlns="" xmlns:a16="http://schemas.microsoft.com/office/drawing/2014/main" id="{4C9F6581-7B24-1317-E5B0-E62C641BB960}"/>
              </a:ext>
            </a:extLst>
          </p:cNvPr>
          <p:cNvSpPr txBox="1"/>
          <p:nvPr/>
        </p:nvSpPr>
        <p:spPr>
          <a:xfrm>
            <a:off x="14736762" y="3356642"/>
            <a:ext cx="6470846" cy="6781344"/>
          </a:xfrm>
          <a:prstGeom prst="rect">
            <a:avLst/>
          </a:prstGeom>
          <a:noFill/>
        </p:spPr>
        <p:txBody>
          <a:bodyPr wrap="square" rtlCol="0">
            <a:spAutoFit/>
          </a:bodyPr>
          <a:lstStyle/>
          <a:p>
            <a:pPr marL="342900" indent="-342900">
              <a:spcAft>
                <a:spcPts val="800"/>
              </a:spcAft>
              <a:buFont typeface="Wingdings" pitchFamily="2" charset="2"/>
              <a:buChar char="Ø"/>
            </a:pPr>
            <a:r>
              <a:rPr lang="en-IN" sz="2400" kern="100" dirty="0" smtClean="0">
                <a:ea typeface="Calibri" panose="020F0502020204030204" pitchFamily="34" charset="0"/>
                <a:cs typeface="Arial" pitchFamily="34" charset="0"/>
              </a:rPr>
              <a:t>AVR </a:t>
            </a:r>
            <a:r>
              <a:rPr lang="en-IN" sz="2400" kern="100" dirty="0">
                <a:ea typeface="Calibri" panose="020F0502020204030204" pitchFamily="34" charset="0"/>
                <a:cs typeface="Arial" pitchFamily="34" charset="0"/>
              </a:rPr>
              <a:t>ATmega32 microcontroller for controlling and commanding the </a:t>
            </a:r>
            <a:r>
              <a:rPr lang="en-IN" sz="2400" kern="100" dirty="0" smtClean="0">
                <a:ea typeface="Calibri" panose="020F0502020204030204" pitchFamily="34" charset="0"/>
                <a:cs typeface="Arial" pitchFamily="34" charset="0"/>
              </a:rPr>
              <a:t>objects</a:t>
            </a:r>
          </a:p>
          <a:p>
            <a:pPr marL="342900" indent="-342900">
              <a:spcAft>
                <a:spcPts val="800"/>
              </a:spcAft>
              <a:buFont typeface="Wingdings" pitchFamily="2" charset="2"/>
              <a:buChar char="Ø"/>
            </a:pPr>
            <a:r>
              <a:rPr lang="en-US" sz="2400" dirty="0" smtClean="0"/>
              <a:t>LCD Display receives </a:t>
            </a:r>
            <a:r>
              <a:rPr lang="en-US" sz="2400" dirty="0"/>
              <a:t>strings from the microcontroller via serial communication and displays the names and votes of the candidates</a:t>
            </a:r>
            <a:r>
              <a:rPr lang="en-US" sz="2400" dirty="0" smtClean="0"/>
              <a:t>.</a:t>
            </a:r>
            <a:r>
              <a:rPr lang="en-IN" sz="2400" kern="100" dirty="0" smtClean="0">
                <a:latin typeface="Times" pitchFamily="18" charset="0"/>
                <a:ea typeface="Calibri" panose="020F0502020204030204" pitchFamily="34" charset="0"/>
                <a:cs typeface="Cordia New" panose="020B0304020202020204" pitchFamily="34" charset="-34"/>
              </a:rPr>
              <a:t> </a:t>
            </a:r>
          </a:p>
          <a:p>
            <a:pPr marL="342900" indent="-342900">
              <a:spcAft>
                <a:spcPts val="800"/>
              </a:spcAft>
              <a:buFont typeface="Wingdings" pitchFamily="2" charset="2"/>
              <a:buChar char="Ø"/>
            </a:pPr>
            <a:r>
              <a:rPr lang="en-US" sz="2400" dirty="0"/>
              <a:t>These are used by voters to cast their votes. Each button corresponds to a candidate. When a button is pressed, the vote count for the respective candidate is </a:t>
            </a:r>
            <a:r>
              <a:rPr lang="en-US" sz="2400" dirty="0" smtClean="0"/>
              <a:t>incremented.</a:t>
            </a:r>
          </a:p>
          <a:p>
            <a:pPr marL="342900" indent="-342900">
              <a:spcAft>
                <a:spcPts val="800"/>
              </a:spcAft>
              <a:buFont typeface="Wingdings" pitchFamily="2" charset="2"/>
              <a:buChar char="Ø"/>
            </a:pPr>
            <a:r>
              <a:rPr lang="en-US" sz="2400" dirty="0" smtClean="0"/>
              <a:t>The </a:t>
            </a:r>
            <a:r>
              <a:rPr lang="en-US" sz="2400" dirty="0"/>
              <a:t>buzzer is activated to provide audio feedback whenever a vote is cast</a:t>
            </a:r>
            <a:r>
              <a:rPr lang="en-US" sz="2400" dirty="0" smtClean="0"/>
              <a:t>.</a:t>
            </a:r>
          </a:p>
          <a:p>
            <a:pPr marL="342900" indent="-342900">
              <a:spcAft>
                <a:spcPts val="800"/>
              </a:spcAft>
              <a:buFont typeface="Wingdings" pitchFamily="2" charset="2"/>
              <a:buChar char="Ø"/>
            </a:pPr>
            <a:r>
              <a:rPr lang="en-US" sz="2400" dirty="0"/>
              <a:t>LEDs are used to indicate the status of the voting machine, such as when a vote is successfully cast or when the system is in a delay mode to prevent multiple rapid votes</a:t>
            </a:r>
            <a:r>
              <a:rPr lang="en-US" sz="2400" dirty="0" smtClean="0"/>
              <a:t>.</a:t>
            </a:r>
          </a:p>
        </p:txBody>
      </p:sp>
      <p:sp>
        <p:nvSpPr>
          <p:cNvPr id="42" name="Text Box 25">
            <a:extLst>
              <a:ext uri="{FF2B5EF4-FFF2-40B4-BE49-F238E27FC236}">
                <a16:creationId xmlns="" xmlns:a16="http://schemas.microsoft.com/office/drawing/2014/main" id="{C113F434-E36A-7FE0-8608-135970E3DA13}"/>
              </a:ext>
            </a:extLst>
          </p:cNvPr>
          <p:cNvSpPr txBox="1">
            <a:spLocks noChangeArrowheads="1"/>
          </p:cNvSpPr>
          <p:nvPr/>
        </p:nvSpPr>
        <p:spPr bwMode="auto">
          <a:xfrm>
            <a:off x="7802562" y="9220200"/>
            <a:ext cx="6582410" cy="576492"/>
          </a:xfrm>
          <a:prstGeom prst="rect">
            <a:avLst/>
          </a:prstGeom>
          <a:solidFill>
            <a:schemeClr val="bg1"/>
          </a:solidFill>
          <a:ln w="9525">
            <a:noFill/>
            <a:prstDash val="sysDot"/>
            <a:miter lim="800000"/>
          </a:ln>
        </p:spPr>
        <p:txBody>
          <a:bodyPr wrap="none" lIns="161460" tIns="161460" rIns="161460" bIns="161460" anchor="ctr" anchorCtr="1"/>
          <a:lstStyle/>
          <a:p>
            <a:pPr algn="ctr"/>
            <a:r>
              <a:rPr lang="en-GB" sz="3600" b="1" dirty="0" smtClean="0">
                <a:latin typeface="Bookman Old Style" pitchFamily="18" charset="0"/>
                <a:cs typeface="Arial" panose="020B0604020202020204" pitchFamily="34" charset="0"/>
              </a:rPr>
              <a:t>Block Diagram</a:t>
            </a:r>
            <a:endParaRPr lang="en-US" sz="3600" dirty="0">
              <a:latin typeface="Bookman Old Style" pitchFamily="18" charset="0"/>
            </a:endParaRPr>
          </a:p>
        </p:txBody>
      </p:sp>
      <p:sp>
        <p:nvSpPr>
          <p:cNvPr id="45" name="TextBox 44">
            <a:extLst>
              <a:ext uri="{FF2B5EF4-FFF2-40B4-BE49-F238E27FC236}">
                <a16:creationId xmlns="" xmlns:a16="http://schemas.microsoft.com/office/drawing/2014/main" id="{4C9F6581-7B24-1317-E5B0-E62C641BB960}"/>
              </a:ext>
            </a:extLst>
          </p:cNvPr>
          <p:cNvSpPr txBox="1"/>
          <p:nvPr/>
        </p:nvSpPr>
        <p:spPr>
          <a:xfrm>
            <a:off x="182561" y="3352800"/>
            <a:ext cx="6858001" cy="2800767"/>
          </a:xfrm>
          <a:prstGeom prst="rect">
            <a:avLst/>
          </a:prstGeom>
          <a:noFill/>
        </p:spPr>
        <p:txBody>
          <a:bodyPr wrap="square" rtlCol="0">
            <a:spAutoFit/>
          </a:bodyPr>
          <a:lstStyle/>
          <a:p>
            <a:pPr algn="just"/>
            <a:r>
              <a:rPr lang="en-US" sz="2200" dirty="0" smtClean="0"/>
              <a:t>A </a:t>
            </a:r>
            <a:r>
              <a:rPr lang="en-US" sz="2200" dirty="0"/>
              <a:t>community society needs a reliable and secure electronic voting machine to facilitate the election of their president. The goal is to ensure a fair, transparent, and accessible voting process that allows all members, including those with disabilities, to participate effectively in choosing a leader who will guide the society towards positive development and well-being.</a:t>
            </a:r>
            <a:endParaRPr lang="en-IN" sz="2200" dirty="0"/>
          </a:p>
        </p:txBody>
      </p:sp>
      <p:sp>
        <p:nvSpPr>
          <p:cNvPr id="47" name="TextBox 46">
            <a:extLst>
              <a:ext uri="{FF2B5EF4-FFF2-40B4-BE49-F238E27FC236}">
                <a16:creationId xmlns="" xmlns:a16="http://schemas.microsoft.com/office/drawing/2014/main" id="{4C9F6581-7B24-1317-E5B0-E62C641BB960}"/>
              </a:ext>
            </a:extLst>
          </p:cNvPr>
          <p:cNvSpPr txBox="1"/>
          <p:nvPr/>
        </p:nvSpPr>
        <p:spPr>
          <a:xfrm>
            <a:off x="119509" y="7394800"/>
            <a:ext cx="7124026" cy="5188152"/>
          </a:xfrm>
          <a:prstGeom prst="rect">
            <a:avLst/>
          </a:prstGeom>
          <a:noFill/>
        </p:spPr>
        <p:txBody>
          <a:bodyPr wrap="square" rtlCol="0">
            <a:spAutoFit/>
          </a:bodyPr>
          <a:lstStyle/>
          <a:p>
            <a:pPr marL="342900" indent="-342900">
              <a:lnSpc>
                <a:spcPct val="107000"/>
              </a:lnSpc>
              <a:spcAft>
                <a:spcPts val="800"/>
              </a:spcAft>
              <a:buFont typeface="Wingdings" pitchFamily="2" charset="2"/>
              <a:buChar char="Ø"/>
            </a:pPr>
            <a:r>
              <a:rPr lang="en-US" sz="2400" dirty="0"/>
              <a:t>Guarantee that the voting machine accurately records and counts each vote, minimizing errors and discrepancies in the election results.</a:t>
            </a:r>
            <a:endParaRPr lang="en-IN" sz="2400" kern="100" dirty="0">
              <a:effectLst/>
              <a:latin typeface="Times" pitchFamily="18"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itchFamily="2" charset="2"/>
              <a:buChar char="Ø"/>
            </a:pPr>
            <a:r>
              <a:rPr lang="en-US" sz="2400" dirty="0"/>
              <a:t>Provide features that allow for transparent auditing and verification of the voting process to build trust among the society members</a:t>
            </a:r>
            <a:r>
              <a:rPr lang="en-US" sz="2400" dirty="0" smtClean="0"/>
              <a:t>.</a:t>
            </a:r>
            <a:endParaRPr lang="en-IN" sz="2400" kern="100" dirty="0">
              <a:effectLst/>
              <a:latin typeface="Times" pitchFamily="18"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itchFamily="2" charset="2"/>
              <a:buChar char="Ø"/>
            </a:pPr>
            <a:r>
              <a:rPr lang="en-US" sz="2400" kern="100" dirty="0">
                <a:ea typeface="Calibri" panose="020F0502020204030204" pitchFamily="34" charset="0"/>
                <a:cs typeface="Arial" pitchFamily="34" charset="0"/>
              </a:rPr>
              <a:t>Incorporate an LCD display to professionally present the list of candidates participating in the </a:t>
            </a:r>
            <a:r>
              <a:rPr lang="en-US" sz="2400" kern="100" dirty="0" smtClean="0">
                <a:ea typeface="Calibri" panose="020F0502020204030204" pitchFamily="34" charset="0"/>
                <a:cs typeface="Arial" pitchFamily="34" charset="0"/>
              </a:rPr>
              <a:t>election and show the result.</a:t>
            </a:r>
            <a:endParaRPr lang="en-IN" sz="2400" kern="100" dirty="0">
              <a:effectLst/>
              <a:latin typeface="Times" pitchFamily="18"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itchFamily="2" charset="2"/>
              <a:buChar char="Ø"/>
            </a:pPr>
            <a:r>
              <a:rPr lang="en-IN" sz="2400" kern="100" dirty="0" smtClean="0">
                <a:effectLst/>
                <a:ea typeface="Calibri" panose="020F0502020204030204" pitchFamily="34" charset="0"/>
                <a:cs typeface="Arial" pitchFamily="34" charset="0"/>
              </a:rPr>
              <a:t>Automatic </a:t>
            </a:r>
            <a:r>
              <a:rPr lang="en-IN" sz="2400" kern="100" dirty="0">
                <a:effectLst/>
                <a:ea typeface="Calibri" panose="020F0502020204030204" pitchFamily="34" charset="0"/>
                <a:cs typeface="Arial" pitchFamily="34" charset="0"/>
              </a:rPr>
              <a:t>buzzer sounds when </a:t>
            </a:r>
            <a:r>
              <a:rPr lang="en-IN" sz="2400" kern="100" dirty="0" smtClean="0">
                <a:effectLst/>
                <a:ea typeface="Calibri" panose="020F0502020204030204" pitchFamily="34" charset="0"/>
                <a:cs typeface="Arial" pitchFamily="34" charset="0"/>
              </a:rPr>
              <a:t>an vote is cast ed</a:t>
            </a:r>
            <a:r>
              <a:rPr lang="en-IN" sz="2400" kern="100" dirty="0">
                <a:ea typeface="Calibri" panose="020F0502020204030204" pitchFamily="34" charset="0"/>
                <a:cs typeface="Arial" pitchFamily="34" charset="0"/>
              </a:rPr>
              <a:t>.</a:t>
            </a:r>
            <a:endParaRPr lang="en-IN" sz="2400" kern="100" dirty="0">
              <a:effectLst/>
              <a:ea typeface="Calibri" panose="020F0502020204030204" pitchFamily="34" charset="0"/>
              <a:cs typeface="Arial" pitchFamily="34" charset="0"/>
            </a:endParaRPr>
          </a:p>
          <a:p>
            <a:pPr algn="just"/>
            <a:endParaRPr lang="en-IN" sz="2200" dirty="0">
              <a:latin typeface="Times" pitchFamily="18" charset="0"/>
            </a:endParaRPr>
          </a:p>
        </p:txBody>
      </p:sp>
      <p:sp>
        <p:nvSpPr>
          <p:cNvPr id="50" name="Text Box 25">
            <a:extLst>
              <a:ext uri="{FF2B5EF4-FFF2-40B4-BE49-F238E27FC236}">
                <a16:creationId xmlns="" xmlns:a16="http://schemas.microsoft.com/office/drawing/2014/main" id="{2A637BE5-0D30-A46A-DDCB-18D64B6D3D39}"/>
              </a:ext>
            </a:extLst>
          </p:cNvPr>
          <p:cNvSpPr txBox="1">
            <a:spLocks noChangeArrowheads="1"/>
          </p:cNvSpPr>
          <p:nvPr/>
        </p:nvSpPr>
        <p:spPr bwMode="auto">
          <a:xfrm>
            <a:off x="10370456" y="-76200"/>
            <a:ext cx="9700306" cy="777134"/>
          </a:xfrm>
          <a:prstGeom prst="rect">
            <a:avLst/>
          </a:prstGeom>
          <a:noFill/>
          <a:ln w="9525">
            <a:noFill/>
            <a:prstDash val="sysDot"/>
            <a:miter lim="800000"/>
          </a:ln>
        </p:spPr>
        <p:txBody>
          <a:bodyPr wrap="none" lIns="161460" tIns="161460" rIns="161460" bIns="161460" anchor="ctr" anchorCtr="1"/>
          <a:lstStyle/>
          <a:p>
            <a:pPr algn="just" defTabSz="3098800"/>
            <a:r>
              <a:rPr lang="en-US" altLang="en-GB" sz="4400" b="1" dirty="0">
                <a:solidFill>
                  <a:srgbClr val="FF0000"/>
                </a:solidFill>
                <a:latin typeface="Bookman Old Style" pitchFamily="18" charset="0"/>
              </a:rPr>
              <a:t>Department of C.S.E and C.S.E. (AI)</a:t>
            </a:r>
            <a:endParaRPr lang="en-US" sz="4400" b="1" dirty="0">
              <a:solidFill>
                <a:srgbClr val="FF0000"/>
              </a:solidFill>
              <a:latin typeface="Bookman Old Style" pitchFamily="18" charset="0"/>
              <a:cs typeface="Arial" panose="020B0604020202020204" pitchFamily="34" charset="0"/>
            </a:endParaRPr>
          </a:p>
        </p:txBody>
      </p:sp>
      <p:sp>
        <p:nvSpPr>
          <p:cNvPr id="51" name="Text Box 25">
            <a:extLst>
              <a:ext uri="{FF2B5EF4-FFF2-40B4-BE49-F238E27FC236}">
                <a16:creationId xmlns="" xmlns:a16="http://schemas.microsoft.com/office/drawing/2014/main" id="{2A637BE5-0D30-A46A-DDCB-18D64B6D3D39}"/>
              </a:ext>
            </a:extLst>
          </p:cNvPr>
          <p:cNvSpPr txBox="1">
            <a:spLocks noChangeArrowheads="1"/>
          </p:cNvSpPr>
          <p:nvPr/>
        </p:nvSpPr>
        <p:spPr bwMode="auto">
          <a:xfrm>
            <a:off x="10294256" y="670666"/>
            <a:ext cx="9700306" cy="777134"/>
          </a:xfrm>
          <a:prstGeom prst="rect">
            <a:avLst/>
          </a:prstGeom>
          <a:noFill/>
          <a:ln w="9525">
            <a:noFill/>
            <a:prstDash val="sysDot"/>
            <a:miter lim="800000"/>
          </a:ln>
        </p:spPr>
        <p:txBody>
          <a:bodyPr wrap="none" lIns="161460" tIns="161460" rIns="161460" bIns="161460" anchor="ctr" anchorCtr="1"/>
          <a:lstStyle/>
          <a:p>
            <a:pPr algn="just" defTabSz="3098800"/>
            <a:r>
              <a:rPr lang="en-US" sz="4000" b="1" u="sng" dirty="0">
                <a:solidFill>
                  <a:schemeClr val="tx2"/>
                </a:solidFill>
                <a:latin typeface="Bookman Old Style" pitchFamily="18" charset="0"/>
              </a:rPr>
              <a:t>Electron Voting Machine</a:t>
            </a:r>
            <a:endParaRPr lang="en-US" sz="4000" b="1" u="sng" dirty="0">
              <a:solidFill>
                <a:schemeClr val="tx2"/>
              </a:solidFill>
              <a:latin typeface="Bookman Old Style" pitchFamily="18" charset="0"/>
              <a:cs typeface="Arial" panose="020B0604020202020204" pitchFamily="34" charset="0"/>
            </a:endParaRPr>
          </a:p>
        </p:txBody>
      </p:sp>
      <p:sp>
        <p:nvSpPr>
          <p:cNvPr id="52" name="Text Box 25">
            <a:extLst>
              <a:ext uri="{FF2B5EF4-FFF2-40B4-BE49-F238E27FC236}">
                <a16:creationId xmlns="" xmlns:a16="http://schemas.microsoft.com/office/drawing/2014/main" id="{2A637BE5-0D30-A46A-DDCB-18D64B6D3D39}"/>
              </a:ext>
            </a:extLst>
          </p:cNvPr>
          <p:cNvSpPr txBox="1">
            <a:spLocks noChangeArrowheads="1"/>
          </p:cNvSpPr>
          <p:nvPr/>
        </p:nvSpPr>
        <p:spPr bwMode="auto">
          <a:xfrm>
            <a:off x="10240962" y="1295400"/>
            <a:ext cx="8991600" cy="777134"/>
          </a:xfrm>
          <a:prstGeom prst="rect">
            <a:avLst/>
          </a:prstGeom>
          <a:noFill/>
          <a:ln w="9525">
            <a:noFill/>
            <a:prstDash val="sysDot"/>
            <a:miter lim="800000"/>
          </a:ln>
        </p:spPr>
        <p:txBody>
          <a:bodyPr wrap="none" lIns="161460" tIns="161460" rIns="161460" bIns="161460" anchor="ctr" anchorCtr="1"/>
          <a:lstStyle/>
          <a:p>
            <a:pPr defTabSz="3098800"/>
            <a:r>
              <a:rPr lang="en-US" sz="2400" b="1" dirty="0" err="1">
                <a:solidFill>
                  <a:schemeClr val="tx1">
                    <a:lumMod val="65000"/>
                    <a:lumOff val="35000"/>
                  </a:schemeClr>
                </a:solidFill>
                <a:latin typeface="Bookman Old Style" pitchFamily="18" charset="0"/>
                <a:cs typeface="Arial" panose="020B0604020202020204" pitchFamily="34" charset="0"/>
              </a:rPr>
              <a:t>Soukhya</a:t>
            </a:r>
            <a:r>
              <a:rPr lang="en-US" sz="2400" b="1" dirty="0">
                <a:solidFill>
                  <a:schemeClr val="tx1">
                    <a:lumMod val="65000"/>
                    <a:lumOff val="35000"/>
                  </a:schemeClr>
                </a:solidFill>
                <a:latin typeface="Bookman Old Style" pitchFamily="18" charset="0"/>
                <a:cs typeface="Arial" panose="020B0604020202020204" pitchFamily="34" charset="0"/>
              </a:rPr>
              <a:t> N, </a:t>
            </a:r>
            <a:r>
              <a:rPr lang="en-US" sz="2400" b="1" dirty="0" err="1">
                <a:solidFill>
                  <a:schemeClr val="tx1">
                    <a:lumMod val="65000"/>
                    <a:lumOff val="35000"/>
                  </a:schemeClr>
                </a:solidFill>
                <a:latin typeface="Bookman Old Style" pitchFamily="18" charset="0"/>
                <a:cs typeface="Arial" panose="020B0604020202020204" pitchFamily="34" charset="0"/>
              </a:rPr>
              <a:t>Sharanamma</a:t>
            </a:r>
            <a:r>
              <a:rPr lang="en-US" sz="2400" b="1" dirty="0">
                <a:solidFill>
                  <a:schemeClr val="tx1">
                    <a:lumMod val="65000"/>
                    <a:lumOff val="35000"/>
                  </a:schemeClr>
                </a:solidFill>
                <a:latin typeface="Bookman Old Style" pitchFamily="18" charset="0"/>
                <a:cs typeface="Arial" panose="020B0604020202020204" pitchFamily="34" charset="0"/>
              </a:rPr>
              <a:t> K, </a:t>
            </a:r>
            <a:r>
              <a:rPr lang="en-US" sz="2400" b="1" dirty="0" err="1">
                <a:solidFill>
                  <a:schemeClr val="tx1">
                    <a:lumMod val="65000"/>
                    <a:lumOff val="35000"/>
                  </a:schemeClr>
                </a:solidFill>
                <a:latin typeface="Bookman Old Style" pitchFamily="18" charset="0"/>
                <a:cs typeface="Arial" panose="020B0604020202020204" pitchFamily="34" charset="0"/>
              </a:rPr>
              <a:t>Abhishek</a:t>
            </a:r>
            <a:r>
              <a:rPr lang="en-US" sz="2400" b="1" dirty="0">
                <a:solidFill>
                  <a:schemeClr val="tx1">
                    <a:lumMod val="65000"/>
                    <a:lumOff val="35000"/>
                  </a:schemeClr>
                </a:solidFill>
                <a:latin typeface="Bookman Old Style" pitchFamily="18" charset="0"/>
                <a:cs typeface="Arial" panose="020B0604020202020204" pitchFamily="34" charset="0"/>
              </a:rPr>
              <a:t> A, </a:t>
            </a:r>
            <a:r>
              <a:rPr lang="en-US" sz="2400" b="1" dirty="0" err="1">
                <a:solidFill>
                  <a:schemeClr val="tx1">
                    <a:lumMod val="65000"/>
                    <a:lumOff val="35000"/>
                  </a:schemeClr>
                </a:solidFill>
                <a:latin typeface="Bookman Old Style" pitchFamily="18" charset="0"/>
                <a:cs typeface="Arial" panose="020B0604020202020204" pitchFamily="34" charset="0"/>
              </a:rPr>
              <a:t>Prem</a:t>
            </a:r>
            <a:r>
              <a:rPr lang="en-US" sz="2400" b="1" dirty="0">
                <a:solidFill>
                  <a:schemeClr val="tx1">
                    <a:lumMod val="65000"/>
                    <a:lumOff val="35000"/>
                  </a:schemeClr>
                </a:solidFill>
                <a:latin typeface="Bookman Old Style" pitchFamily="18" charset="0"/>
                <a:cs typeface="Arial" panose="020B0604020202020204" pitchFamily="34" charset="0"/>
              </a:rPr>
              <a:t> V</a:t>
            </a:r>
            <a:endParaRPr lang="en-US" sz="2400" b="1" dirty="0">
              <a:solidFill>
                <a:schemeClr val="tx1">
                  <a:lumMod val="65000"/>
                  <a:lumOff val="35000"/>
                </a:schemeClr>
              </a:solidFill>
              <a:latin typeface="Bookman Old Style" pitchFamily="18" charset="0"/>
              <a:cs typeface="Arial" panose="020B0604020202020204" pitchFamily="34" charset="0"/>
            </a:endParaRPr>
          </a:p>
        </p:txBody>
      </p:sp>
      <p:sp>
        <p:nvSpPr>
          <p:cNvPr id="54" name="Text Box 25">
            <a:extLst>
              <a:ext uri="{FF2B5EF4-FFF2-40B4-BE49-F238E27FC236}">
                <a16:creationId xmlns="" xmlns:a16="http://schemas.microsoft.com/office/drawing/2014/main" id="{2A637BE5-0D30-A46A-DDCB-18D64B6D3D39}"/>
              </a:ext>
            </a:extLst>
          </p:cNvPr>
          <p:cNvSpPr txBox="1">
            <a:spLocks noChangeArrowheads="1"/>
          </p:cNvSpPr>
          <p:nvPr/>
        </p:nvSpPr>
        <p:spPr bwMode="auto">
          <a:xfrm>
            <a:off x="11955462" y="1770903"/>
            <a:ext cx="5562600" cy="777134"/>
          </a:xfrm>
          <a:prstGeom prst="rect">
            <a:avLst/>
          </a:prstGeom>
          <a:noFill/>
          <a:ln w="9525">
            <a:noFill/>
            <a:prstDash val="sysDot"/>
            <a:miter lim="800000"/>
          </a:ln>
        </p:spPr>
        <p:txBody>
          <a:bodyPr wrap="none" lIns="161460" tIns="161460" rIns="161460" bIns="161460" anchor="ctr" anchorCtr="1"/>
          <a:lstStyle/>
          <a:p>
            <a:pPr defTabSz="3098800"/>
            <a:r>
              <a:rPr lang="en-US" sz="2400" b="1" dirty="0">
                <a:solidFill>
                  <a:schemeClr val="accent2">
                    <a:lumMod val="75000"/>
                  </a:schemeClr>
                </a:solidFill>
                <a:latin typeface="Bookman Old Style" pitchFamily="18" charset="0"/>
                <a:cs typeface="Arial" panose="020B0604020202020204" pitchFamily="34" charset="0"/>
              </a:rPr>
              <a:t>Team No</a:t>
            </a:r>
            <a:r>
              <a:rPr lang="en-US" sz="2400" b="1" dirty="0" smtClean="0">
                <a:solidFill>
                  <a:schemeClr val="accent2">
                    <a:lumMod val="75000"/>
                  </a:schemeClr>
                </a:solidFill>
                <a:latin typeface="Bookman Old Style" pitchFamily="18" charset="0"/>
                <a:cs typeface="Arial" panose="020B0604020202020204" pitchFamily="34" charset="0"/>
              </a:rPr>
              <a:t>: </a:t>
            </a:r>
            <a:r>
              <a:rPr lang="en-US" sz="2400" b="1" dirty="0" smtClean="0">
                <a:solidFill>
                  <a:schemeClr val="accent2">
                    <a:lumMod val="75000"/>
                  </a:schemeClr>
                </a:solidFill>
                <a:latin typeface="Bookman Old Style" pitchFamily="18" charset="0"/>
                <a:cs typeface="Arial" panose="020B0604020202020204" pitchFamily="34" charset="0"/>
              </a:rPr>
              <a:t>A13</a:t>
            </a:r>
            <a:endParaRPr lang="en-US" sz="2400" b="1" dirty="0">
              <a:solidFill>
                <a:schemeClr val="accent2">
                  <a:lumMod val="75000"/>
                </a:schemeClr>
              </a:solidFill>
              <a:latin typeface="Bookman Old Style" pitchFamily="18" charset="0"/>
              <a:cs typeface="Arial" panose="020B0604020202020204" pitchFamily="34" charset="0"/>
            </a:endParaRPr>
          </a:p>
        </p:txBody>
      </p:sp>
      <p:sp>
        <p:nvSpPr>
          <p:cNvPr id="3" name="Rectangle 2"/>
          <p:cNvSpPr/>
          <p:nvPr/>
        </p:nvSpPr>
        <p:spPr>
          <a:xfrm>
            <a:off x="7872415" y="3352800"/>
            <a:ext cx="6698735" cy="5632311"/>
          </a:xfrm>
          <a:prstGeom prst="rect">
            <a:avLst/>
          </a:prstGeom>
        </p:spPr>
        <p:txBody>
          <a:bodyPr wrap="square">
            <a:spAutoFit/>
          </a:bodyPr>
          <a:lstStyle/>
          <a:p>
            <a:r>
              <a:rPr lang="en-US" sz="2400" dirty="0"/>
              <a:t>The system utilizes an "ATMEGA32" microcontroller based on RISC architecture as the core of the system. It is responsible for receiving input from push buttons, sensing inputs, handling serial communication, and controlling a buzzer for sound notifications. </a:t>
            </a:r>
            <a:endParaRPr lang="en-US" sz="2400" dirty="0" smtClean="0"/>
          </a:p>
          <a:p>
            <a:r>
              <a:rPr lang="en-US" sz="2400" dirty="0" smtClean="0"/>
              <a:t>The LCD Display </a:t>
            </a:r>
            <a:r>
              <a:rPr lang="en-US" sz="2400" dirty="0"/>
              <a:t>receives strings from the microcontroller via serial communication and displays the names and votes of the candidates. The display is updated in real-time to show the current vote count for each candidate</a:t>
            </a:r>
            <a:r>
              <a:rPr lang="en-US" sz="2400" dirty="0" smtClean="0"/>
              <a:t>.</a:t>
            </a:r>
          </a:p>
          <a:p>
            <a:r>
              <a:rPr lang="en-US" sz="2400" dirty="0" smtClean="0"/>
              <a:t>Push Buttons are </a:t>
            </a:r>
            <a:r>
              <a:rPr lang="en-US" sz="2400" dirty="0"/>
              <a:t>used by voters to cast their votes. Each button corresponds to a candidate. When a button is pressed, the vote count for the respective candidate is incremented.</a:t>
            </a:r>
            <a:endParaRPr lang="en-IN" sz="2400" dirty="0">
              <a:latin typeface="Times" pitchFamily="18" charset="0"/>
            </a:endParaRPr>
          </a:p>
        </p:txBody>
      </p:sp>
      <p:sp>
        <p:nvSpPr>
          <p:cNvPr id="11" name="Rectangle 10"/>
          <p:cNvSpPr/>
          <p:nvPr/>
        </p:nvSpPr>
        <p:spPr>
          <a:xfrm>
            <a:off x="14736762" y="11208167"/>
            <a:ext cx="6462031" cy="2677656"/>
          </a:xfrm>
          <a:prstGeom prst="rect">
            <a:avLst/>
          </a:prstGeom>
        </p:spPr>
        <p:txBody>
          <a:bodyPr wrap="square">
            <a:spAutoFit/>
          </a:bodyPr>
          <a:lstStyle/>
          <a:p>
            <a:r>
              <a:rPr lang="en-US" sz="2400" dirty="0"/>
              <a:t>The electronic voting machine project successfully provides a secure, accurate, and user-friendly solution for conducting elections within a community society. This innovation enhances accessibility and reliability, fostering trust and participation among all society members.</a:t>
            </a:r>
            <a:endParaRPr lang="en-IN" sz="24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729" y="10024992"/>
            <a:ext cx="6952421" cy="346240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447</Words>
  <Application>Microsoft Office PowerPoint</Application>
  <PresentationFormat>Custom</PresentationFormat>
  <Paragraphs>40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Shivalingappa Nigadi</cp:lastModifiedBy>
  <cp:revision>224</cp:revision>
  <dcterms:created xsi:type="dcterms:W3CDTF">2009-07-23T11:11:00Z</dcterms:created>
  <dcterms:modified xsi:type="dcterms:W3CDTF">2024-06-14T05:05:19Z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F868A112ABFC480EA1F6E62C355E6C74_12</vt:lpwstr>
  </property>
  <property fmtid="{D5CDD505-2E9C-101B-9397-08002B2CF9AE}" pid="3" name="KSOProductBuildVer">
    <vt:lpwstr>1033-12.2.0.13359</vt:lpwstr>
  </property>
</Properties>
</file>