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3" r:id="rId4"/>
    <p:sldId id="258" r:id="rId5"/>
    <p:sldId id="270" r:id="rId6"/>
    <p:sldId id="274" r:id="rId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737" autoAdjust="0"/>
  </p:normalViewPr>
  <p:slideViewPr>
    <p:cSldViewPr>
      <p:cViewPr>
        <p:scale>
          <a:sx n="100" d="100"/>
          <a:sy n="100" d="100"/>
        </p:scale>
        <p:origin x="898" y="115"/>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2625" y="1778657"/>
            <a:ext cx="7778750" cy="5283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4445" algn="ctr">
              <a:lnSpc>
                <a:spcPts val="1430"/>
              </a:lnSpc>
            </a:pPr>
            <a:r>
              <a:rPr spc="-10" dirty="0"/>
              <a:t>Department</a:t>
            </a:r>
            <a:r>
              <a:rPr spc="-5" dirty="0"/>
              <a:t> of </a:t>
            </a:r>
            <a:r>
              <a:rPr spc="-10" dirty="0"/>
              <a:t>Computer</a:t>
            </a:r>
            <a:r>
              <a:rPr dirty="0"/>
              <a:t> </a:t>
            </a:r>
            <a:r>
              <a:rPr spc="-5" dirty="0"/>
              <a:t>Science and</a:t>
            </a:r>
            <a:r>
              <a:rPr dirty="0"/>
              <a:t> </a:t>
            </a:r>
            <a:r>
              <a:rPr spc="-5" dirty="0"/>
              <a:t>Engineering,</a:t>
            </a:r>
          </a:p>
          <a:p>
            <a:pPr algn="ctr">
              <a:lnSpc>
                <a:spcPct val="100000"/>
              </a:lnSpc>
            </a:pPr>
            <a:r>
              <a:rPr spc="-5" dirty="0"/>
              <a:t>KLE </a:t>
            </a:r>
            <a:r>
              <a:rPr spc="-15" dirty="0"/>
              <a:t>Technological</a:t>
            </a:r>
            <a:r>
              <a:rPr spc="-5" dirty="0"/>
              <a:t> </a:t>
            </a:r>
            <a:r>
              <a:rPr spc="-10" dirty="0"/>
              <a:t>University’s</a:t>
            </a:r>
            <a:r>
              <a:rPr spc="-5" dirty="0"/>
              <a:t> </a:t>
            </a:r>
            <a:r>
              <a:rPr spc="-45" dirty="0"/>
              <a:t>Dr.</a:t>
            </a:r>
            <a:r>
              <a:rPr spc="-5" dirty="0"/>
              <a:t> M.</a:t>
            </a:r>
            <a:r>
              <a:rPr dirty="0"/>
              <a:t> </a:t>
            </a:r>
            <a:r>
              <a:rPr spc="-5" dirty="0"/>
              <a:t>S. Sheshgiri </a:t>
            </a:r>
            <a:r>
              <a:rPr spc="-10" dirty="0"/>
              <a:t>College</a:t>
            </a:r>
            <a:r>
              <a:rPr spc="-5" dirty="0"/>
              <a:t> of</a:t>
            </a:r>
            <a:r>
              <a:rPr dirty="0"/>
              <a:t> </a:t>
            </a:r>
            <a:r>
              <a:rPr spc="-5" dirty="0"/>
              <a:t>Engineering and </a:t>
            </a:r>
            <a:r>
              <a:rPr spc="-25" dirty="0"/>
              <a:t>Technology,</a:t>
            </a:r>
            <a:r>
              <a:rPr spc="-5" dirty="0"/>
              <a:t> </a:t>
            </a:r>
            <a:r>
              <a:rPr spc="-10" dirty="0"/>
              <a:t>Belagavi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1/8/2024</a:t>
            </a:fld>
            <a:endParaRPr lang="en-US" dirty="0"/>
          </a:p>
        </p:txBody>
      </p:sp>
      <p:sp>
        <p:nvSpPr>
          <p:cNvPr id="6" name="Holder 6"/>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dirty="0"/>
              <a:pPr marL="38100">
                <a:lnSpc>
                  <a:spcPts val="955"/>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4445" algn="ctr">
              <a:lnSpc>
                <a:spcPts val="1430"/>
              </a:lnSpc>
            </a:pPr>
            <a:r>
              <a:rPr spc="-10" dirty="0"/>
              <a:t>Department</a:t>
            </a:r>
            <a:r>
              <a:rPr spc="-5" dirty="0"/>
              <a:t> of </a:t>
            </a:r>
            <a:r>
              <a:rPr spc="-10" dirty="0"/>
              <a:t>Computer</a:t>
            </a:r>
            <a:r>
              <a:rPr dirty="0"/>
              <a:t> </a:t>
            </a:r>
            <a:r>
              <a:rPr spc="-5" dirty="0"/>
              <a:t>Science and</a:t>
            </a:r>
            <a:r>
              <a:rPr dirty="0"/>
              <a:t> </a:t>
            </a:r>
            <a:r>
              <a:rPr spc="-5" dirty="0"/>
              <a:t>Engineering,</a:t>
            </a:r>
          </a:p>
          <a:p>
            <a:pPr algn="ctr">
              <a:lnSpc>
                <a:spcPct val="100000"/>
              </a:lnSpc>
            </a:pPr>
            <a:r>
              <a:rPr spc="-5" dirty="0"/>
              <a:t>KLE </a:t>
            </a:r>
            <a:r>
              <a:rPr spc="-15" dirty="0"/>
              <a:t>Technological</a:t>
            </a:r>
            <a:r>
              <a:rPr spc="-5" dirty="0"/>
              <a:t> </a:t>
            </a:r>
            <a:r>
              <a:rPr spc="-10" dirty="0"/>
              <a:t>University’s</a:t>
            </a:r>
            <a:r>
              <a:rPr spc="-5" dirty="0"/>
              <a:t> </a:t>
            </a:r>
            <a:r>
              <a:rPr spc="-45" dirty="0"/>
              <a:t>Dr.</a:t>
            </a:r>
            <a:r>
              <a:rPr spc="-5" dirty="0"/>
              <a:t> M.</a:t>
            </a:r>
            <a:r>
              <a:rPr dirty="0"/>
              <a:t> </a:t>
            </a:r>
            <a:r>
              <a:rPr spc="-5" dirty="0"/>
              <a:t>S. Sheshgiri </a:t>
            </a:r>
            <a:r>
              <a:rPr spc="-10" dirty="0"/>
              <a:t>College</a:t>
            </a:r>
            <a:r>
              <a:rPr spc="-5" dirty="0"/>
              <a:t> of</a:t>
            </a:r>
            <a:r>
              <a:rPr dirty="0"/>
              <a:t> </a:t>
            </a:r>
            <a:r>
              <a:rPr spc="-5" dirty="0"/>
              <a:t>Engineering and </a:t>
            </a:r>
            <a:r>
              <a:rPr spc="-25" dirty="0"/>
              <a:t>Technology,</a:t>
            </a:r>
            <a:r>
              <a:rPr spc="-5" dirty="0"/>
              <a:t> </a:t>
            </a:r>
            <a:r>
              <a:rPr spc="-10" dirty="0"/>
              <a:t>Belagavi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1/8/2024</a:t>
            </a:fld>
            <a:endParaRPr lang="en-US" dirty="0"/>
          </a:p>
        </p:txBody>
      </p:sp>
      <p:sp>
        <p:nvSpPr>
          <p:cNvPr id="6" name="Holder 6"/>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dirty="0"/>
              <a:pPr marL="38100">
                <a:lnSpc>
                  <a:spcPts val="955"/>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4445" algn="ctr">
              <a:lnSpc>
                <a:spcPts val="1430"/>
              </a:lnSpc>
            </a:pPr>
            <a:r>
              <a:rPr spc="-10" dirty="0"/>
              <a:t>Department</a:t>
            </a:r>
            <a:r>
              <a:rPr spc="-5" dirty="0"/>
              <a:t> of </a:t>
            </a:r>
            <a:r>
              <a:rPr spc="-10" dirty="0"/>
              <a:t>Computer</a:t>
            </a:r>
            <a:r>
              <a:rPr dirty="0"/>
              <a:t> </a:t>
            </a:r>
            <a:r>
              <a:rPr spc="-5" dirty="0"/>
              <a:t>Science and</a:t>
            </a:r>
            <a:r>
              <a:rPr dirty="0"/>
              <a:t> </a:t>
            </a:r>
            <a:r>
              <a:rPr spc="-5" dirty="0"/>
              <a:t>Engineering,</a:t>
            </a:r>
          </a:p>
          <a:p>
            <a:pPr algn="ctr">
              <a:lnSpc>
                <a:spcPct val="100000"/>
              </a:lnSpc>
            </a:pPr>
            <a:r>
              <a:rPr spc="-5" dirty="0"/>
              <a:t>KLE </a:t>
            </a:r>
            <a:r>
              <a:rPr spc="-15" dirty="0"/>
              <a:t>Technological</a:t>
            </a:r>
            <a:r>
              <a:rPr spc="-5" dirty="0"/>
              <a:t> </a:t>
            </a:r>
            <a:r>
              <a:rPr spc="-10" dirty="0"/>
              <a:t>University’s</a:t>
            </a:r>
            <a:r>
              <a:rPr spc="-5" dirty="0"/>
              <a:t> </a:t>
            </a:r>
            <a:r>
              <a:rPr spc="-45" dirty="0"/>
              <a:t>Dr.</a:t>
            </a:r>
            <a:r>
              <a:rPr spc="-5" dirty="0"/>
              <a:t> M.</a:t>
            </a:r>
            <a:r>
              <a:rPr dirty="0"/>
              <a:t> </a:t>
            </a:r>
            <a:r>
              <a:rPr spc="-5" dirty="0"/>
              <a:t>S. Sheshgiri </a:t>
            </a:r>
            <a:r>
              <a:rPr spc="-10" dirty="0"/>
              <a:t>College</a:t>
            </a:r>
            <a:r>
              <a:rPr spc="-5" dirty="0"/>
              <a:t> of</a:t>
            </a:r>
            <a:r>
              <a:rPr dirty="0"/>
              <a:t> </a:t>
            </a:r>
            <a:r>
              <a:rPr spc="-5" dirty="0"/>
              <a:t>Engineering and </a:t>
            </a:r>
            <a:r>
              <a:rPr spc="-25" dirty="0"/>
              <a:t>Technology,</a:t>
            </a:r>
            <a:r>
              <a:rPr spc="-5" dirty="0"/>
              <a:t> </a:t>
            </a:r>
            <a:r>
              <a:rPr spc="-10" dirty="0"/>
              <a:t>Belagavi</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1/8/2024</a:t>
            </a:fld>
            <a:endParaRPr lang="en-US" dirty="0"/>
          </a:p>
        </p:txBody>
      </p:sp>
      <p:sp>
        <p:nvSpPr>
          <p:cNvPr id="7" name="Holder 7"/>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dirty="0"/>
              <a:pPr marL="38100">
                <a:lnSpc>
                  <a:spcPts val="955"/>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4445" algn="ctr">
              <a:lnSpc>
                <a:spcPts val="1430"/>
              </a:lnSpc>
            </a:pPr>
            <a:r>
              <a:rPr spc="-10" dirty="0"/>
              <a:t>Department</a:t>
            </a:r>
            <a:r>
              <a:rPr spc="-5" dirty="0"/>
              <a:t> of </a:t>
            </a:r>
            <a:r>
              <a:rPr spc="-10" dirty="0"/>
              <a:t>Computer</a:t>
            </a:r>
            <a:r>
              <a:rPr dirty="0"/>
              <a:t> </a:t>
            </a:r>
            <a:r>
              <a:rPr spc="-5" dirty="0"/>
              <a:t>Science and</a:t>
            </a:r>
            <a:r>
              <a:rPr dirty="0"/>
              <a:t> </a:t>
            </a:r>
            <a:r>
              <a:rPr spc="-5" dirty="0"/>
              <a:t>Engineering,</a:t>
            </a:r>
          </a:p>
          <a:p>
            <a:pPr algn="ctr">
              <a:lnSpc>
                <a:spcPct val="100000"/>
              </a:lnSpc>
            </a:pPr>
            <a:r>
              <a:rPr spc="-5" dirty="0"/>
              <a:t>KLE </a:t>
            </a:r>
            <a:r>
              <a:rPr spc="-15" dirty="0"/>
              <a:t>Technological</a:t>
            </a:r>
            <a:r>
              <a:rPr spc="-5" dirty="0"/>
              <a:t> </a:t>
            </a:r>
            <a:r>
              <a:rPr spc="-10" dirty="0"/>
              <a:t>University’s</a:t>
            </a:r>
            <a:r>
              <a:rPr spc="-5" dirty="0"/>
              <a:t> </a:t>
            </a:r>
            <a:r>
              <a:rPr spc="-45" dirty="0"/>
              <a:t>Dr.</a:t>
            </a:r>
            <a:r>
              <a:rPr spc="-5" dirty="0"/>
              <a:t> M.</a:t>
            </a:r>
            <a:r>
              <a:rPr dirty="0"/>
              <a:t> </a:t>
            </a:r>
            <a:r>
              <a:rPr spc="-5" dirty="0"/>
              <a:t>S. Sheshgiri </a:t>
            </a:r>
            <a:r>
              <a:rPr spc="-10" dirty="0"/>
              <a:t>College</a:t>
            </a:r>
            <a:r>
              <a:rPr spc="-5" dirty="0"/>
              <a:t> of</a:t>
            </a:r>
            <a:r>
              <a:rPr dirty="0"/>
              <a:t> </a:t>
            </a:r>
            <a:r>
              <a:rPr spc="-5" dirty="0"/>
              <a:t>Engineering and </a:t>
            </a:r>
            <a:r>
              <a:rPr spc="-25" dirty="0"/>
              <a:t>Technology,</a:t>
            </a:r>
            <a:r>
              <a:rPr spc="-5" dirty="0"/>
              <a:t> </a:t>
            </a:r>
            <a:r>
              <a:rPr spc="-10" dirty="0"/>
              <a:t>Belagavi</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1/8/2024</a:t>
            </a:fld>
            <a:endParaRPr lang="en-US" dirty="0"/>
          </a:p>
        </p:txBody>
      </p:sp>
      <p:sp>
        <p:nvSpPr>
          <p:cNvPr id="5" name="Holder 5"/>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dirty="0"/>
              <a:pPr marL="38100">
                <a:lnSpc>
                  <a:spcPts val="955"/>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4445" algn="ctr">
              <a:lnSpc>
                <a:spcPts val="1430"/>
              </a:lnSpc>
            </a:pPr>
            <a:r>
              <a:rPr spc="-10" dirty="0"/>
              <a:t>Department</a:t>
            </a:r>
            <a:r>
              <a:rPr spc="-5" dirty="0"/>
              <a:t> of </a:t>
            </a:r>
            <a:r>
              <a:rPr spc="-10" dirty="0"/>
              <a:t>Computer</a:t>
            </a:r>
            <a:r>
              <a:rPr dirty="0"/>
              <a:t> </a:t>
            </a:r>
            <a:r>
              <a:rPr spc="-5" dirty="0"/>
              <a:t>Science and</a:t>
            </a:r>
            <a:r>
              <a:rPr dirty="0"/>
              <a:t> </a:t>
            </a:r>
            <a:r>
              <a:rPr spc="-5" dirty="0"/>
              <a:t>Engineering,</a:t>
            </a:r>
          </a:p>
          <a:p>
            <a:pPr algn="ctr">
              <a:lnSpc>
                <a:spcPct val="100000"/>
              </a:lnSpc>
            </a:pPr>
            <a:r>
              <a:rPr spc="-5" dirty="0"/>
              <a:t>KLE </a:t>
            </a:r>
            <a:r>
              <a:rPr spc="-15" dirty="0"/>
              <a:t>Technological</a:t>
            </a:r>
            <a:r>
              <a:rPr spc="-5" dirty="0"/>
              <a:t> </a:t>
            </a:r>
            <a:r>
              <a:rPr spc="-10" dirty="0"/>
              <a:t>University’s</a:t>
            </a:r>
            <a:r>
              <a:rPr spc="-5" dirty="0"/>
              <a:t> </a:t>
            </a:r>
            <a:r>
              <a:rPr spc="-45" dirty="0"/>
              <a:t>Dr.</a:t>
            </a:r>
            <a:r>
              <a:rPr spc="-5" dirty="0"/>
              <a:t> M.</a:t>
            </a:r>
            <a:r>
              <a:rPr dirty="0"/>
              <a:t> </a:t>
            </a:r>
            <a:r>
              <a:rPr spc="-5" dirty="0"/>
              <a:t>S. Sheshgiri </a:t>
            </a:r>
            <a:r>
              <a:rPr spc="-10" dirty="0"/>
              <a:t>College</a:t>
            </a:r>
            <a:r>
              <a:rPr spc="-5" dirty="0"/>
              <a:t> of</a:t>
            </a:r>
            <a:r>
              <a:rPr dirty="0"/>
              <a:t> </a:t>
            </a:r>
            <a:r>
              <a:rPr spc="-5" dirty="0"/>
              <a:t>Engineering and </a:t>
            </a:r>
            <a:r>
              <a:rPr spc="-25" dirty="0"/>
              <a:t>Technology,</a:t>
            </a:r>
            <a:r>
              <a:rPr spc="-5" dirty="0"/>
              <a:t> </a:t>
            </a:r>
            <a:r>
              <a:rPr spc="-10" dirty="0"/>
              <a:t>Belagavi</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1/8/2024</a:t>
            </a:fld>
            <a:endParaRPr lang="en-US" dirty="0"/>
          </a:p>
        </p:txBody>
      </p:sp>
      <p:sp>
        <p:nvSpPr>
          <p:cNvPr id="4" name="Holder 4"/>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dirty="0"/>
              <a:pPr marL="38100">
                <a:lnSpc>
                  <a:spcPts val="955"/>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10782"/>
            <a:ext cx="9144000" cy="713105"/>
          </a:xfrm>
          <a:custGeom>
            <a:avLst/>
            <a:gdLst/>
            <a:ahLst/>
            <a:cxnLst/>
            <a:rect l="l" t="t" r="r" b="b"/>
            <a:pathLst>
              <a:path w="9144000" h="713104">
                <a:moveTo>
                  <a:pt x="9143999" y="712959"/>
                </a:moveTo>
                <a:lnTo>
                  <a:pt x="0" y="712959"/>
                </a:lnTo>
                <a:lnTo>
                  <a:pt x="0" y="0"/>
                </a:lnTo>
                <a:lnTo>
                  <a:pt x="9143999" y="0"/>
                </a:lnTo>
                <a:lnTo>
                  <a:pt x="9143999" y="712959"/>
                </a:lnTo>
                <a:close/>
              </a:path>
            </a:pathLst>
          </a:custGeom>
          <a:solidFill>
            <a:srgbClr val="B51B1B"/>
          </a:solidFill>
        </p:spPr>
        <p:txBody>
          <a:bodyPr wrap="square" lIns="0" tIns="0" rIns="0" bIns="0" rtlCol="0"/>
          <a:lstStyle/>
          <a:p>
            <a:endParaRPr dirty="0"/>
          </a:p>
        </p:txBody>
      </p:sp>
      <p:sp>
        <p:nvSpPr>
          <p:cNvPr id="17" name="bg object 17"/>
          <p:cNvSpPr/>
          <p:nvPr/>
        </p:nvSpPr>
        <p:spPr>
          <a:xfrm>
            <a:off x="0" y="4410782"/>
            <a:ext cx="9144000" cy="713105"/>
          </a:xfrm>
          <a:custGeom>
            <a:avLst/>
            <a:gdLst/>
            <a:ahLst/>
            <a:cxnLst/>
            <a:rect l="l" t="t" r="r" b="b"/>
            <a:pathLst>
              <a:path w="9144000" h="713104">
                <a:moveTo>
                  <a:pt x="0" y="0"/>
                </a:moveTo>
                <a:lnTo>
                  <a:pt x="9143999" y="0"/>
                </a:lnTo>
                <a:lnTo>
                  <a:pt x="9143999" y="712959"/>
                </a:lnTo>
                <a:lnTo>
                  <a:pt x="0" y="712959"/>
                </a:lnTo>
                <a:lnTo>
                  <a:pt x="0" y="0"/>
                </a:lnTo>
                <a:close/>
              </a:path>
            </a:pathLst>
          </a:custGeom>
          <a:ln w="12699">
            <a:solidFill>
              <a:srgbClr val="42719B"/>
            </a:solidFill>
          </a:ln>
        </p:spPr>
        <p:txBody>
          <a:bodyPr wrap="square" lIns="0" tIns="0" rIns="0" bIns="0" rtlCol="0"/>
          <a:lstStyle/>
          <a:p>
            <a:endParaRPr dirty="0"/>
          </a:p>
        </p:txBody>
      </p:sp>
      <p:sp>
        <p:nvSpPr>
          <p:cNvPr id="2" name="Holder 2"/>
          <p:cNvSpPr>
            <a:spLocks noGrp="1"/>
          </p:cNvSpPr>
          <p:nvPr>
            <p:ph type="title"/>
          </p:nvPr>
        </p:nvSpPr>
        <p:spPr>
          <a:xfrm>
            <a:off x="2693302" y="474932"/>
            <a:ext cx="3754754" cy="528319"/>
          </a:xfrm>
          <a:prstGeom prst="rect">
            <a:avLst/>
          </a:prstGeom>
        </p:spPr>
        <p:txBody>
          <a:bodyPr wrap="square" lIns="0" tIns="0" rIns="0" bIns="0">
            <a:spAutoFit/>
          </a:bodyPr>
          <a:lstStyle>
            <a:lvl1pPr>
              <a:defRPr sz="3300" b="1" i="0">
                <a:solidFill>
                  <a:schemeClr val="tx1"/>
                </a:solidFill>
                <a:latin typeface="Calibri"/>
                <a:cs typeface="Calibri"/>
              </a:defRPr>
            </a:lvl1pPr>
          </a:lstStyle>
          <a:p>
            <a:endParaRPr/>
          </a:p>
        </p:txBody>
      </p:sp>
      <p:sp>
        <p:nvSpPr>
          <p:cNvPr id="3" name="Holder 3"/>
          <p:cNvSpPr>
            <a:spLocks noGrp="1"/>
          </p:cNvSpPr>
          <p:nvPr>
            <p:ph type="body" idx="1"/>
          </p:nvPr>
        </p:nvSpPr>
        <p:spPr>
          <a:xfrm>
            <a:off x="590526" y="958221"/>
            <a:ext cx="8228330" cy="31680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96322" y="4471860"/>
            <a:ext cx="7143115" cy="416560"/>
          </a:xfrm>
          <a:prstGeom prst="rect">
            <a:avLst/>
          </a:prstGeom>
        </p:spPr>
        <p:txBody>
          <a:bodyPr wrap="square" lIns="0" tIns="0" rIns="0" bIns="0">
            <a:spAutoFit/>
          </a:bodyPr>
          <a:lstStyle>
            <a:lvl1pPr>
              <a:defRPr sz="1400" b="1" i="0">
                <a:solidFill>
                  <a:schemeClr val="bg1"/>
                </a:solidFill>
                <a:latin typeface="Calibri"/>
                <a:cs typeface="Calibri"/>
              </a:defRPr>
            </a:lvl1pPr>
          </a:lstStyle>
          <a:p>
            <a:pPr marL="4445" algn="ctr">
              <a:lnSpc>
                <a:spcPts val="1430"/>
              </a:lnSpc>
            </a:pPr>
            <a:r>
              <a:rPr spc="-10" dirty="0"/>
              <a:t>Department</a:t>
            </a:r>
            <a:r>
              <a:rPr spc="-5" dirty="0"/>
              <a:t> of </a:t>
            </a:r>
            <a:r>
              <a:rPr spc="-10" dirty="0"/>
              <a:t>Computer</a:t>
            </a:r>
            <a:r>
              <a:rPr dirty="0"/>
              <a:t> </a:t>
            </a:r>
            <a:r>
              <a:rPr spc="-5" dirty="0"/>
              <a:t>Science and</a:t>
            </a:r>
            <a:r>
              <a:rPr dirty="0"/>
              <a:t> </a:t>
            </a:r>
            <a:r>
              <a:rPr spc="-5" dirty="0"/>
              <a:t>Engineering,</a:t>
            </a:r>
          </a:p>
          <a:p>
            <a:pPr algn="ctr">
              <a:lnSpc>
                <a:spcPct val="100000"/>
              </a:lnSpc>
            </a:pPr>
            <a:r>
              <a:rPr spc="-5" dirty="0"/>
              <a:t>KLE </a:t>
            </a:r>
            <a:r>
              <a:rPr spc="-15" dirty="0"/>
              <a:t>Technological</a:t>
            </a:r>
            <a:r>
              <a:rPr spc="-5" dirty="0"/>
              <a:t> </a:t>
            </a:r>
            <a:r>
              <a:rPr spc="-10" dirty="0"/>
              <a:t>University’s</a:t>
            </a:r>
            <a:r>
              <a:rPr spc="-5" dirty="0"/>
              <a:t> </a:t>
            </a:r>
            <a:r>
              <a:rPr spc="-45" dirty="0"/>
              <a:t>Dr.</a:t>
            </a:r>
            <a:r>
              <a:rPr spc="-5" dirty="0"/>
              <a:t> M.</a:t>
            </a:r>
            <a:r>
              <a:rPr dirty="0"/>
              <a:t> </a:t>
            </a:r>
            <a:r>
              <a:rPr spc="-5" dirty="0"/>
              <a:t>S. Sheshgiri </a:t>
            </a:r>
            <a:r>
              <a:rPr spc="-10" dirty="0"/>
              <a:t>College</a:t>
            </a:r>
            <a:r>
              <a:rPr spc="-5" dirty="0"/>
              <a:t> of</a:t>
            </a:r>
            <a:r>
              <a:rPr dirty="0"/>
              <a:t> </a:t>
            </a:r>
            <a:r>
              <a:rPr spc="-5" dirty="0"/>
              <a:t>Engineering and </a:t>
            </a:r>
            <a:r>
              <a:rPr spc="-25" dirty="0"/>
              <a:t>Technology,</a:t>
            </a:r>
            <a:r>
              <a:rPr spc="-5" dirty="0"/>
              <a:t> </a:t>
            </a:r>
            <a:r>
              <a:rPr spc="-10" dirty="0"/>
              <a:t>Belagavi</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1/8/2024</a:t>
            </a:fld>
            <a:endParaRPr lang="en-US" dirty="0"/>
          </a:p>
        </p:txBody>
      </p:sp>
      <p:sp>
        <p:nvSpPr>
          <p:cNvPr id="6" name="Holder 6"/>
          <p:cNvSpPr>
            <a:spLocks noGrp="1"/>
          </p:cNvSpPr>
          <p:nvPr>
            <p:ph type="sldNum" sz="quarter" idx="7"/>
          </p:nvPr>
        </p:nvSpPr>
        <p:spPr>
          <a:xfrm>
            <a:off x="8294712" y="4846907"/>
            <a:ext cx="192404" cy="140335"/>
          </a:xfrm>
          <a:prstGeom prst="rect">
            <a:avLst/>
          </a:prstGeom>
        </p:spPr>
        <p:txBody>
          <a:bodyPr wrap="square" lIns="0" tIns="0" rIns="0" bIns="0">
            <a:spAutoFit/>
          </a:bodyPr>
          <a:lstStyle>
            <a:lvl1pPr>
              <a:defRPr sz="900" b="0" i="0">
                <a:solidFill>
                  <a:srgbClr val="888888"/>
                </a:solidFill>
                <a:latin typeface="Calibri"/>
                <a:cs typeface="Calibri"/>
              </a:defRPr>
            </a:lvl1pPr>
          </a:lstStyle>
          <a:p>
            <a:pPr marL="38100">
              <a:lnSpc>
                <a:spcPts val="955"/>
              </a:lnSpc>
            </a:pPr>
            <a:fld id="{81D60167-4931-47E6-BA6A-407CBD079E47}" type="slidenum">
              <a:rPr dirty="0"/>
              <a:pPr marL="38100">
                <a:lnSpc>
                  <a:spcPts val="955"/>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322" y="4427410"/>
            <a:ext cx="7143115" cy="452120"/>
          </a:xfrm>
          <a:prstGeom prst="rect">
            <a:avLst/>
          </a:prstGeom>
        </p:spPr>
        <p:txBody>
          <a:bodyPr vert="horz" wrap="square" lIns="0" tIns="12700" rIns="0" bIns="0" rtlCol="0">
            <a:spAutoFit/>
          </a:bodyPr>
          <a:lstStyle/>
          <a:p>
            <a:pPr marL="4445" algn="ctr">
              <a:lnSpc>
                <a:spcPct val="100000"/>
              </a:lnSpc>
              <a:spcBef>
                <a:spcPts val="100"/>
              </a:spcBef>
            </a:pPr>
            <a:r>
              <a:rPr sz="1400" b="1" spc="-10" dirty="0">
                <a:solidFill>
                  <a:srgbClr val="FFFFFF"/>
                </a:solidFill>
                <a:latin typeface="Calibri"/>
                <a:cs typeface="Calibri"/>
              </a:rPr>
              <a:t>Department</a:t>
            </a:r>
            <a:r>
              <a:rPr sz="1400" b="1" spc="-5" dirty="0">
                <a:solidFill>
                  <a:srgbClr val="FFFFFF"/>
                </a:solidFill>
                <a:latin typeface="Calibri"/>
                <a:cs typeface="Calibri"/>
              </a:rPr>
              <a:t> of </a:t>
            </a:r>
            <a:r>
              <a:rPr sz="1400" b="1" spc="-10" dirty="0">
                <a:solidFill>
                  <a:srgbClr val="FFFFFF"/>
                </a:solidFill>
                <a:latin typeface="Calibri"/>
                <a:cs typeface="Calibri"/>
              </a:rPr>
              <a:t>Computer</a:t>
            </a:r>
            <a:r>
              <a:rPr sz="1400" b="1" dirty="0">
                <a:solidFill>
                  <a:srgbClr val="FFFFFF"/>
                </a:solidFill>
                <a:latin typeface="Calibri"/>
                <a:cs typeface="Calibri"/>
              </a:rPr>
              <a:t> </a:t>
            </a:r>
            <a:r>
              <a:rPr sz="1400" b="1" spc="-5" dirty="0">
                <a:solidFill>
                  <a:srgbClr val="FFFFFF"/>
                </a:solidFill>
                <a:latin typeface="Calibri"/>
                <a:cs typeface="Calibri"/>
              </a:rPr>
              <a:t>Science and</a:t>
            </a:r>
            <a:r>
              <a:rPr sz="1400" b="1" dirty="0">
                <a:solidFill>
                  <a:srgbClr val="FFFFFF"/>
                </a:solidFill>
                <a:latin typeface="Calibri"/>
                <a:cs typeface="Calibri"/>
              </a:rPr>
              <a:t> </a:t>
            </a:r>
            <a:r>
              <a:rPr sz="1400" b="1" spc="-5" dirty="0">
                <a:solidFill>
                  <a:srgbClr val="FFFFFF"/>
                </a:solidFill>
                <a:latin typeface="Calibri"/>
                <a:cs typeface="Calibri"/>
              </a:rPr>
              <a:t>Engineering,</a:t>
            </a:r>
            <a:endParaRPr sz="1400" dirty="0">
              <a:latin typeface="Calibri"/>
              <a:cs typeface="Calibri"/>
            </a:endParaRPr>
          </a:p>
          <a:p>
            <a:pPr algn="ctr">
              <a:lnSpc>
                <a:spcPct val="100000"/>
              </a:lnSpc>
            </a:pPr>
            <a:r>
              <a:rPr sz="1400" b="1" spc="-5" dirty="0">
                <a:solidFill>
                  <a:srgbClr val="FFFFFF"/>
                </a:solidFill>
                <a:latin typeface="Calibri"/>
                <a:cs typeface="Calibri"/>
              </a:rPr>
              <a:t>KLE </a:t>
            </a:r>
            <a:r>
              <a:rPr sz="1400" b="1" spc="-15" dirty="0">
                <a:solidFill>
                  <a:srgbClr val="FFFFFF"/>
                </a:solidFill>
                <a:latin typeface="Calibri"/>
                <a:cs typeface="Calibri"/>
              </a:rPr>
              <a:t>Technological</a:t>
            </a:r>
            <a:r>
              <a:rPr sz="1400" b="1" spc="-5" dirty="0">
                <a:solidFill>
                  <a:srgbClr val="FFFFFF"/>
                </a:solidFill>
                <a:latin typeface="Calibri"/>
                <a:cs typeface="Calibri"/>
              </a:rPr>
              <a:t> </a:t>
            </a:r>
            <a:r>
              <a:rPr sz="1400" b="1" spc="-10" dirty="0">
                <a:solidFill>
                  <a:srgbClr val="FFFFFF"/>
                </a:solidFill>
                <a:latin typeface="Calibri"/>
                <a:cs typeface="Calibri"/>
              </a:rPr>
              <a:t>University’s</a:t>
            </a:r>
            <a:r>
              <a:rPr sz="1400" b="1" spc="-5" dirty="0">
                <a:solidFill>
                  <a:srgbClr val="FFFFFF"/>
                </a:solidFill>
                <a:latin typeface="Calibri"/>
                <a:cs typeface="Calibri"/>
              </a:rPr>
              <a:t> </a:t>
            </a:r>
            <a:r>
              <a:rPr sz="1400" b="1" spc="-45" dirty="0">
                <a:solidFill>
                  <a:srgbClr val="FFFFFF"/>
                </a:solidFill>
                <a:latin typeface="Calibri"/>
                <a:cs typeface="Calibri"/>
              </a:rPr>
              <a:t>Dr.</a:t>
            </a:r>
            <a:r>
              <a:rPr sz="1400" b="1" spc="-5" dirty="0">
                <a:solidFill>
                  <a:srgbClr val="FFFFFF"/>
                </a:solidFill>
                <a:latin typeface="Calibri"/>
                <a:cs typeface="Calibri"/>
              </a:rPr>
              <a:t> M.</a:t>
            </a:r>
            <a:r>
              <a:rPr sz="1400" b="1" dirty="0">
                <a:solidFill>
                  <a:srgbClr val="FFFFFF"/>
                </a:solidFill>
                <a:latin typeface="Calibri"/>
                <a:cs typeface="Calibri"/>
              </a:rPr>
              <a:t> </a:t>
            </a:r>
            <a:r>
              <a:rPr sz="1400" b="1" spc="-5" dirty="0">
                <a:solidFill>
                  <a:srgbClr val="FFFFFF"/>
                </a:solidFill>
                <a:latin typeface="Calibri"/>
                <a:cs typeface="Calibri"/>
              </a:rPr>
              <a:t>S. Sheshgiri </a:t>
            </a:r>
            <a:r>
              <a:rPr sz="1400" b="1" spc="-10" dirty="0">
                <a:solidFill>
                  <a:srgbClr val="FFFFFF"/>
                </a:solidFill>
                <a:latin typeface="Calibri"/>
                <a:cs typeface="Calibri"/>
              </a:rPr>
              <a:t>College</a:t>
            </a:r>
            <a:r>
              <a:rPr sz="1400" b="1" spc="-5" dirty="0">
                <a:solidFill>
                  <a:srgbClr val="FFFFFF"/>
                </a:solidFill>
                <a:latin typeface="Calibri"/>
                <a:cs typeface="Calibri"/>
              </a:rPr>
              <a:t> of</a:t>
            </a:r>
            <a:r>
              <a:rPr sz="1400" b="1" dirty="0">
                <a:solidFill>
                  <a:srgbClr val="FFFFFF"/>
                </a:solidFill>
                <a:latin typeface="Calibri"/>
                <a:cs typeface="Calibri"/>
              </a:rPr>
              <a:t> </a:t>
            </a:r>
            <a:r>
              <a:rPr sz="1400" b="1" spc="-5" dirty="0">
                <a:solidFill>
                  <a:srgbClr val="FFFFFF"/>
                </a:solidFill>
                <a:latin typeface="Calibri"/>
                <a:cs typeface="Calibri"/>
              </a:rPr>
              <a:t>Engineering and </a:t>
            </a:r>
            <a:r>
              <a:rPr sz="1400" b="1" spc="-25" dirty="0">
                <a:solidFill>
                  <a:srgbClr val="FFFFFF"/>
                </a:solidFill>
                <a:latin typeface="Calibri"/>
                <a:cs typeface="Calibri"/>
              </a:rPr>
              <a:t>Technology,</a:t>
            </a:r>
            <a:r>
              <a:rPr sz="1400" b="1" spc="-5" dirty="0">
                <a:solidFill>
                  <a:srgbClr val="FFFFFF"/>
                </a:solidFill>
                <a:latin typeface="Calibri"/>
                <a:cs typeface="Calibri"/>
              </a:rPr>
              <a:t> </a:t>
            </a:r>
            <a:r>
              <a:rPr sz="1400" b="1" spc="-10" dirty="0">
                <a:solidFill>
                  <a:srgbClr val="FFFFFF"/>
                </a:solidFill>
                <a:latin typeface="Calibri"/>
                <a:cs typeface="Calibri"/>
              </a:rPr>
              <a:t>Belagavi</a:t>
            </a:r>
            <a:endParaRPr sz="1400" dirty="0">
              <a:latin typeface="Calibri"/>
              <a:cs typeface="Calibri"/>
            </a:endParaRPr>
          </a:p>
        </p:txBody>
      </p:sp>
      <p:sp>
        <p:nvSpPr>
          <p:cNvPr id="3" name="object 3"/>
          <p:cNvSpPr txBox="1"/>
          <p:nvPr/>
        </p:nvSpPr>
        <p:spPr>
          <a:xfrm>
            <a:off x="2568812" y="2499742"/>
            <a:ext cx="4030345" cy="1025922"/>
          </a:xfrm>
          <a:prstGeom prst="rect">
            <a:avLst/>
          </a:prstGeom>
        </p:spPr>
        <p:txBody>
          <a:bodyPr vert="horz" wrap="square" lIns="0" tIns="12700" rIns="0" bIns="0" rtlCol="0">
            <a:spAutoFit/>
          </a:bodyPr>
          <a:lstStyle/>
          <a:p>
            <a:pPr marL="3175" algn="ctr">
              <a:lnSpc>
                <a:spcPts val="2735"/>
              </a:lnSpc>
              <a:spcBef>
                <a:spcPts val="100"/>
              </a:spcBef>
            </a:pPr>
            <a:r>
              <a:rPr lang="en-US" b="1" spc="-10" dirty="0">
                <a:latin typeface="Calibri"/>
                <a:cs typeface="Calibri"/>
              </a:rPr>
              <a:t>23ECSC205</a:t>
            </a:r>
            <a:endParaRPr dirty="0">
              <a:latin typeface="Calibri"/>
              <a:cs typeface="Calibri"/>
            </a:endParaRPr>
          </a:p>
          <a:p>
            <a:pPr algn="ctr">
              <a:lnSpc>
                <a:spcPts val="2735"/>
              </a:lnSpc>
            </a:pPr>
            <a:r>
              <a:rPr b="1" i="1" spc="-5" dirty="0">
                <a:latin typeface="Calibri"/>
                <a:cs typeface="Calibri"/>
              </a:rPr>
              <a:t>Course</a:t>
            </a:r>
            <a:r>
              <a:rPr b="1" i="1" spc="-25" dirty="0">
                <a:latin typeface="Calibri"/>
                <a:cs typeface="Calibri"/>
              </a:rPr>
              <a:t> </a:t>
            </a:r>
            <a:r>
              <a:rPr b="1" i="1" spc="-5" dirty="0">
                <a:latin typeface="Calibri"/>
                <a:cs typeface="Calibri"/>
              </a:rPr>
              <a:t>Project:</a:t>
            </a:r>
            <a:r>
              <a:rPr b="1" i="1" spc="-20" dirty="0">
                <a:latin typeface="Calibri"/>
                <a:cs typeface="Calibri"/>
              </a:rPr>
              <a:t> </a:t>
            </a:r>
            <a:r>
              <a:rPr b="1" i="1" spc="-15" dirty="0">
                <a:latin typeface="Calibri"/>
                <a:cs typeface="Calibri"/>
              </a:rPr>
              <a:t>Review</a:t>
            </a:r>
            <a:r>
              <a:rPr lang="en-US" b="1" i="1" spc="-15" dirty="0">
                <a:latin typeface="Calibri"/>
                <a:cs typeface="Calibri"/>
              </a:rPr>
              <a:t>-I</a:t>
            </a:r>
          </a:p>
          <a:p>
            <a:pPr algn="ctr">
              <a:lnSpc>
                <a:spcPts val="2735"/>
              </a:lnSpc>
            </a:pPr>
            <a:r>
              <a:rPr lang="en-US" b="1" i="1" spc="-15" dirty="0">
                <a:latin typeface="Calibri"/>
                <a:cs typeface="Calibri"/>
              </a:rPr>
              <a:t>Need and Problem Space Analysis</a:t>
            </a:r>
            <a:endParaRPr dirty="0">
              <a:latin typeface="Calibri"/>
              <a:cs typeface="Calibri"/>
            </a:endParaRPr>
          </a:p>
        </p:txBody>
      </p:sp>
      <p:sp>
        <p:nvSpPr>
          <p:cNvPr id="4" name="object 4"/>
          <p:cNvSpPr txBox="1"/>
          <p:nvPr/>
        </p:nvSpPr>
        <p:spPr>
          <a:xfrm>
            <a:off x="8378043" y="4818332"/>
            <a:ext cx="8382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888888"/>
                </a:solidFill>
                <a:latin typeface="Calibri"/>
                <a:cs typeface="Calibri"/>
              </a:rPr>
              <a:t>1</a:t>
            </a:r>
            <a:endParaRPr sz="900" dirty="0">
              <a:latin typeface="Calibri"/>
              <a:cs typeface="Calibri"/>
            </a:endParaRPr>
          </a:p>
        </p:txBody>
      </p:sp>
      <p:pic>
        <p:nvPicPr>
          <p:cNvPr id="7" name="object 7"/>
          <p:cNvPicPr/>
          <p:nvPr/>
        </p:nvPicPr>
        <p:blipFill>
          <a:blip r:embed="rId2" cstate="print"/>
          <a:stretch>
            <a:fillRect/>
          </a:stretch>
        </p:blipFill>
        <p:spPr>
          <a:xfrm>
            <a:off x="962794" y="361950"/>
            <a:ext cx="7322243" cy="767791"/>
          </a:xfrm>
          <a:prstGeom prst="rect">
            <a:avLst/>
          </a:prstGeom>
        </p:spPr>
      </p:pic>
      <p:sp>
        <p:nvSpPr>
          <p:cNvPr id="10" name="Title 9">
            <a:extLst>
              <a:ext uri="{FF2B5EF4-FFF2-40B4-BE49-F238E27FC236}">
                <a16:creationId xmlns:a16="http://schemas.microsoft.com/office/drawing/2014/main" id="{6836B419-1BD8-8736-0604-5B3E909B583A}"/>
              </a:ext>
            </a:extLst>
          </p:cNvPr>
          <p:cNvSpPr>
            <a:spLocks noGrp="1"/>
          </p:cNvSpPr>
          <p:nvPr>
            <p:ph type="title"/>
          </p:nvPr>
        </p:nvSpPr>
        <p:spPr>
          <a:xfrm>
            <a:off x="996322" y="1419622"/>
            <a:ext cx="7614278" cy="507831"/>
          </a:xfrm>
        </p:spPr>
        <p:txBody>
          <a:bodyPr/>
          <a:lstStyle/>
          <a:p>
            <a:pPr algn="ctr"/>
            <a:r>
              <a:rPr lang="en-GB" u="sng" dirty="0">
                <a:solidFill>
                  <a:srgbClr val="C00000"/>
                </a:solidFill>
                <a:effectLst>
                  <a:outerShdw blurRad="38100" dist="38100" dir="2700000" algn="tl">
                    <a:srgbClr val="000000">
                      <a:alpha val="43137"/>
                    </a:srgbClr>
                  </a:outerShdw>
                </a:effectLst>
              </a:rPr>
              <a:t>OPTIROUTE</a:t>
            </a:r>
            <a:endParaRPr lang="en-IN" u="sng"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322" y="4534090"/>
            <a:ext cx="7143115" cy="452120"/>
          </a:xfrm>
          <a:prstGeom prst="rect">
            <a:avLst/>
          </a:prstGeom>
        </p:spPr>
        <p:txBody>
          <a:bodyPr vert="horz" wrap="square" lIns="0" tIns="12700" rIns="0" bIns="0" rtlCol="0">
            <a:spAutoFit/>
          </a:bodyPr>
          <a:lstStyle/>
          <a:p>
            <a:pPr marL="4445" algn="ctr">
              <a:lnSpc>
                <a:spcPct val="100000"/>
              </a:lnSpc>
              <a:spcBef>
                <a:spcPts val="100"/>
              </a:spcBef>
            </a:pPr>
            <a:r>
              <a:rPr sz="1400" b="1" spc="-10" dirty="0">
                <a:solidFill>
                  <a:srgbClr val="FFFFFF"/>
                </a:solidFill>
                <a:latin typeface="Calibri"/>
                <a:cs typeface="Calibri"/>
              </a:rPr>
              <a:t>Department</a:t>
            </a:r>
            <a:r>
              <a:rPr sz="1400" b="1" spc="-5" dirty="0">
                <a:solidFill>
                  <a:srgbClr val="FFFFFF"/>
                </a:solidFill>
                <a:latin typeface="Calibri"/>
                <a:cs typeface="Calibri"/>
              </a:rPr>
              <a:t> of </a:t>
            </a:r>
            <a:r>
              <a:rPr sz="1400" b="1" spc="-10" dirty="0">
                <a:solidFill>
                  <a:srgbClr val="FFFFFF"/>
                </a:solidFill>
                <a:latin typeface="Calibri"/>
                <a:cs typeface="Calibri"/>
              </a:rPr>
              <a:t>Computer</a:t>
            </a:r>
            <a:r>
              <a:rPr sz="1400" b="1" dirty="0">
                <a:solidFill>
                  <a:srgbClr val="FFFFFF"/>
                </a:solidFill>
                <a:latin typeface="Calibri"/>
                <a:cs typeface="Calibri"/>
              </a:rPr>
              <a:t> </a:t>
            </a:r>
            <a:r>
              <a:rPr sz="1400" b="1" spc="-5" dirty="0">
                <a:solidFill>
                  <a:srgbClr val="FFFFFF"/>
                </a:solidFill>
                <a:latin typeface="Calibri"/>
                <a:cs typeface="Calibri"/>
              </a:rPr>
              <a:t>Science and</a:t>
            </a:r>
            <a:r>
              <a:rPr sz="1400" b="1" dirty="0">
                <a:solidFill>
                  <a:srgbClr val="FFFFFF"/>
                </a:solidFill>
                <a:latin typeface="Calibri"/>
                <a:cs typeface="Calibri"/>
              </a:rPr>
              <a:t> </a:t>
            </a:r>
            <a:r>
              <a:rPr sz="1400" b="1" spc="-5" dirty="0">
                <a:solidFill>
                  <a:srgbClr val="FFFFFF"/>
                </a:solidFill>
                <a:latin typeface="Calibri"/>
                <a:cs typeface="Calibri"/>
              </a:rPr>
              <a:t>Engineering,</a:t>
            </a:r>
            <a:endParaRPr sz="1400" dirty="0">
              <a:latin typeface="Calibri"/>
              <a:cs typeface="Calibri"/>
            </a:endParaRPr>
          </a:p>
          <a:p>
            <a:pPr algn="ctr">
              <a:lnSpc>
                <a:spcPct val="100000"/>
              </a:lnSpc>
            </a:pPr>
            <a:r>
              <a:rPr sz="1400" b="1" spc="-5" dirty="0">
                <a:solidFill>
                  <a:srgbClr val="FFFFFF"/>
                </a:solidFill>
                <a:latin typeface="Calibri"/>
                <a:cs typeface="Calibri"/>
              </a:rPr>
              <a:t>KLE </a:t>
            </a:r>
            <a:r>
              <a:rPr sz="1400" b="1" spc="-15" dirty="0">
                <a:solidFill>
                  <a:srgbClr val="FFFFFF"/>
                </a:solidFill>
                <a:latin typeface="Calibri"/>
                <a:cs typeface="Calibri"/>
              </a:rPr>
              <a:t>Technological</a:t>
            </a:r>
            <a:r>
              <a:rPr sz="1400" b="1" spc="-5" dirty="0">
                <a:solidFill>
                  <a:srgbClr val="FFFFFF"/>
                </a:solidFill>
                <a:latin typeface="Calibri"/>
                <a:cs typeface="Calibri"/>
              </a:rPr>
              <a:t> </a:t>
            </a:r>
            <a:r>
              <a:rPr sz="1400" b="1" spc="-10" dirty="0">
                <a:solidFill>
                  <a:srgbClr val="FFFFFF"/>
                </a:solidFill>
                <a:latin typeface="Calibri"/>
                <a:cs typeface="Calibri"/>
              </a:rPr>
              <a:t>University’s</a:t>
            </a:r>
            <a:r>
              <a:rPr sz="1400" b="1" spc="-5" dirty="0">
                <a:solidFill>
                  <a:srgbClr val="FFFFFF"/>
                </a:solidFill>
                <a:latin typeface="Calibri"/>
                <a:cs typeface="Calibri"/>
              </a:rPr>
              <a:t> </a:t>
            </a:r>
            <a:r>
              <a:rPr sz="1400" b="1" spc="-45" dirty="0">
                <a:solidFill>
                  <a:srgbClr val="FFFFFF"/>
                </a:solidFill>
                <a:latin typeface="Calibri"/>
                <a:cs typeface="Calibri"/>
              </a:rPr>
              <a:t>Dr.</a:t>
            </a:r>
            <a:r>
              <a:rPr sz="1400" b="1" spc="-5" dirty="0">
                <a:solidFill>
                  <a:srgbClr val="FFFFFF"/>
                </a:solidFill>
                <a:latin typeface="Calibri"/>
                <a:cs typeface="Calibri"/>
              </a:rPr>
              <a:t> M.</a:t>
            </a:r>
            <a:r>
              <a:rPr sz="1400" b="1" dirty="0">
                <a:solidFill>
                  <a:srgbClr val="FFFFFF"/>
                </a:solidFill>
                <a:latin typeface="Calibri"/>
                <a:cs typeface="Calibri"/>
              </a:rPr>
              <a:t> </a:t>
            </a:r>
            <a:r>
              <a:rPr sz="1400" b="1" spc="-5" dirty="0">
                <a:solidFill>
                  <a:srgbClr val="FFFFFF"/>
                </a:solidFill>
                <a:latin typeface="Calibri"/>
                <a:cs typeface="Calibri"/>
              </a:rPr>
              <a:t>S. Sheshgiri </a:t>
            </a:r>
            <a:r>
              <a:rPr sz="1400" b="1" spc="-10" dirty="0">
                <a:solidFill>
                  <a:srgbClr val="FFFFFF"/>
                </a:solidFill>
                <a:latin typeface="Calibri"/>
                <a:cs typeface="Calibri"/>
              </a:rPr>
              <a:t>College</a:t>
            </a:r>
            <a:r>
              <a:rPr sz="1400" b="1" spc="-5" dirty="0">
                <a:solidFill>
                  <a:srgbClr val="FFFFFF"/>
                </a:solidFill>
                <a:latin typeface="Calibri"/>
                <a:cs typeface="Calibri"/>
              </a:rPr>
              <a:t> of</a:t>
            </a:r>
            <a:r>
              <a:rPr sz="1400" b="1" dirty="0">
                <a:solidFill>
                  <a:srgbClr val="FFFFFF"/>
                </a:solidFill>
                <a:latin typeface="Calibri"/>
                <a:cs typeface="Calibri"/>
              </a:rPr>
              <a:t> </a:t>
            </a:r>
            <a:r>
              <a:rPr sz="1400" b="1" spc="-5" dirty="0">
                <a:solidFill>
                  <a:srgbClr val="FFFFFF"/>
                </a:solidFill>
                <a:latin typeface="Calibri"/>
                <a:cs typeface="Calibri"/>
              </a:rPr>
              <a:t>Engineering and </a:t>
            </a:r>
            <a:r>
              <a:rPr sz="1400" b="1" spc="-25" dirty="0">
                <a:solidFill>
                  <a:srgbClr val="FFFFFF"/>
                </a:solidFill>
                <a:latin typeface="Calibri"/>
                <a:cs typeface="Calibri"/>
              </a:rPr>
              <a:t>Technology,</a:t>
            </a:r>
            <a:r>
              <a:rPr sz="1400" b="1" spc="-5" dirty="0">
                <a:solidFill>
                  <a:srgbClr val="FFFFFF"/>
                </a:solidFill>
                <a:latin typeface="Calibri"/>
                <a:cs typeface="Calibri"/>
              </a:rPr>
              <a:t> </a:t>
            </a:r>
            <a:r>
              <a:rPr sz="1400" b="1" spc="-10" dirty="0">
                <a:solidFill>
                  <a:srgbClr val="FFFFFF"/>
                </a:solidFill>
                <a:latin typeface="Calibri"/>
                <a:cs typeface="Calibri"/>
              </a:rPr>
              <a:t>Belagavi</a:t>
            </a:r>
            <a:endParaRPr sz="1400" dirty="0">
              <a:latin typeface="Calibri"/>
              <a:cs typeface="Calibri"/>
            </a:endParaRPr>
          </a:p>
        </p:txBody>
      </p:sp>
      <p:sp>
        <p:nvSpPr>
          <p:cNvPr id="3" name="object 3"/>
          <p:cNvSpPr txBox="1"/>
          <p:nvPr/>
        </p:nvSpPr>
        <p:spPr>
          <a:xfrm>
            <a:off x="8378043" y="4818332"/>
            <a:ext cx="8382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888888"/>
                </a:solidFill>
                <a:latin typeface="Calibri"/>
                <a:cs typeface="Calibri"/>
              </a:rPr>
              <a:t>2</a:t>
            </a:r>
            <a:endParaRPr sz="900" dirty="0">
              <a:latin typeface="Calibri"/>
              <a:cs typeface="Calibri"/>
            </a:endParaRPr>
          </a:p>
        </p:txBody>
      </p:sp>
      <p:sp>
        <p:nvSpPr>
          <p:cNvPr id="4" name="object 4"/>
          <p:cNvSpPr txBox="1">
            <a:spLocks noGrp="1"/>
          </p:cNvSpPr>
          <p:nvPr>
            <p:ph type="title"/>
          </p:nvPr>
        </p:nvSpPr>
        <p:spPr>
          <a:xfrm>
            <a:off x="2933241" y="718861"/>
            <a:ext cx="3372485" cy="528320"/>
          </a:xfrm>
          <a:prstGeom prst="rect">
            <a:avLst/>
          </a:prstGeom>
        </p:spPr>
        <p:txBody>
          <a:bodyPr vert="horz" wrap="square" lIns="0" tIns="12700" rIns="0" bIns="0" rtlCol="0">
            <a:spAutoFit/>
          </a:bodyPr>
          <a:lstStyle/>
          <a:p>
            <a:pPr marL="12700">
              <a:lnSpc>
                <a:spcPct val="100000"/>
              </a:lnSpc>
              <a:spcBef>
                <a:spcPts val="100"/>
              </a:spcBef>
            </a:pPr>
            <a:r>
              <a:rPr lang="en-IN" spc="-15" dirty="0"/>
              <a:t>Details</a:t>
            </a:r>
            <a:r>
              <a:rPr lang="en-IN" spc="-30" dirty="0"/>
              <a:t> </a:t>
            </a:r>
            <a:r>
              <a:rPr lang="en-IN" spc="-5" dirty="0"/>
              <a:t>of</a:t>
            </a:r>
            <a:r>
              <a:rPr lang="en-IN" spc="-25" dirty="0"/>
              <a:t> </a:t>
            </a:r>
            <a:r>
              <a:rPr lang="en-IN" spc="-5" dirty="0"/>
              <a:t>the</a:t>
            </a:r>
            <a:r>
              <a:rPr lang="en-IN" spc="10" dirty="0"/>
              <a:t> </a:t>
            </a:r>
            <a:r>
              <a:rPr lang="en-IN" spc="-75" dirty="0"/>
              <a:t>Team</a:t>
            </a:r>
            <a:endParaRPr spc="-75" dirty="0"/>
          </a:p>
        </p:txBody>
      </p:sp>
      <p:graphicFrame>
        <p:nvGraphicFramePr>
          <p:cNvPr id="5" name="object 5"/>
          <p:cNvGraphicFramePr>
            <a:graphicFrameLocks noGrp="1"/>
          </p:cNvGraphicFramePr>
          <p:nvPr>
            <p:extLst>
              <p:ext uri="{D42A27DB-BD31-4B8C-83A1-F6EECF244321}">
                <p14:modId xmlns:p14="http://schemas.microsoft.com/office/powerpoint/2010/main" val="681066906"/>
              </p:ext>
            </p:extLst>
          </p:nvPr>
        </p:nvGraphicFramePr>
        <p:xfrm>
          <a:off x="1676400" y="1580927"/>
          <a:ext cx="6073683" cy="2072790"/>
        </p:xfrm>
        <a:graphic>
          <a:graphicData uri="http://schemas.openxmlformats.org/drawingml/2006/table">
            <a:tbl>
              <a:tblPr firstRow="1" bandRow="1">
                <a:tableStyleId>{2D5ABB26-0587-4C30-8999-92F81FD0307C}</a:tableStyleId>
              </a:tblPr>
              <a:tblGrid>
                <a:gridCol w="1130844">
                  <a:extLst>
                    <a:ext uri="{9D8B030D-6E8A-4147-A177-3AD203B41FA5}">
                      <a16:colId xmlns:a16="http://schemas.microsoft.com/office/drawing/2014/main" val="20000"/>
                    </a:ext>
                  </a:extLst>
                </a:gridCol>
                <a:gridCol w="2715895">
                  <a:extLst>
                    <a:ext uri="{9D8B030D-6E8A-4147-A177-3AD203B41FA5}">
                      <a16:colId xmlns:a16="http://schemas.microsoft.com/office/drawing/2014/main" val="20002"/>
                    </a:ext>
                  </a:extLst>
                </a:gridCol>
                <a:gridCol w="2226944">
                  <a:extLst>
                    <a:ext uri="{9D8B030D-6E8A-4147-A177-3AD203B41FA5}">
                      <a16:colId xmlns:a16="http://schemas.microsoft.com/office/drawing/2014/main" val="20003"/>
                    </a:ext>
                  </a:extLst>
                </a:gridCol>
              </a:tblGrid>
              <a:tr h="0">
                <a:tc>
                  <a:txBody>
                    <a:bodyPr/>
                    <a:lstStyle/>
                    <a:p>
                      <a:pPr algn="ctr">
                        <a:lnSpc>
                          <a:spcPct val="100000"/>
                        </a:lnSpc>
                        <a:spcBef>
                          <a:spcPts val="195"/>
                        </a:spcBef>
                      </a:pPr>
                      <a:r>
                        <a:rPr sz="1800" b="1" spc="-5" dirty="0">
                          <a:solidFill>
                            <a:srgbClr val="FFFFFF"/>
                          </a:solidFill>
                          <a:latin typeface="Calibri"/>
                          <a:cs typeface="Calibri"/>
                        </a:rPr>
                        <a:t>Div:</a:t>
                      </a:r>
                      <a:r>
                        <a:rPr lang="en-US" sz="1800" b="1" spc="-5" dirty="0">
                          <a:solidFill>
                            <a:srgbClr val="FFFFFF"/>
                          </a:solidFill>
                          <a:latin typeface="Calibri"/>
                          <a:cs typeface="Calibri"/>
                        </a:rPr>
                        <a:t> </a:t>
                      </a:r>
                      <a:endParaRPr sz="1800" dirty="0">
                        <a:latin typeface="Calibri"/>
                        <a:cs typeface="Calibri"/>
                      </a:endParaRPr>
                    </a:p>
                  </a:txBody>
                  <a:tcPr marL="0" marR="0" marT="247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00000"/>
                    </a:solidFill>
                  </a:tcPr>
                </a:tc>
                <a:tc gridSpan="2">
                  <a:txBody>
                    <a:bodyPr/>
                    <a:lstStyle/>
                    <a:p>
                      <a:pPr>
                        <a:lnSpc>
                          <a:spcPct val="100000"/>
                        </a:lnSpc>
                      </a:pPr>
                      <a:r>
                        <a:rPr lang="en-US" sz="1500" dirty="0">
                          <a:latin typeface="Times New Roman"/>
                          <a:cs typeface="Times New Roman"/>
                        </a:rPr>
                        <a:t>                 </a:t>
                      </a:r>
                      <a:r>
                        <a:rPr lang="en-US" sz="1500" dirty="0">
                          <a:solidFill>
                            <a:schemeClr val="bg1"/>
                          </a:solidFill>
                          <a:latin typeface="Times New Roman"/>
                          <a:cs typeface="Times New Roman"/>
                        </a:rPr>
                        <a:t>A</a:t>
                      </a:r>
                      <a:endParaRPr sz="1500" dirty="0">
                        <a:solidFill>
                          <a:schemeClr val="bg1"/>
                        </a:solidFill>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C00000"/>
                    </a:solidFill>
                  </a:tcPr>
                </a:tc>
                <a:tc hMerge="1">
                  <a:txBody>
                    <a:bodyPr/>
                    <a:lstStyle/>
                    <a:p>
                      <a:endParaRPr/>
                    </a:p>
                  </a:txBody>
                  <a:tcPr marL="0" marR="0" marT="0" marB="0">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10000"/>
                  </a:ext>
                </a:extLst>
              </a:tr>
              <a:tr h="354741">
                <a:tc>
                  <a:txBody>
                    <a:bodyPr/>
                    <a:lstStyle/>
                    <a:p>
                      <a:pPr algn="ctr">
                        <a:lnSpc>
                          <a:spcPct val="100000"/>
                        </a:lnSpc>
                        <a:spcBef>
                          <a:spcPts val="195"/>
                        </a:spcBef>
                      </a:pPr>
                      <a:r>
                        <a:rPr sz="1800" b="1" spc="-5" dirty="0">
                          <a:latin typeface="Calibri"/>
                          <a:cs typeface="Calibri"/>
                        </a:rPr>
                        <a:t>Sl.</a:t>
                      </a:r>
                      <a:r>
                        <a:rPr sz="1800" b="1" spc="-45" dirty="0">
                          <a:latin typeface="Calibri"/>
                          <a:cs typeface="Calibri"/>
                        </a:rPr>
                        <a:t> </a:t>
                      </a:r>
                      <a:r>
                        <a:rPr sz="1800" b="1" spc="-5" dirty="0">
                          <a:latin typeface="Calibri"/>
                          <a:cs typeface="Calibri"/>
                        </a:rPr>
                        <a:t>No.</a:t>
                      </a:r>
                      <a:endParaRPr sz="1800" dirty="0">
                        <a:latin typeface="Calibri"/>
                        <a:cs typeface="Calibri"/>
                      </a:endParaRPr>
                    </a:p>
                  </a:txBody>
                  <a:tcPr marL="0" marR="0" marT="247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7D6CC"/>
                    </a:solidFill>
                  </a:tcPr>
                </a:tc>
                <a:tc>
                  <a:txBody>
                    <a:bodyPr/>
                    <a:lstStyle/>
                    <a:p>
                      <a:r>
                        <a:rPr lang="en-US" sz="1800" b="1" spc="-5">
                          <a:latin typeface="Calibri"/>
                          <a:cs typeface="Calibri"/>
                        </a:rPr>
                        <a:t>Name</a:t>
                      </a:r>
                      <a:endParaRPr/>
                    </a:p>
                  </a:txBody>
                  <a:tcPr marL="0" marR="0" marT="24765"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D6CC"/>
                    </a:solidFill>
                  </a:tcPr>
                </a:tc>
                <a:tc>
                  <a:txBody>
                    <a:bodyPr/>
                    <a:lstStyle/>
                    <a:p>
                      <a:pPr algn="ctr">
                        <a:lnSpc>
                          <a:spcPct val="100000"/>
                        </a:lnSpc>
                        <a:spcBef>
                          <a:spcPts val="195"/>
                        </a:spcBef>
                      </a:pPr>
                      <a:r>
                        <a:rPr sz="1800" b="1" spc="-5" dirty="0">
                          <a:latin typeface="Calibri"/>
                          <a:cs typeface="Calibri"/>
                        </a:rPr>
                        <a:t>SRN.</a:t>
                      </a:r>
                      <a:endParaRPr sz="1800" dirty="0">
                        <a:latin typeface="Calibri"/>
                        <a:cs typeface="Calibri"/>
                      </a:endParaRPr>
                    </a:p>
                  </a:txBody>
                  <a:tcPr marL="0" marR="0" marT="24765" marB="0">
                    <a:lnL w="12700" cap="flat" cmpd="sng" algn="ctr">
                      <a:solidFill>
                        <a:srgbClr val="FFFFFF"/>
                      </a:solidFill>
                      <a:prstDash val="solid"/>
                      <a:round/>
                      <a:headEnd type="none" w="med" len="med"/>
                      <a:tailEnd type="none" w="med" len="med"/>
                    </a:lnL>
                    <a:lnR w="12700">
                      <a:solidFill>
                        <a:srgbClr val="FFFFFF"/>
                      </a:solidFill>
                      <a:prstDash val="solid"/>
                    </a:lnR>
                    <a:lnB w="12700">
                      <a:solidFill>
                        <a:srgbClr val="FFFFFF"/>
                      </a:solidFill>
                      <a:prstDash val="solid"/>
                    </a:lnB>
                    <a:solidFill>
                      <a:srgbClr val="F7D6CC"/>
                    </a:solidFill>
                  </a:tcPr>
                </a:tc>
                <a:extLst>
                  <a:ext uri="{0D108BD9-81ED-4DB2-BD59-A6C34878D82A}">
                    <a16:rowId xmlns:a16="http://schemas.microsoft.com/office/drawing/2014/main" val="10001"/>
                  </a:ext>
                </a:extLst>
              </a:tr>
              <a:tr h="354741">
                <a:tc>
                  <a:txBody>
                    <a:bodyPr/>
                    <a:lstStyle/>
                    <a:p>
                      <a:pPr algn="ctr">
                        <a:lnSpc>
                          <a:spcPct val="100000"/>
                        </a:lnSpc>
                        <a:spcBef>
                          <a:spcPts val="195"/>
                        </a:spcBef>
                      </a:pPr>
                      <a:r>
                        <a:rPr sz="1800" dirty="0">
                          <a:latin typeface="Calibri"/>
                          <a:cs typeface="Calibri"/>
                        </a:rPr>
                        <a:t>1</a:t>
                      </a:r>
                    </a:p>
                  </a:txBody>
                  <a:tcPr marL="0" marR="0" marT="247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CE7"/>
                    </a:solidFill>
                  </a:tcPr>
                </a:tc>
                <a:tc>
                  <a:txBody>
                    <a:bodyPr/>
                    <a:lstStyle/>
                    <a:p>
                      <a:r>
                        <a:rPr lang="en-IN" dirty="0"/>
                        <a:t>Soukhya Madan Nayak</a:t>
                      </a:r>
                      <a:endParaRPr dirty="0"/>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CE7"/>
                    </a:solidFill>
                  </a:tcPr>
                </a:tc>
                <a:tc>
                  <a:txBody>
                    <a:bodyPr/>
                    <a:lstStyle/>
                    <a:p>
                      <a:pPr algn="ctr">
                        <a:lnSpc>
                          <a:spcPct val="100000"/>
                        </a:lnSpc>
                        <a:spcBef>
                          <a:spcPts val="455"/>
                        </a:spcBef>
                      </a:pPr>
                      <a:r>
                        <a:rPr lang="en-IN" sz="1400" dirty="0">
                          <a:latin typeface="Calibri"/>
                          <a:cs typeface="Calibri"/>
                        </a:rPr>
                        <a:t>02FE22BCS148</a:t>
                      </a:r>
                      <a:endParaRPr sz="1400" dirty="0">
                        <a:latin typeface="Calibri"/>
                        <a:cs typeface="Calibri"/>
                      </a:endParaRPr>
                    </a:p>
                  </a:txBody>
                  <a:tcPr marL="0" marR="0" marT="57785"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CE7"/>
                    </a:solidFill>
                  </a:tcPr>
                </a:tc>
                <a:extLst>
                  <a:ext uri="{0D108BD9-81ED-4DB2-BD59-A6C34878D82A}">
                    <a16:rowId xmlns:a16="http://schemas.microsoft.com/office/drawing/2014/main" val="10002"/>
                  </a:ext>
                </a:extLst>
              </a:tr>
              <a:tr h="354741">
                <a:tc>
                  <a:txBody>
                    <a:bodyPr/>
                    <a:lstStyle/>
                    <a:p>
                      <a:pPr algn="ctr">
                        <a:lnSpc>
                          <a:spcPct val="100000"/>
                        </a:lnSpc>
                        <a:spcBef>
                          <a:spcPts val="195"/>
                        </a:spcBef>
                      </a:pPr>
                      <a:r>
                        <a:rPr sz="1800" dirty="0">
                          <a:latin typeface="Calibri"/>
                          <a:cs typeface="Calibri"/>
                        </a:rPr>
                        <a:t>2</a:t>
                      </a:r>
                    </a:p>
                  </a:txBody>
                  <a:tcPr marL="0" marR="0" marT="247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D6CC"/>
                    </a:solidFill>
                  </a:tcPr>
                </a:tc>
                <a:tc>
                  <a:txBody>
                    <a:bodyPr/>
                    <a:lstStyle/>
                    <a:p>
                      <a:r>
                        <a:rPr lang="en-IN" dirty="0"/>
                        <a:t>Sneha Mahindrakar</a:t>
                      </a:r>
                      <a:endParaRPr dirty="0"/>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D6CC"/>
                    </a:solidFill>
                  </a:tcPr>
                </a:tc>
                <a:tc>
                  <a:txBody>
                    <a:bodyPr/>
                    <a:lstStyle/>
                    <a:p>
                      <a:pPr algn="ctr">
                        <a:lnSpc>
                          <a:spcPct val="100000"/>
                        </a:lnSpc>
                        <a:spcBef>
                          <a:spcPts val="455"/>
                        </a:spcBef>
                      </a:pPr>
                      <a:r>
                        <a:rPr lang="en-IN" sz="1400" dirty="0">
                          <a:latin typeface="Calibri"/>
                          <a:cs typeface="Calibri"/>
                        </a:rPr>
                        <a:t>02FE22BCS140</a:t>
                      </a:r>
                    </a:p>
                  </a:txBody>
                  <a:tcPr marL="0" marR="0" marT="57785"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7D6CC"/>
                    </a:solidFill>
                  </a:tcPr>
                </a:tc>
                <a:extLst>
                  <a:ext uri="{0D108BD9-81ED-4DB2-BD59-A6C34878D82A}">
                    <a16:rowId xmlns:a16="http://schemas.microsoft.com/office/drawing/2014/main" val="10003"/>
                  </a:ext>
                </a:extLst>
              </a:tr>
              <a:tr h="354741">
                <a:tc>
                  <a:txBody>
                    <a:bodyPr/>
                    <a:lstStyle/>
                    <a:p>
                      <a:pPr algn="ctr">
                        <a:lnSpc>
                          <a:spcPct val="100000"/>
                        </a:lnSpc>
                        <a:spcBef>
                          <a:spcPts val="195"/>
                        </a:spcBef>
                      </a:pPr>
                      <a:r>
                        <a:rPr lang="en-IN" sz="1800" dirty="0">
                          <a:latin typeface="Calibri"/>
                          <a:cs typeface="Calibri"/>
                        </a:rPr>
                        <a:t>3</a:t>
                      </a:r>
                      <a:endParaRPr sz="1800" dirty="0">
                        <a:latin typeface="Calibri"/>
                        <a:cs typeface="Calibri"/>
                      </a:endParaRPr>
                    </a:p>
                  </a:txBody>
                  <a:tcPr marL="0" marR="0" marT="24765"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F7D6CC"/>
                    </a:solidFill>
                  </a:tcPr>
                </a:tc>
                <a:tc>
                  <a:txBody>
                    <a:bodyPr/>
                    <a:lstStyle/>
                    <a:p>
                      <a:r>
                        <a:rPr lang="en-US" dirty="0"/>
                        <a:t>Vaibhavi Patil</a:t>
                      </a: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D6CC"/>
                    </a:solidFill>
                  </a:tcPr>
                </a:tc>
                <a:tc>
                  <a:txBody>
                    <a:bodyPr/>
                    <a:lstStyle/>
                    <a:p>
                      <a:pPr algn="ctr">
                        <a:lnSpc>
                          <a:spcPct val="100000"/>
                        </a:lnSpc>
                        <a:spcBef>
                          <a:spcPts val="455"/>
                        </a:spcBef>
                      </a:pPr>
                      <a:r>
                        <a:rPr lang="en-IN" sz="1400" dirty="0">
                          <a:latin typeface="Calibri"/>
                          <a:cs typeface="Calibri"/>
                        </a:rPr>
                        <a:t>02FE22BCS169</a:t>
                      </a:r>
                    </a:p>
                  </a:txBody>
                  <a:tcPr marL="0" marR="0" marT="57785"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D6CC"/>
                    </a:solidFill>
                  </a:tcPr>
                </a:tc>
                <a:extLst>
                  <a:ext uri="{0D108BD9-81ED-4DB2-BD59-A6C34878D82A}">
                    <a16:rowId xmlns:a16="http://schemas.microsoft.com/office/drawing/2014/main" val="10005"/>
                  </a:ext>
                </a:extLst>
              </a:tr>
              <a:tr h="354741">
                <a:tc>
                  <a:txBody>
                    <a:bodyPr/>
                    <a:lstStyle/>
                    <a:p>
                      <a:pPr algn="ctr">
                        <a:lnSpc>
                          <a:spcPct val="100000"/>
                        </a:lnSpc>
                        <a:spcBef>
                          <a:spcPts val="195"/>
                        </a:spcBef>
                      </a:pPr>
                      <a:r>
                        <a:rPr lang="en-IN" sz="1800" dirty="0">
                          <a:latin typeface="Calibri"/>
                          <a:cs typeface="Calibri"/>
                        </a:rPr>
                        <a:t>4</a:t>
                      </a:r>
                      <a:endParaRPr sz="1800" dirty="0">
                        <a:latin typeface="Calibri"/>
                        <a:cs typeface="Calibri"/>
                      </a:endParaRPr>
                    </a:p>
                  </a:txBody>
                  <a:tcPr marL="0" marR="0" marT="247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CE7"/>
                    </a:solidFill>
                  </a:tcPr>
                </a:tc>
                <a:tc>
                  <a:txBody>
                    <a:bodyPr/>
                    <a:lstStyle/>
                    <a:p>
                      <a:r>
                        <a:rPr lang="en-IN" dirty="0"/>
                        <a:t>Supreetgouda Hiregouda</a:t>
                      </a:r>
                      <a:endParaRPr dirty="0"/>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FCECE7"/>
                    </a:solidFill>
                  </a:tcPr>
                </a:tc>
                <a:tc>
                  <a:txBody>
                    <a:bodyPr/>
                    <a:lstStyle/>
                    <a:p>
                      <a:pPr algn="ctr">
                        <a:lnSpc>
                          <a:spcPct val="100000"/>
                        </a:lnSpc>
                        <a:spcBef>
                          <a:spcPts val="455"/>
                        </a:spcBef>
                      </a:pPr>
                      <a:r>
                        <a:rPr lang="en-IN" sz="1400" dirty="0">
                          <a:latin typeface="Calibri"/>
                          <a:cs typeface="Calibri"/>
                        </a:rPr>
                        <a:t>02FE22BCS161</a:t>
                      </a:r>
                      <a:endParaRPr sz="1400" dirty="0">
                        <a:latin typeface="Calibri"/>
                        <a:cs typeface="Calibri"/>
                      </a:endParaRPr>
                    </a:p>
                  </a:txBody>
                  <a:tcPr marL="0" marR="0" marT="57785"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CE7"/>
                    </a:solidFill>
                  </a:tcPr>
                </a:tc>
                <a:extLst>
                  <a:ext uri="{0D108BD9-81ED-4DB2-BD59-A6C34878D82A}">
                    <a16:rowId xmlns:a16="http://schemas.microsoft.com/office/drawing/2014/main" val="10004"/>
                  </a:ext>
                </a:extLst>
              </a:tr>
            </a:tbl>
          </a:graphicData>
        </a:graphic>
      </p:graphicFrame>
      <p:pic>
        <p:nvPicPr>
          <p:cNvPr id="6" name="object 6"/>
          <p:cNvPicPr/>
          <p:nvPr/>
        </p:nvPicPr>
        <p:blipFill>
          <a:blip r:embed="rId2" cstate="print"/>
          <a:stretch>
            <a:fillRect/>
          </a:stretch>
        </p:blipFill>
        <p:spPr>
          <a:xfrm>
            <a:off x="4800600" y="37015"/>
            <a:ext cx="4253942" cy="446056"/>
          </a:xfrm>
          <a:prstGeom prst="rect">
            <a:avLst/>
          </a:prstGeom>
        </p:spPr>
      </p:pic>
      <p:graphicFrame>
        <p:nvGraphicFramePr>
          <p:cNvPr id="8" name="Table 7">
            <a:extLst>
              <a:ext uri="{FF2B5EF4-FFF2-40B4-BE49-F238E27FC236}">
                <a16:creationId xmlns:a16="http://schemas.microsoft.com/office/drawing/2014/main" id="{0BA16D7B-F711-6A6A-3CB4-CA1FE873F221}"/>
              </a:ext>
            </a:extLst>
          </p:cNvPr>
          <p:cNvGraphicFramePr>
            <a:graphicFrameLocks noGrp="1"/>
          </p:cNvGraphicFramePr>
          <p:nvPr>
            <p:extLst>
              <p:ext uri="{D42A27DB-BD31-4B8C-83A1-F6EECF244321}">
                <p14:modId xmlns:p14="http://schemas.microsoft.com/office/powerpoint/2010/main" val="3791503610"/>
              </p:ext>
            </p:extLst>
          </p:nvPr>
        </p:nvGraphicFramePr>
        <p:xfrm>
          <a:off x="1676400" y="1226186"/>
          <a:ext cx="6073683" cy="354741"/>
        </p:xfrm>
        <a:graphic>
          <a:graphicData uri="http://schemas.openxmlformats.org/drawingml/2006/table">
            <a:tbl>
              <a:tblPr firstRow="1" bandRow="1">
                <a:tableStyleId>{2D5ABB26-0587-4C30-8999-92F81FD0307C}</a:tableStyleId>
              </a:tblPr>
              <a:tblGrid>
                <a:gridCol w="1130844">
                  <a:extLst>
                    <a:ext uri="{9D8B030D-6E8A-4147-A177-3AD203B41FA5}">
                      <a16:colId xmlns:a16="http://schemas.microsoft.com/office/drawing/2014/main" val="648026557"/>
                    </a:ext>
                  </a:extLst>
                </a:gridCol>
                <a:gridCol w="4942839">
                  <a:extLst>
                    <a:ext uri="{9D8B030D-6E8A-4147-A177-3AD203B41FA5}">
                      <a16:colId xmlns:a16="http://schemas.microsoft.com/office/drawing/2014/main" val="2408626319"/>
                    </a:ext>
                  </a:extLst>
                </a:gridCol>
              </a:tblGrid>
              <a:tr h="354741">
                <a:tc>
                  <a:txBody>
                    <a:bodyPr/>
                    <a:lstStyle/>
                    <a:p>
                      <a:pPr algn="ctr">
                        <a:lnSpc>
                          <a:spcPct val="100000"/>
                        </a:lnSpc>
                        <a:spcBef>
                          <a:spcPts val="195"/>
                        </a:spcBef>
                      </a:pPr>
                      <a:r>
                        <a:rPr lang="en-US" sz="1800" dirty="0">
                          <a:solidFill>
                            <a:schemeClr val="bg1"/>
                          </a:solidFill>
                          <a:latin typeface="Calibri"/>
                          <a:cs typeface="Calibri"/>
                        </a:rPr>
                        <a:t>Team no.</a:t>
                      </a:r>
                      <a:endParaRPr sz="1800" dirty="0">
                        <a:solidFill>
                          <a:schemeClr val="bg1"/>
                        </a:solidFill>
                        <a:latin typeface="Calibri"/>
                        <a:cs typeface="Calibri"/>
                      </a:endParaRPr>
                    </a:p>
                  </a:txBody>
                  <a:tcPr marL="0" marR="0" marT="247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00000"/>
                    </a:solidFill>
                  </a:tcPr>
                </a:tc>
                <a:tc>
                  <a:txBody>
                    <a:bodyPr/>
                    <a:lstStyle/>
                    <a:p>
                      <a:pPr>
                        <a:lnSpc>
                          <a:spcPct val="100000"/>
                        </a:lnSpc>
                      </a:pPr>
                      <a:r>
                        <a:rPr lang="en-US" sz="1500" dirty="0">
                          <a:latin typeface="+mj-lt"/>
                          <a:cs typeface="Times New Roman"/>
                        </a:rPr>
                        <a:t>              </a:t>
                      </a:r>
                      <a:r>
                        <a:rPr lang="en-US" sz="1500" dirty="0">
                          <a:solidFill>
                            <a:schemeClr val="bg1"/>
                          </a:solidFill>
                          <a:latin typeface="+mj-lt"/>
                          <a:cs typeface="Times New Roman"/>
                        </a:rPr>
                        <a:t>   </a:t>
                      </a:r>
                      <a:endParaRPr sz="1500" dirty="0">
                        <a:solidFill>
                          <a:schemeClr val="bg1"/>
                        </a:solidFill>
                        <a:latin typeface="+mj-lt"/>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C00000"/>
                    </a:solidFill>
                  </a:tcPr>
                </a:tc>
                <a:extLst>
                  <a:ext uri="{0D108BD9-81ED-4DB2-BD59-A6C34878D82A}">
                    <a16:rowId xmlns:a16="http://schemas.microsoft.com/office/drawing/2014/main" val="49478804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4">
            <a:extLst>
              <a:ext uri="{FF2B5EF4-FFF2-40B4-BE49-F238E27FC236}">
                <a16:creationId xmlns:a16="http://schemas.microsoft.com/office/drawing/2014/main" id="{F6E363BC-AEB0-85B7-B5CD-B91F1824471E}"/>
              </a:ext>
            </a:extLst>
          </p:cNvPr>
          <p:cNvPicPr/>
          <p:nvPr/>
        </p:nvPicPr>
        <p:blipFill>
          <a:blip r:embed="rId2" cstate="print"/>
          <a:stretch>
            <a:fillRect/>
          </a:stretch>
        </p:blipFill>
        <p:spPr>
          <a:xfrm>
            <a:off x="4777550" y="102575"/>
            <a:ext cx="4253942" cy="446056"/>
          </a:xfrm>
          <a:prstGeom prst="rect">
            <a:avLst/>
          </a:prstGeom>
        </p:spPr>
      </p:pic>
      <p:sp>
        <p:nvSpPr>
          <p:cNvPr id="6" name="Title 5">
            <a:extLst>
              <a:ext uri="{FF2B5EF4-FFF2-40B4-BE49-F238E27FC236}">
                <a16:creationId xmlns:a16="http://schemas.microsoft.com/office/drawing/2014/main" id="{845269CC-4ED0-7973-F110-9B36FD1E46B5}"/>
              </a:ext>
            </a:extLst>
          </p:cNvPr>
          <p:cNvSpPr>
            <a:spLocks noGrp="1"/>
          </p:cNvSpPr>
          <p:nvPr>
            <p:ph type="title"/>
          </p:nvPr>
        </p:nvSpPr>
        <p:spPr>
          <a:xfrm>
            <a:off x="577645" y="571209"/>
            <a:ext cx="5857530" cy="446056"/>
          </a:xfrm>
        </p:spPr>
        <p:txBody>
          <a:bodyPr/>
          <a:lstStyle/>
          <a:p>
            <a:r>
              <a:rPr lang="en-IN" spc="-15" dirty="0"/>
              <a:t>Understanding “ The Street”</a:t>
            </a:r>
            <a:br>
              <a:rPr lang="en-IN" spc="-15" dirty="0"/>
            </a:br>
            <a:endParaRPr lang="en-US" spc="-15" dirty="0"/>
          </a:p>
        </p:txBody>
      </p:sp>
      <p:sp>
        <p:nvSpPr>
          <p:cNvPr id="7" name="Text Placeholder 6">
            <a:extLst>
              <a:ext uri="{FF2B5EF4-FFF2-40B4-BE49-F238E27FC236}">
                <a16:creationId xmlns:a16="http://schemas.microsoft.com/office/drawing/2014/main" id="{7769071C-FC33-0FD8-75FA-5E30717ADE55}"/>
              </a:ext>
            </a:extLst>
          </p:cNvPr>
          <p:cNvSpPr>
            <a:spLocks noGrp="1"/>
          </p:cNvSpPr>
          <p:nvPr>
            <p:ph type="body" idx="1"/>
          </p:nvPr>
        </p:nvSpPr>
        <p:spPr>
          <a:xfrm>
            <a:off x="590526" y="1203598"/>
            <a:ext cx="8228330" cy="1661993"/>
          </a:xfrm>
        </p:spPr>
        <p:txBody>
          <a:bodyPr/>
          <a:lstStyle/>
          <a:p>
            <a:r>
              <a:rPr lang="en-US" dirty="0"/>
              <a:t>The topic discusses the significance of course projects in understanding concepts, especially in Data Structures and Algorithms, essential for computer science. It emphasizes connecting theoretical knowledge to real-world applications and evaluating efficiency. The context involves an expedition in area to understand real-life scenarios and gather requirements for building a framework. This journey aimed to enhance understanding and improve outcomes.</a:t>
            </a:r>
          </a:p>
        </p:txBody>
      </p:sp>
      <p:sp>
        <p:nvSpPr>
          <p:cNvPr id="3" name="object 5">
            <a:extLst>
              <a:ext uri="{FF2B5EF4-FFF2-40B4-BE49-F238E27FC236}">
                <a16:creationId xmlns:a16="http://schemas.microsoft.com/office/drawing/2014/main" id="{E0E0A133-C313-6D09-D69F-9B3101AAFD23}"/>
              </a:ext>
            </a:extLst>
          </p:cNvPr>
          <p:cNvSpPr txBox="1">
            <a:spLocks noGrp="1"/>
          </p:cNvSpPr>
          <p:nvPr>
            <p:ph type="ftr" sz="quarter" idx="5"/>
          </p:nvPr>
        </p:nvSpPr>
        <p:spPr>
          <a:prstGeom prst="rect">
            <a:avLst/>
          </a:prstGeom>
        </p:spPr>
        <p:txBody>
          <a:bodyPr vert="horz" wrap="square" lIns="0" tIns="0" rIns="0" bIns="0" rtlCol="0">
            <a:spAutoFit/>
          </a:bodyPr>
          <a:lstStyle/>
          <a:p>
            <a:pPr marL="4445" algn="ctr">
              <a:lnSpc>
                <a:spcPts val="1430"/>
              </a:lnSpc>
            </a:pPr>
            <a:r>
              <a:rPr spc="-10" dirty="0"/>
              <a:t>Department</a:t>
            </a:r>
            <a:r>
              <a:rPr spc="-5" dirty="0"/>
              <a:t> of </a:t>
            </a:r>
            <a:r>
              <a:rPr spc="-10" dirty="0"/>
              <a:t>Computer</a:t>
            </a:r>
            <a:r>
              <a:rPr dirty="0"/>
              <a:t> </a:t>
            </a:r>
            <a:r>
              <a:rPr spc="-5" dirty="0"/>
              <a:t>Science and</a:t>
            </a:r>
            <a:r>
              <a:rPr dirty="0"/>
              <a:t> </a:t>
            </a:r>
            <a:r>
              <a:rPr spc="-5" dirty="0"/>
              <a:t>Engineering,</a:t>
            </a:r>
          </a:p>
          <a:p>
            <a:pPr algn="ctr">
              <a:lnSpc>
                <a:spcPct val="100000"/>
              </a:lnSpc>
            </a:pPr>
            <a:r>
              <a:rPr spc="-5" dirty="0"/>
              <a:t>KLE </a:t>
            </a:r>
            <a:r>
              <a:rPr spc="-15" dirty="0"/>
              <a:t>Technological</a:t>
            </a:r>
            <a:r>
              <a:rPr spc="-5" dirty="0"/>
              <a:t> </a:t>
            </a:r>
            <a:r>
              <a:rPr spc="-10" dirty="0"/>
              <a:t>University’s</a:t>
            </a:r>
            <a:r>
              <a:rPr spc="-5" dirty="0"/>
              <a:t> </a:t>
            </a:r>
            <a:r>
              <a:rPr spc="-45" dirty="0"/>
              <a:t>Dr.</a:t>
            </a:r>
            <a:r>
              <a:rPr spc="-5" dirty="0"/>
              <a:t> M.</a:t>
            </a:r>
            <a:r>
              <a:rPr dirty="0"/>
              <a:t> </a:t>
            </a:r>
            <a:r>
              <a:rPr spc="-5" dirty="0"/>
              <a:t>S. Sheshgiri </a:t>
            </a:r>
            <a:r>
              <a:rPr spc="-10" dirty="0"/>
              <a:t>College</a:t>
            </a:r>
            <a:r>
              <a:rPr spc="-5" dirty="0"/>
              <a:t> of</a:t>
            </a:r>
            <a:r>
              <a:rPr dirty="0"/>
              <a:t> </a:t>
            </a:r>
            <a:r>
              <a:rPr spc="-5" dirty="0"/>
              <a:t>Engineering and </a:t>
            </a:r>
            <a:r>
              <a:rPr spc="-25" dirty="0"/>
              <a:t>Technology,</a:t>
            </a:r>
            <a:r>
              <a:rPr spc="-5" dirty="0"/>
              <a:t> </a:t>
            </a:r>
            <a:r>
              <a:rPr spc="-10" dirty="0"/>
              <a:t>Belagavi</a:t>
            </a:r>
          </a:p>
        </p:txBody>
      </p:sp>
    </p:spTree>
    <p:extLst>
      <p:ext uri="{BB962C8B-B14F-4D97-AF65-F5344CB8AC3E}">
        <p14:creationId xmlns:p14="http://schemas.microsoft.com/office/powerpoint/2010/main" val="165280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4777550" y="102575"/>
            <a:ext cx="4253942" cy="446056"/>
          </a:xfrm>
          <a:prstGeom prst="rect">
            <a:avLst/>
          </a:prstGeom>
        </p:spPr>
      </p:pic>
      <p:sp>
        <p:nvSpPr>
          <p:cNvPr id="8" name="Title 7">
            <a:extLst>
              <a:ext uri="{FF2B5EF4-FFF2-40B4-BE49-F238E27FC236}">
                <a16:creationId xmlns:a16="http://schemas.microsoft.com/office/drawing/2014/main" id="{97539F13-E777-E630-16CD-DFFFBDEFF13D}"/>
              </a:ext>
            </a:extLst>
          </p:cNvPr>
          <p:cNvSpPr>
            <a:spLocks noGrp="1"/>
          </p:cNvSpPr>
          <p:nvPr>
            <p:ph type="title"/>
          </p:nvPr>
        </p:nvSpPr>
        <p:spPr>
          <a:xfrm>
            <a:off x="590526" y="584970"/>
            <a:ext cx="5857530" cy="507831"/>
          </a:xfrm>
        </p:spPr>
        <p:txBody>
          <a:bodyPr/>
          <a:lstStyle/>
          <a:p>
            <a:r>
              <a:rPr lang="en-US" spc="-15" dirty="0"/>
              <a:t>Real Time Problem - Motivation</a:t>
            </a:r>
          </a:p>
        </p:txBody>
      </p:sp>
      <p:sp>
        <p:nvSpPr>
          <p:cNvPr id="9" name="Text Placeholder 8">
            <a:extLst>
              <a:ext uri="{FF2B5EF4-FFF2-40B4-BE49-F238E27FC236}">
                <a16:creationId xmlns:a16="http://schemas.microsoft.com/office/drawing/2014/main" id="{CFB091F3-C36A-A653-BABF-7463296DB12E}"/>
              </a:ext>
            </a:extLst>
          </p:cNvPr>
          <p:cNvSpPr>
            <a:spLocks noGrp="1"/>
          </p:cNvSpPr>
          <p:nvPr>
            <p:ph type="body" idx="1"/>
          </p:nvPr>
        </p:nvSpPr>
        <p:spPr>
          <a:xfrm>
            <a:off x="590526" y="1203598"/>
            <a:ext cx="8228330" cy="1661993"/>
          </a:xfrm>
        </p:spPr>
        <p:txBody>
          <a:bodyPr/>
          <a:lstStyle/>
          <a:p>
            <a:r>
              <a:rPr lang="en-US" dirty="0"/>
              <a:t>Efficiently searching for hotels in a specified area and calculating the shortest distance to a destination is crucial for optimizing food delivery routes. This project aims to enhance the overall efficiency of food delivery personnel, reducing delivery times and ensuring timely service. By streamlining the search process and optimizing distances, the system can contribute to cost savings, increased customer satisfaction, and improved overall operational effectiveness in the food delivery industry.</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4445" algn="ctr">
              <a:lnSpc>
                <a:spcPts val="1430"/>
              </a:lnSpc>
            </a:pPr>
            <a:r>
              <a:rPr spc="-10" dirty="0"/>
              <a:t>Department</a:t>
            </a:r>
            <a:r>
              <a:rPr spc="-5" dirty="0"/>
              <a:t> of </a:t>
            </a:r>
            <a:r>
              <a:rPr spc="-10" dirty="0"/>
              <a:t>Computer</a:t>
            </a:r>
            <a:r>
              <a:rPr dirty="0"/>
              <a:t> </a:t>
            </a:r>
            <a:r>
              <a:rPr spc="-5" dirty="0"/>
              <a:t>Science and</a:t>
            </a:r>
            <a:r>
              <a:rPr dirty="0"/>
              <a:t> </a:t>
            </a:r>
            <a:r>
              <a:rPr spc="-5" dirty="0"/>
              <a:t>Engineering,</a:t>
            </a:r>
          </a:p>
          <a:p>
            <a:pPr algn="ctr">
              <a:lnSpc>
                <a:spcPct val="100000"/>
              </a:lnSpc>
            </a:pPr>
            <a:r>
              <a:rPr spc="-5" dirty="0"/>
              <a:t>KLE </a:t>
            </a:r>
            <a:r>
              <a:rPr spc="-15" dirty="0"/>
              <a:t>Technological</a:t>
            </a:r>
            <a:r>
              <a:rPr spc="-5" dirty="0"/>
              <a:t> </a:t>
            </a:r>
            <a:r>
              <a:rPr spc="-10" dirty="0"/>
              <a:t>University’s</a:t>
            </a:r>
            <a:r>
              <a:rPr spc="-5" dirty="0"/>
              <a:t> </a:t>
            </a:r>
            <a:r>
              <a:rPr spc="-45" dirty="0"/>
              <a:t>Dr.</a:t>
            </a:r>
            <a:r>
              <a:rPr spc="-5" dirty="0"/>
              <a:t> M.</a:t>
            </a:r>
            <a:r>
              <a:rPr dirty="0"/>
              <a:t> </a:t>
            </a:r>
            <a:r>
              <a:rPr spc="-5" dirty="0"/>
              <a:t>S. Sheshgiri </a:t>
            </a:r>
            <a:r>
              <a:rPr spc="-10" dirty="0"/>
              <a:t>College</a:t>
            </a:r>
            <a:r>
              <a:rPr spc="-5" dirty="0"/>
              <a:t> of</a:t>
            </a:r>
            <a:r>
              <a:rPr dirty="0"/>
              <a:t> </a:t>
            </a:r>
            <a:r>
              <a:rPr spc="-5" dirty="0"/>
              <a:t>Engineering and </a:t>
            </a:r>
            <a:r>
              <a:rPr spc="-25" dirty="0"/>
              <a:t>Technology,</a:t>
            </a:r>
            <a:r>
              <a:rPr spc="-5" dirty="0"/>
              <a:t> </a:t>
            </a:r>
            <a:r>
              <a:rPr spc="-10" dirty="0"/>
              <a:t>Belagavi</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9138-B84A-A888-6102-3E24962DFFAB}"/>
              </a:ext>
            </a:extLst>
          </p:cNvPr>
          <p:cNvSpPr>
            <a:spLocks noGrp="1"/>
          </p:cNvSpPr>
          <p:nvPr>
            <p:ph type="title"/>
          </p:nvPr>
        </p:nvSpPr>
        <p:spPr>
          <a:xfrm>
            <a:off x="590374" y="324346"/>
            <a:ext cx="3754754" cy="528319"/>
          </a:xfrm>
        </p:spPr>
        <p:txBody>
          <a:bodyPr/>
          <a:lstStyle/>
          <a:p>
            <a:pPr rtl="0"/>
            <a:r>
              <a:rPr lang="en-US" spc="-15" dirty="0"/>
              <a:t>Problem Statement</a:t>
            </a:r>
            <a:br>
              <a:rPr lang="en-IN" sz="1800" b="1" i="0" u="none" strike="noStrike" kern="1200" cap="none" spc="0" baseline="0" dirty="0">
                <a:solidFill>
                  <a:srgbClr val="000000"/>
                </a:solidFill>
                <a:uFillTx/>
                <a:latin typeface="Calibri" pitchFamily="34"/>
                <a:ea typeface="Calibri" pitchFamily="34"/>
              </a:rPr>
            </a:br>
            <a:endParaRPr lang="en-IN" sz="1800" dirty="0"/>
          </a:p>
        </p:txBody>
      </p:sp>
      <p:sp>
        <p:nvSpPr>
          <p:cNvPr id="3" name="Text Placeholder 2">
            <a:extLst>
              <a:ext uri="{FF2B5EF4-FFF2-40B4-BE49-F238E27FC236}">
                <a16:creationId xmlns:a16="http://schemas.microsoft.com/office/drawing/2014/main" id="{1F877590-B3CC-429F-921C-74B69E942671}"/>
              </a:ext>
            </a:extLst>
          </p:cNvPr>
          <p:cNvSpPr>
            <a:spLocks noGrp="1"/>
          </p:cNvSpPr>
          <p:nvPr>
            <p:ph type="body" idx="1"/>
          </p:nvPr>
        </p:nvSpPr>
        <p:spPr>
          <a:xfrm>
            <a:off x="590526" y="958220"/>
            <a:ext cx="8301954" cy="1661993"/>
          </a:xfrm>
        </p:spPr>
        <p:txBody>
          <a:bodyPr/>
          <a:lstStyle/>
          <a:p>
            <a:r>
              <a:rPr lang="en-US" u="sng" dirty="0">
                <a:effectLst>
                  <a:outerShdw blurRad="38100" dist="38100" dir="2700000" algn="tl">
                    <a:srgbClr val="000000">
                      <a:alpha val="43137"/>
                    </a:srgbClr>
                  </a:outerShdw>
                </a:effectLst>
              </a:rPr>
              <a:t>Optimizing Route</a:t>
            </a:r>
          </a:p>
          <a:p>
            <a:endParaRPr lang="en-US" dirty="0"/>
          </a:p>
          <a:p>
            <a:r>
              <a:rPr lang="en-US" dirty="0"/>
              <a:t>The objective of this project is to develop a system that facilitates finding the shortest distance from the hotel to a given destination and sort the location based on shortest distance. The primary application is to assist food delivery personnel in optimizing their routes for timely and efficient food deliveries.</a:t>
            </a:r>
          </a:p>
        </p:txBody>
      </p:sp>
      <p:pic>
        <p:nvPicPr>
          <p:cNvPr id="4" name="object 4">
            <a:extLst>
              <a:ext uri="{FF2B5EF4-FFF2-40B4-BE49-F238E27FC236}">
                <a16:creationId xmlns:a16="http://schemas.microsoft.com/office/drawing/2014/main" id="{297A1154-047E-84BB-C174-74DB9FE5608B}"/>
              </a:ext>
            </a:extLst>
          </p:cNvPr>
          <p:cNvPicPr/>
          <p:nvPr/>
        </p:nvPicPr>
        <p:blipFill>
          <a:blip r:embed="rId2" cstate="print"/>
          <a:stretch>
            <a:fillRect/>
          </a:stretch>
        </p:blipFill>
        <p:spPr>
          <a:xfrm>
            <a:off x="4727724" y="142450"/>
            <a:ext cx="4253942" cy="446056"/>
          </a:xfrm>
          <a:prstGeom prst="rect">
            <a:avLst/>
          </a:prstGeom>
        </p:spPr>
      </p:pic>
      <p:sp>
        <p:nvSpPr>
          <p:cNvPr id="7" name="object 2">
            <a:extLst>
              <a:ext uri="{FF2B5EF4-FFF2-40B4-BE49-F238E27FC236}">
                <a16:creationId xmlns:a16="http://schemas.microsoft.com/office/drawing/2014/main" id="{0FF8772D-46E0-8F90-015A-F7C2C0E4F755}"/>
              </a:ext>
            </a:extLst>
          </p:cNvPr>
          <p:cNvSpPr txBox="1"/>
          <p:nvPr/>
        </p:nvSpPr>
        <p:spPr>
          <a:xfrm>
            <a:off x="996322" y="4534090"/>
            <a:ext cx="7143115" cy="452120"/>
          </a:xfrm>
          <a:prstGeom prst="rect">
            <a:avLst/>
          </a:prstGeom>
        </p:spPr>
        <p:txBody>
          <a:bodyPr vert="horz" wrap="square" lIns="0" tIns="12700" rIns="0" bIns="0" rtlCol="0">
            <a:spAutoFit/>
          </a:bodyPr>
          <a:lstStyle/>
          <a:p>
            <a:pPr marL="4445" algn="ctr">
              <a:lnSpc>
                <a:spcPct val="100000"/>
              </a:lnSpc>
              <a:spcBef>
                <a:spcPts val="100"/>
              </a:spcBef>
            </a:pPr>
            <a:r>
              <a:rPr sz="1400" b="1" spc="-10" dirty="0">
                <a:solidFill>
                  <a:srgbClr val="FFFFFF"/>
                </a:solidFill>
                <a:latin typeface="Calibri"/>
                <a:cs typeface="Calibri"/>
              </a:rPr>
              <a:t>Department</a:t>
            </a:r>
            <a:r>
              <a:rPr sz="1400" b="1" spc="-5" dirty="0">
                <a:solidFill>
                  <a:srgbClr val="FFFFFF"/>
                </a:solidFill>
                <a:latin typeface="Calibri"/>
                <a:cs typeface="Calibri"/>
              </a:rPr>
              <a:t> of </a:t>
            </a:r>
            <a:r>
              <a:rPr sz="1400" b="1" spc="-10" dirty="0">
                <a:solidFill>
                  <a:srgbClr val="FFFFFF"/>
                </a:solidFill>
                <a:latin typeface="Calibri"/>
                <a:cs typeface="Calibri"/>
              </a:rPr>
              <a:t>Computer</a:t>
            </a:r>
            <a:r>
              <a:rPr sz="1400" b="1" dirty="0">
                <a:solidFill>
                  <a:srgbClr val="FFFFFF"/>
                </a:solidFill>
                <a:latin typeface="Calibri"/>
                <a:cs typeface="Calibri"/>
              </a:rPr>
              <a:t> </a:t>
            </a:r>
            <a:r>
              <a:rPr sz="1400" b="1" spc="-5" dirty="0">
                <a:solidFill>
                  <a:srgbClr val="FFFFFF"/>
                </a:solidFill>
                <a:latin typeface="Calibri"/>
                <a:cs typeface="Calibri"/>
              </a:rPr>
              <a:t>Science and</a:t>
            </a:r>
            <a:r>
              <a:rPr sz="1400" b="1" dirty="0">
                <a:solidFill>
                  <a:srgbClr val="FFFFFF"/>
                </a:solidFill>
                <a:latin typeface="Calibri"/>
                <a:cs typeface="Calibri"/>
              </a:rPr>
              <a:t> </a:t>
            </a:r>
            <a:r>
              <a:rPr sz="1400" b="1" spc="-5" dirty="0">
                <a:solidFill>
                  <a:srgbClr val="FFFFFF"/>
                </a:solidFill>
                <a:latin typeface="Calibri"/>
                <a:cs typeface="Calibri"/>
              </a:rPr>
              <a:t>Engineering,</a:t>
            </a:r>
            <a:endParaRPr sz="1400" dirty="0">
              <a:latin typeface="Calibri"/>
              <a:cs typeface="Calibri"/>
            </a:endParaRPr>
          </a:p>
          <a:p>
            <a:pPr algn="ctr">
              <a:lnSpc>
                <a:spcPct val="100000"/>
              </a:lnSpc>
            </a:pPr>
            <a:r>
              <a:rPr sz="1400" b="1" spc="-5" dirty="0">
                <a:solidFill>
                  <a:srgbClr val="FFFFFF"/>
                </a:solidFill>
                <a:latin typeface="Calibri"/>
                <a:cs typeface="Calibri"/>
              </a:rPr>
              <a:t>KLE </a:t>
            </a:r>
            <a:r>
              <a:rPr sz="1400" b="1" spc="-15" dirty="0">
                <a:solidFill>
                  <a:srgbClr val="FFFFFF"/>
                </a:solidFill>
                <a:latin typeface="Calibri"/>
                <a:cs typeface="Calibri"/>
              </a:rPr>
              <a:t>Technological</a:t>
            </a:r>
            <a:r>
              <a:rPr sz="1400" b="1" spc="-5" dirty="0">
                <a:solidFill>
                  <a:srgbClr val="FFFFFF"/>
                </a:solidFill>
                <a:latin typeface="Calibri"/>
                <a:cs typeface="Calibri"/>
              </a:rPr>
              <a:t> </a:t>
            </a:r>
            <a:r>
              <a:rPr sz="1400" b="1" spc="-10" dirty="0">
                <a:solidFill>
                  <a:srgbClr val="FFFFFF"/>
                </a:solidFill>
                <a:latin typeface="Calibri"/>
                <a:cs typeface="Calibri"/>
              </a:rPr>
              <a:t>University’s</a:t>
            </a:r>
            <a:r>
              <a:rPr sz="1400" b="1" spc="-5" dirty="0">
                <a:solidFill>
                  <a:srgbClr val="FFFFFF"/>
                </a:solidFill>
                <a:latin typeface="Calibri"/>
                <a:cs typeface="Calibri"/>
              </a:rPr>
              <a:t> </a:t>
            </a:r>
            <a:r>
              <a:rPr sz="1400" b="1" spc="-45" dirty="0">
                <a:solidFill>
                  <a:srgbClr val="FFFFFF"/>
                </a:solidFill>
                <a:latin typeface="Calibri"/>
                <a:cs typeface="Calibri"/>
              </a:rPr>
              <a:t>Dr.</a:t>
            </a:r>
            <a:r>
              <a:rPr sz="1400" b="1" spc="-5" dirty="0">
                <a:solidFill>
                  <a:srgbClr val="FFFFFF"/>
                </a:solidFill>
                <a:latin typeface="Calibri"/>
                <a:cs typeface="Calibri"/>
              </a:rPr>
              <a:t> M.</a:t>
            </a:r>
            <a:r>
              <a:rPr sz="1400" b="1" dirty="0">
                <a:solidFill>
                  <a:srgbClr val="FFFFFF"/>
                </a:solidFill>
                <a:latin typeface="Calibri"/>
                <a:cs typeface="Calibri"/>
              </a:rPr>
              <a:t> </a:t>
            </a:r>
            <a:r>
              <a:rPr sz="1400" b="1" spc="-5" dirty="0">
                <a:solidFill>
                  <a:srgbClr val="FFFFFF"/>
                </a:solidFill>
                <a:latin typeface="Calibri"/>
                <a:cs typeface="Calibri"/>
              </a:rPr>
              <a:t>S. Sheshgiri </a:t>
            </a:r>
            <a:r>
              <a:rPr sz="1400" b="1" spc="-10" dirty="0">
                <a:solidFill>
                  <a:srgbClr val="FFFFFF"/>
                </a:solidFill>
                <a:latin typeface="Calibri"/>
                <a:cs typeface="Calibri"/>
              </a:rPr>
              <a:t>College</a:t>
            </a:r>
            <a:r>
              <a:rPr sz="1400" b="1" spc="-5" dirty="0">
                <a:solidFill>
                  <a:srgbClr val="FFFFFF"/>
                </a:solidFill>
                <a:latin typeface="Calibri"/>
                <a:cs typeface="Calibri"/>
              </a:rPr>
              <a:t> of</a:t>
            </a:r>
            <a:r>
              <a:rPr sz="1400" b="1" dirty="0">
                <a:solidFill>
                  <a:srgbClr val="FFFFFF"/>
                </a:solidFill>
                <a:latin typeface="Calibri"/>
                <a:cs typeface="Calibri"/>
              </a:rPr>
              <a:t> </a:t>
            </a:r>
            <a:r>
              <a:rPr sz="1400" b="1" spc="-5" dirty="0">
                <a:solidFill>
                  <a:srgbClr val="FFFFFF"/>
                </a:solidFill>
                <a:latin typeface="Calibri"/>
                <a:cs typeface="Calibri"/>
              </a:rPr>
              <a:t>Engineering and </a:t>
            </a:r>
            <a:r>
              <a:rPr sz="1400" b="1" spc="-25" dirty="0">
                <a:solidFill>
                  <a:srgbClr val="FFFFFF"/>
                </a:solidFill>
                <a:latin typeface="Calibri"/>
                <a:cs typeface="Calibri"/>
              </a:rPr>
              <a:t>Technology,</a:t>
            </a:r>
            <a:r>
              <a:rPr sz="1400" b="1" spc="-5" dirty="0">
                <a:solidFill>
                  <a:srgbClr val="FFFFFF"/>
                </a:solidFill>
                <a:latin typeface="Calibri"/>
                <a:cs typeface="Calibri"/>
              </a:rPr>
              <a:t> </a:t>
            </a:r>
            <a:r>
              <a:rPr sz="1400" b="1" spc="-10" dirty="0">
                <a:solidFill>
                  <a:srgbClr val="FFFFFF"/>
                </a:solidFill>
                <a:latin typeface="Calibri"/>
                <a:cs typeface="Calibri"/>
              </a:rPr>
              <a:t>Belagavi</a:t>
            </a:r>
            <a:endParaRPr sz="1400" dirty="0">
              <a:latin typeface="Calibri"/>
              <a:cs typeface="Calibri"/>
            </a:endParaRPr>
          </a:p>
        </p:txBody>
      </p:sp>
    </p:spTree>
    <p:extLst>
      <p:ext uri="{BB962C8B-B14F-4D97-AF65-F5344CB8AC3E}">
        <p14:creationId xmlns:p14="http://schemas.microsoft.com/office/powerpoint/2010/main" val="17980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6896-0CFC-06D5-0AFE-28A174E4C6F6}"/>
              </a:ext>
            </a:extLst>
          </p:cNvPr>
          <p:cNvSpPr>
            <a:spLocks noGrp="1"/>
          </p:cNvSpPr>
          <p:nvPr>
            <p:ph type="title"/>
          </p:nvPr>
        </p:nvSpPr>
        <p:spPr>
          <a:xfrm>
            <a:off x="585986" y="121400"/>
            <a:ext cx="4903034" cy="584650"/>
          </a:xfrm>
        </p:spPr>
        <p:txBody>
          <a:bodyPr/>
          <a:lstStyle/>
          <a:p>
            <a:r>
              <a:rPr lang="en-IN" spc="-15" dirty="0"/>
              <a:t>Functionality Identification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4" name="Table 3">
            <a:extLst>
              <a:ext uri="{FF2B5EF4-FFF2-40B4-BE49-F238E27FC236}">
                <a16:creationId xmlns:a16="http://schemas.microsoft.com/office/drawing/2014/main" id="{9CB9DAF7-0CC8-07D0-6152-45BC0C5BE34C}"/>
              </a:ext>
            </a:extLst>
          </p:cNvPr>
          <p:cNvGraphicFramePr>
            <a:graphicFrameLocks noGrp="1"/>
          </p:cNvGraphicFramePr>
          <p:nvPr>
            <p:extLst>
              <p:ext uri="{D42A27DB-BD31-4B8C-83A1-F6EECF244321}">
                <p14:modId xmlns:p14="http://schemas.microsoft.com/office/powerpoint/2010/main" val="906716681"/>
              </p:ext>
            </p:extLst>
          </p:nvPr>
        </p:nvGraphicFramePr>
        <p:xfrm>
          <a:off x="467544" y="654487"/>
          <a:ext cx="8417510" cy="3724460"/>
        </p:xfrm>
        <a:graphic>
          <a:graphicData uri="http://schemas.openxmlformats.org/drawingml/2006/table">
            <a:tbl>
              <a:tblPr firstRow="1" firstCol="1" bandRow="1">
                <a:tableStyleId>{5940675A-B579-460E-94D1-54222C63F5DA}</a:tableStyleId>
              </a:tblPr>
              <a:tblGrid>
                <a:gridCol w="570547">
                  <a:extLst>
                    <a:ext uri="{9D8B030D-6E8A-4147-A177-3AD203B41FA5}">
                      <a16:colId xmlns:a16="http://schemas.microsoft.com/office/drawing/2014/main" val="2044501049"/>
                    </a:ext>
                  </a:extLst>
                </a:gridCol>
                <a:gridCol w="3346240">
                  <a:extLst>
                    <a:ext uri="{9D8B030D-6E8A-4147-A177-3AD203B41FA5}">
                      <a16:colId xmlns:a16="http://schemas.microsoft.com/office/drawing/2014/main" val="994778397"/>
                    </a:ext>
                  </a:extLst>
                </a:gridCol>
                <a:gridCol w="1541930">
                  <a:extLst>
                    <a:ext uri="{9D8B030D-6E8A-4147-A177-3AD203B41FA5}">
                      <a16:colId xmlns:a16="http://schemas.microsoft.com/office/drawing/2014/main" val="3319968785"/>
                    </a:ext>
                  </a:extLst>
                </a:gridCol>
                <a:gridCol w="1013691">
                  <a:extLst>
                    <a:ext uri="{9D8B030D-6E8A-4147-A177-3AD203B41FA5}">
                      <a16:colId xmlns:a16="http://schemas.microsoft.com/office/drawing/2014/main" val="1918445988"/>
                    </a:ext>
                  </a:extLst>
                </a:gridCol>
                <a:gridCol w="1945102">
                  <a:extLst>
                    <a:ext uri="{9D8B030D-6E8A-4147-A177-3AD203B41FA5}">
                      <a16:colId xmlns:a16="http://schemas.microsoft.com/office/drawing/2014/main" val="1696777497"/>
                    </a:ext>
                  </a:extLst>
                </a:gridCol>
              </a:tblGrid>
              <a:tr h="198673">
                <a:tc gridSpan="5">
                  <a:txBody>
                    <a:bodyPr/>
                    <a:lstStyle/>
                    <a:p>
                      <a:pPr marL="0" marR="0">
                        <a:lnSpc>
                          <a:spcPct val="115000"/>
                        </a:lnSpc>
                        <a:spcBef>
                          <a:spcPts val="0"/>
                        </a:spcBef>
                        <a:spcAft>
                          <a:spcPts val="0"/>
                        </a:spcAft>
                      </a:pPr>
                      <a:r>
                        <a:rPr lang="en-IN" sz="1200" dirty="0">
                          <a:effectLst/>
                        </a:rPr>
                        <a:t>Problem Domain: Assistance to the food delivery personnel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24973367"/>
                  </a:ext>
                </a:extLst>
              </a:tr>
              <a:tr h="409709">
                <a:tc>
                  <a:txBody>
                    <a:bodyPr/>
                    <a:lstStyle/>
                    <a:p>
                      <a:pPr marL="0" marR="0" algn="ctr">
                        <a:lnSpc>
                          <a:spcPct val="115000"/>
                        </a:lnSpc>
                        <a:spcBef>
                          <a:spcPts val="0"/>
                        </a:spcBef>
                        <a:spcAft>
                          <a:spcPts val="0"/>
                        </a:spcAft>
                      </a:pPr>
                      <a:r>
                        <a:rPr lang="en-IN" sz="1200">
                          <a:effectLst/>
                        </a:rPr>
                        <a:t>SI.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Functionality Identified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Probable Tools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5014096"/>
                  </a:ext>
                </a:extLst>
              </a:tr>
              <a:tr h="409709">
                <a:tc>
                  <a:txBody>
                    <a:bodyPr/>
                    <a:lstStyle/>
                    <a:p>
                      <a:pPr marL="0" marR="0">
                        <a:lnSpc>
                          <a:spcPct val="115000"/>
                        </a:lnSpc>
                        <a:spcBef>
                          <a:spcPts val="0"/>
                        </a:spcBef>
                        <a:spcAft>
                          <a:spcPts val="0"/>
                        </a:spcAft>
                      </a:pPr>
                      <a:r>
                        <a:rPr lang="en-IN"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dirty="0">
                          <a:effectLst/>
                        </a:rPr>
                        <a:t>Listing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dirty="0">
                          <a:effectLst/>
                        </a:rPr>
                        <a:t>List  the </a:t>
                      </a:r>
                      <a:r>
                        <a:rPr lang="en-US" sz="1200" dirty="0">
                          <a:effectLst/>
                        </a:rPr>
                        <a:t>details </a:t>
                      </a:r>
                      <a:r>
                        <a:rPr lang="en-IN" sz="1200" dirty="0">
                          <a:effectLst/>
                        </a:rPr>
                        <a:t>of all the </a:t>
                      </a:r>
                      <a:r>
                        <a:rPr lang="en-US" sz="1200" dirty="0">
                          <a:effectLst/>
                        </a:rPr>
                        <a:t>customers.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Array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2515265"/>
                  </a:ext>
                </a:extLst>
              </a:tr>
              <a:tr h="620743">
                <a:tc>
                  <a:txBody>
                    <a:bodyPr/>
                    <a:lstStyle/>
                    <a:p>
                      <a:pPr marL="0" marR="0">
                        <a:lnSpc>
                          <a:spcPct val="115000"/>
                        </a:lnSpc>
                        <a:spcBef>
                          <a:spcPts val="0"/>
                        </a:spcBef>
                        <a:spcAft>
                          <a:spcPts val="0"/>
                        </a:spcAft>
                      </a:pPr>
                      <a:r>
                        <a:rPr lang="en-IN"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dirty="0">
                          <a:effectLst/>
                        </a:rPr>
                        <a:t>S</a:t>
                      </a:r>
                      <a:r>
                        <a:rPr lang="en-US" sz="1200" dirty="0" err="1">
                          <a:effectLst/>
                        </a:rPr>
                        <a:t>orting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defTabSz="914400" eaLnBrk="1" fontAlgn="auto" latinLnBrk="0" hangingPunct="1">
                        <a:lnSpc>
                          <a:spcPct val="115000"/>
                        </a:lnSpc>
                        <a:spcBef>
                          <a:spcPts val="0"/>
                        </a:spcBef>
                        <a:spcAft>
                          <a:spcPts val="0"/>
                        </a:spcAft>
                        <a:buClrTx/>
                        <a:buSzTx/>
                        <a:buFontTx/>
                        <a:buNone/>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Sort the location based on shortest distance.</a:t>
                      </a:r>
                    </a:p>
                  </a:txBody>
                  <a:tcPr marL="68580" marR="68580" marT="0" marB="0"/>
                </a:tc>
                <a:tc>
                  <a:txBody>
                    <a:bodyPr/>
                    <a:lstStyle/>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Binary sort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214302"/>
                  </a:ext>
                </a:extLst>
              </a:tr>
              <a:tr h="1042813">
                <a:tc>
                  <a:txBody>
                    <a:bodyPr/>
                    <a:lstStyle/>
                    <a:p>
                      <a:pPr marL="0" marR="0">
                        <a:lnSpc>
                          <a:spcPct val="115000"/>
                        </a:lnSpc>
                        <a:spcBef>
                          <a:spcPts val="0"/>
                        </a:spcBef>
                        <a:spcAft>
                          <a:spcPts val="0"/>
                        </a:spcAft>
                      </a:pPr>
                      <a:r>
                        <a:rPr lang="en-IN"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Graph</a:t>
                      </a:r>
                    </a:p>
                  </a:txBody>
                  <a:tcPr marL="68580" marR="68580" marT="0" marB="0"/>
                </a:tc>
                <a:tc>
                  <a:txBody>
                    <a:bodyPr/>
                    <a:lstStyle/>
                    <a:p>
                      <a:pPr marL="0" marR="0">
                        <a:lnSpc>
                          <a:spcPct val="115000"/>
                        </a:lnSpc>
                        <a:spcBef>
                          <a:spcPts val="0"/>
                        </a:spcBef>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Get the shortest distance between source to the destination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Dijkstra's Algorithm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038759"/>
                  </a:ext>
                </a:extLst>
              </a:tr>
              <a:tr h="1042813">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Search</a:t>
                      </a: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To search the name of person in the list</a:t>
                      </a:r>
                    </a:p>
                  </a:txBody>
                  <a:tcPr marL="68580" marR="68580" marT="0" marB="0"/>
                </a:tc>
                <a:tc>
                  <a:txBody>
                    <a:bodyPr/>
                    <a:lstStyle/>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Linear Search</a:t>
                      </a:r>
                    </a:p>
                  </a:txBody>
                  <a:tcPr marL="68580" marR="68580" marT="0" marB="0"/>
                </a:tc>
                <a:extLst>
                  <a:ext uri="{0D108BD9-81ED-4DB2-BD59-A6C34878D82A}">
                    <a16:rowId xmlns:a16="http://schemas.microsoft.com/office/drawing/2014/main" val="2752918961"/>
                  </a:ext>
                </a:extLst>
              </a:tr>
            </a:tbl>
          </a:graphicData>
        </a:graphic>
      </p:graphicFrame>
    </p:spTree>
    <p:extLst>
      <p:ext uri="{BB962C8B-B14F-4D97-AF65-F5344CB8AC3E}">
        <p14:creationId xmlns:p14="http://schemas.microsoft.com/office/powerpoint/2010/main" val="392041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741</TotalTime>
  <Words>492</Words>
  <Application>Microsoft Office PowerPoint</Application>
  <PresentationFormat>On-screen Show (16:9)</PresentationFormat>
  <Paragraphs>66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OPTIROUTE</vt:lpstr>
      <vt:lpstr>Details of the Team</vt:lpstr>
      <vt:lpstr>Understanding “ The Street” </vt:lpstr>
      <vt:lpstr>Real Time Problem - Motivation</vt:lpstr>
      <vt:lpstr>Problem Statement </vt:lpstr>
      <vt:lpstr>Functionality Identification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 I Review Template</dc:title>
  <dc:creator>VRASHABH PATIL</dc:creator>
  <cp:lastModifiedBy>nayaksoukhya450@gmail.com</cp:lastModifiedBy>
  <cp:revision>61</cp:revision>
  <dcterms:created xsi:type="dcterms:W3CDTF">2023-06-15T15:30:03Z</dcterms:created>
  <dcterms:modified xsi:type="dcterms:W3CDTF">2024-01-08T11:45:37Z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