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77" r:id="rId4"/>
    <p:sldId id="273" r:id="rId5"/>
    <p:sldId id="258" r:id="rId6"/>
    <p:sldId id="259" r:id="rId7"/>
    <p:sldId id="261" r:id="rId8"/>
    <p:sldId id="271" r:id="rId9"/>
    <p:sldId id="275" r:id="rId10"/>
    <p:sldId id="278" r:id="rId11"/>
    <p:sldId id="264" r:id="rId12"/>
    <p:sldId id="279" r:id="rId13"/>
    <p:sldId id="283" r:id="rId14"/>
    <p:sldId id="280" r:id="rId15"/>
    <p:sldId id="281" r:id="rId16"/>
    <p:sldId id="282" r:id="rId17"/>
    <p:sldId id="270" r:id="rId18"/>
    <p:sldId id="260" r:id="rId19"/>
    <p:sldId id="266"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3B2D-5E89-DA04-F0EC-6A4FC9F723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9AD730-ACFA-D081-76FA-6CAF00EE0D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C5BFBB-FCAF-C3CF-7D31-6457ADE8F87F}"/>
              </a:ext>
            </a:extLst>
          </p:cNvPr>
          <p:cNvSpPr>
            <a:spLocks noGrp="1"/>
          </p:cNvSpPr>
          <p:nvPr>
            <p:ph type="dt" sz="half" idx="10"/>
          </p:nvPr>
        </p:nvSpPr>
        <p:spPr/>
        <p:txBody>
          <a:bodyPr/>
          <a:lstStyle/>
          <a:p>
            <a:fld id="{69F33383-3874-4807-AF1F-95EE1668570F}" type="datetimeFigureOut">
              <a:rPr lang="en-IN" smtClean="0"/>
              <a:t>28-12-2024</a:t>
            </a:fld>
            <a:endParaRPr lang="en-IN"/>
          </a:p>
        </p:txBody>
      </p:sp>
      <p:sp>
        <p:nvSpPr>
          <p:cNvPr id="5" name="Footer Placeholder 4">
            <a:extLst>
              <a:ext uri="{FF2B5EF4-FFF2-40B4-BE49-F238E27FC236}">
                <a16:creationId xmlns:a16="http://schemas.microsoft.com/office/drawing/2014/main" id="{58070C8D-6EEA-1C8A-D1C5-C9395B18C7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296E7F-A9E8-87DD-B263-DF6AF36FE354}"/>
              </a:ext>
            </a:extLst>
          </p:cNvPr>
          <p:cNvSpPr>
            <a:spLocks noGrp="1"/>
          </p:cNvSpPr>
          <p:nvPr>
            <p:ph type="sldNum" sz="quarter" idx="12"/>
          </p:nvPr>
        </p:nvSpPr>
        <p:spPr/>
        <p:txBody>
          <a:bodyPr/>
          <a:lstStyle/>
          <a:p>
            <a:fld id="{6B620516-70CF-47FE-AA80-3DABE7EA9D45}" type="slidenum">
              <a:rPr lang="en-IN" smtClean="0"/>
              <a:t>‹#›</a:t>
            </a:fld>
            <a:endParaRPr lang="en-IN"/>
          </a:p>
        </p:txBody>
      </p:sp>
    </p:spTree>
    <p:extLst>
      <p:ext uri="{BB962C8B-B14F-4D97-AF65-F5344CB8AC3E}">
        <p14:creationId xmlns:p14="http://schemas.microsoft.com/office/powerpoint/2010/main" val="30280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B4D20-BB9C-2CA9-2A61-2E1A65BFFC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442794-947B-4E25-EDCC-28933D4FF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56C36E-F6FB-C313-0E2F-A9D76B1A8FB3}"/>
              </a:ext>
            </a:extLst>
          </p:cNvPr>
          <p:cNvSpPr>
            <a:spLocks noGrp="1"/>
          </p:cNvSpPr>
          <p:nvPr>
            <p:ph type="dt" sz="half" idx="10"/>
          </p:nvPr>
        </p:nvSpPr>
        <p:spPr/>
        <p:txBody>
          <a:bodyPr/>
          <a:lstStyle/>
          <a:p>
            <a:fld id="{69F33383-3874-4807-AF1F-95EE1668570F}" type="datetimeFigureOut">
              <a:rPr lang="en-IN" smtClean="0"/>
              <a:t>28-12-2024</a:t>
            </a:fld>
            <a:endParaRPr lang="en-IN"/>
          </a:p>
        </p:txBody>
      </p:sp>
      <p:sp>
        <p:nvSpPr>
          <p:cNvPr id="5" name="Footer Placeholder 4">
            <a:extLst>
              <a:ext uri="{FF2B5EF4-FFF2-40B4-BE49-F238E27FC236}">
                <a16:creationId xmlns:a16="http://schemas.microsoft.com/office/drawing/2014/main" id="{1BFD8B34-71E9-B052-FA9B-7F0D9CFE6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0B8FE1-D224-FB99-0421-8E3E491B053B}"/>
              </a:ext>
            </a:extLst>
          </p:cNvPr>
          <p:cNvSpPr>
            <a:spLocks noGrp="1"/>
          </p:cNvSpPr>
          <p:nvPr>
            <p:ph type="sldNum" sz="quarter" idx="12"/>
          </p:nvPr>
        </p:nvSpPr>
        <p:spPr/>
        <p:txBody>
          <a:bodyPr/>
          <a:lstStyle/>
          <a:p>
            <a:fld id="{6B620516-70CF-47FE-AA80-3DABE7EA9D45}" type="slidenum">
              <a:rPr lang="en-IN" smtClean="0"/>
              <a:t>‹#›</a:t>
            </a:fld>
            <a:endParaRPr lang="en-IN"/>
          </a:p>
        </p:txBody>
      </p:sp>
    </p:spTree>
    <p:extLst>
      <p:ext uri="{BB962C8B-B14F-4D97-AF65-F5344CB8AC3E}">
        <p14:creationId xmlns:p14="http://schemas.microsoft.com/office/powerpoint/2010/main" val="224153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D777C-5887-3A31-823B-165F378D0E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CCCD0C-2819-0D89-D1FC-F21F362AE5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78963D-5439-7B0E-13D7-63A15AC02D36}"/>
              </a:ext>
            </a:extLst>
          </p:cNvPr>
          <p:cNvSpPr>
            <a:spLocks noGrp="1"/>
          </p:cNvSpPr>
          <p:nvPr>
            <p:ph type="dt" sz="half" idx="10"/>
          </p:nvPr>
        </p:nvSpPr>
        <p:spPr/>
        <p:txBody>
          <a:bodyPr/>
          <a:lstStyle/>
          <a:p>
            <a:fld id="{69F33383-3874-4807-AF1F-95EE1668570F}" type="datetimeFigureOut">
              <a:rPr lang="en-IN" smtClean="0"/>
              <a:t>28-12-2024</a:t>
            </a:fld>
            <a:endParaRPr lang="en-IN"/>
          </a:p>
        </p:txBody>
      </p:sp>
      <p:sp>
        <p:nvSpPr>
          <p:cNvPr id="5" name="Footer Placeholder 4">
            <a:extLst>
              <a:ext uri="{FF2B5EF4-FFF2-40B4-BE49-F238E27FC236}">
                <a16:creationId xmlns:a16="http://schemas.microsoft.com/office/drawing/2014/main" id="{9F81161B-93E4-73E0-787F-156B955329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1A456-92EF-796C-AC87-19FF1187F514}"/>
              </a:ext>
            </a:extLst>
          </p:cNvPr>
          <p:cNvSpPr>
            <a:spLocks noGrp="1"/>
          </p:cNvSpPr>
          <p:nvPr>
            <p:ph type="sldNum" sz="quarter" idx="12"/>
          </p:nvPr>
        </p:nvSpPr>
        <p:spPr/>
        <p:txBody>
          <a:bodyPr/>
          <a:lstStyle/>
          <a:p>
            <a:fld id="{6B620516-70CF-47FE-AA80-3DABE7EA9D45}" type="slidenum">
              <a:rPr lang="en-IN" smtClean="0"/>
              <a:t>‹#›</a:t>
            </a:fld>
            <a:endParaRPr lang="en-IN"/>
          </a:p>
        </p:txBody>
      </p:sp>
    </p:spTree>
    <p:extLst>
      <p:ext uri="{BB962C8B-B14F-4D97-AF65-F5344CB8AC3E}">
        <p14:creationId xmlns:p14="http://schemas.microsoft.com/office/powerpoint/2010/main" val="368760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8858-DBF9-FDAE-034C-CE8392D64E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93A76C-D8ED-A811-6DDF-96AE94ED7D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3DC801-4A41-88C0-3707-A03C3349868B}"/>
              </a:ext>
            </a:extLst>
          </p:cNvPr>
          <p:cNvSpPr>
            <a:spLocks noGrp="1"/>
          </p:cNvSpPr>
          <p:nvPr>
            <p:ph type="dt" sz="half" idx="10"/>
          </p:nvPr>
        </p:nvSpPr>
        <p:spPr/>
        <p:txBody>
          <a:bodyPr/>
          <a:lstStyle/>
          <a:p>
            <a:fld id="{69F33383-3874-4807-AF1F-95EE1668570F}" type="datetimeFigureOut">
              <a:rPr lang="en-IN" smtClean="0"/>
              <a:t>28-12-2024</a:t>
            </a:fld>
            <a:endParaRPr lang="en-IN"/>
          </a:p>
        </p:txBody>
      </p:sp>
      <p:sp>
        <p:nvSpPr>
          <p:cNvPr id="5" name="Footer Placeholder 4">
            <a:extLst>
              <a:ext uri="{FF2B5EF4-FFF2-40B4-BE49-F238E27FC236}">
                <a16:creationId xmlns:a16="http://schemas.microsoft.com/office/drawing/2014/main" id="{653780A3-EC20-7BA8-17FA-0F4326D92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77929B-8314-3E90-6B4F-3204ED396EEA}"/>
              </a:ext>
            </a:extLst>
          </p:cNvPr>
          <p:cNvSpPr>
            <a:spLocks noGrp="1"/>
          </p:cNvSpPr>
          <p:nvPr>
            <p:ph type="sldNum" sz="quarter" idx="12"/>
          </p:nvPr>
        </p:nvSpPr>
        <p:spPr/>
        <p:txBody>
          <a:bodyPr/>
          <a:lstStyle/>
          <a:p>
            <a:fld id="{6B620516-70CF-47FE-AA80-3DABE7EA9D45}" type="slidenum">
              <a:rPr lang="en-IN" smtClean="0"/>
              <a:t>‹#›</a:t>
            </a:fld>
            <a:endParaRPr lang="en-IN"/>
          </a:p>
        </p:txBody>
      </p:sp>
    </p:spTree>
    <p:extLst>
      <p:ext uri="{BB962C8B-B14F-4D97-AF65-F5344CB8AC3E}">
        <p14:creationId xmlns:p14="http://schemas.microsoft.com/office/powerpoint/2010/main" val="3480417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060B-3979-1617-C601-D2187AB265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2F1021-31B4-174A-ADF4-2F6CC25480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55DBC8-2AB1-0B7F-FBD3-E194BE98368F}"/>
              </a:ext>
            </a:extLst>
          </p:cNvPr>
          <p:cNvSpPr>
            <a:spLocks noGrp="1"/>
          </p:cNvSpPr>
          <p:nvPr>
            <p:ph type="dt" sz="half" idx="10"/>
          </p:nvPr>
        </p:nvSpPr>
        <p:spPr/>
        <p:txBody>
          <a:bodyPr/>
          <a:lstStyle/>
          <a:p>
            <a:fld id="{69F33383-3874-4807-AF1F-95EE1668570F}" type="datetimeFigureOut">
              <a:rPr lang="en-IN" smtClean="0"/>
              <a:t>28-12-2024</a:t>
            </a:fld>
            <a:endParaRPr lang="en-IN"/>
          </a:p>
        </p:txBody>
      </p:sp>
      <p:sp>
        <p:nvSpPr>
          <p:cNvPr id="5" name="Footer Placeholder 4">
            <a:extLst>
              <a:ext uri="{FF2B5EF4-FFF2-40B4-BE49-F238E27FC236}">
                <a16:creationId xmlns:a16="http://schemas.microsoft.com/office/drawing/2014/main" id="{5FD27E47-254D-DCCE-32C0-C0E5B3DDF9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07F888-81FE-7F88-A093-3974423C7D33}"/>
              </a:ext>
            </a:extLst>
          </p:cNvPr>
          <p:cNvSpPr>
            <a:spLocks noGrp="1"/>
          </p:cNvSpPr>
          <p:nvPr>
            <p:ph type="sldNum" sz="quarter" idx="12"/>
          </p:nvPr>
        </p:nvSpPr>
        <p:spPr/>
        <p:txBody>
          <a:bodyPr/>
          <a:lstStyle/>
          <a:p>
            <a:fld id="{6B620516-70CF-47FE-AA80-3DABE7EA9D45}" type="slidenum">
              <a:rPr lang="en-IN" smtClean="0"/>
              <a:t>‹#›</a:t>
            </a:fld>
            <a:endParaRPr lang="en-IN"/>
          </a:p>
        </p:txBody>
      </p:sp>
    </p:spTree>
    <p:extLst>
      <p:ext uri="{BB962C8B-B14F-4D97-AF65-F5344CB8AC3E}">
        <p14:creationId xmlns:p14="http://schemas.microsoft.com/office/powerpoint/2010/main" val="396131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8711-B5A7-0551-BFC5-A771C14397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ECDFC8-14A5-D04E-CC29-973FAC35CC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51A1EC-28C7-A757-5C2C-217FEA5563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D59917-14EF-8CEA-AB44-8AFFD65E7B59}"/>
              </a:ext>
            </a:extLst>
          </p:cNvPr>
          <p:cNvSpPr>
            <a:spLocks noGrp="1"/>
          </p:cNvSpPr>
          <p:nvPr>
            <p:ph type="dt" sz="half" idx="10"/>
          </p:nvPr>
        </p:nvSpPr>
        <p:spPr/>
        <p:txBody>
          <a:bodyPr/>
          <a:lstStyle/>
          <a:p>
            <a:fld id="{69F33383-3874-4807-AF1F-95EE1668570F}" type="datetimeFigureOut">
              <a:rPr lang="en-IN" smtClean="0"/>
              <a:t>28-12-2024</a:t>
            </a:fld>
            <a:endParaRPr lang="en-IN"/>
          </a:p>
        </p:txBody>
      </p:sp>
      <p:sp>
        <p:nvSpPr>
          <p:cNvPr id="6" name="Footer Placeholder 5">
            <a:extLst>
              <a:ext uri="{FF2B5EF4-FFF2-40B4-BE49-F238E27FC236}">
                <a16:creationId xmlns:a16="http://schemas.microsoft.com/office/drawing/2014/main" id="{1E85FA18-355D-FE8F-FEB5-ED2E1B0FF4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1EE87B-B154-1C9E-BEE3-4D66AB2281E4}"/>
              </a:ext>
            </a:extLst>
          </p:cNvPr>
          <p:cNvSpPr>
            <a:spLocks noGrp="1"/>
          </p:cNvSpPr>
          <p:nvPr>
            <p:ph type="sldNum" sz="quarter" idx="12"/>
          </p:nvPr>
        </p:nvSpPr>
        <p:spPr/>
        <p:txBody>
          <a:bodyPr/>
          <a:lstStyle/>
          <a:p>
            <a:fld id="{6B620516-70CF-47FE-AA80-3DABE7EA9D45}" type="slidenum">
              <a:rPr lang="en-IN" smtClean="0"/>
              <a:t>‹#›</a:t>
            </a:fld>
            <a:endParaRPr lang="en-IN"/>
          </a:p>
        </p:txBody>
      </p:sp>
    </p:spTree>
    <p:extLst>
      <p:ext uri="{BB962C8B-B14F-4D97-AF65-F5344CB8AC3E}">
        <p14:creationId xmlns:p14="http://schemas.microsoft.com/office/powerpoint/2010/main" val="401872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D765-7C24-C826-D6AE-480F33024C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AA7067-4A97-C6AE-3BBB-EED7C7E52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DD9672-10CC-98DF-A468-162AD34BC4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B94AC6-6513-99E1-50B2-D7FA321174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A1EFFF-63FD-1722-A840-323E237359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238BA4-61BE-811A-29E8-F5D9F767CD3A}"/>
              </a:ext>
            </a:extLst>
          </p:cNvPr>
          <p:cNvSpPr>
            <a:spLocks noGrp="1"/>
          </p:cNvSpPr>
          <p:nvPr>
            <p:ph type="dt" sz="half" idx="10"/>
          </p:nvPr>
        </p:nvSpPr>
        <p:spPr/>
        <p:txBody>
          <a:bodyPr/>
          <a:lstStyle/>
          <a:p>
            <a:fld id="{69F33383-3874-4807-AF1F-95EE1668570F}" type="datetimeFigureOut">
              <a:rPr lang="en-IN" smtClean="0"/>
              <a:t>28-12-2024</a:t>
            </a:fld>
            <a:endParaRPr lang="en-IN"/>
          </a:p>
        </p:txBody>
      </p:sp>
      <p:sp>
        <p:nvSpPr>
          <p:cNvPr id="8" name="Footer Placeholder 7">
            <a:extLst>
              <a:ext uri="{FF2B5EF4-FFF2-40B4-BE49-F238E27FC236}">
                <a16:creationId xmlns:a16="http://schemas.microsoft.com/office/drawing/2014/main" id="{C1252F2D-3C11-8A44-4039-FA36A27D35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0B1CDC-B092-3669-100C-7659BF4B0BBF}"/>
              </a:ext>
            </a:extLst>
          </p:cNvPr>
          <p:cNvSpPr>
            <a:spLocks noGrp="1"/>
          </p:cNvSpPr>
          <p:nvPr>
            <p:ph type="sldNum" sz="quarter" idx="12"/>
          </p:nvPr>
        </p:nvSpPr>
        <p:spPr/>
        <p:txBody>
          <a:bodyPr/>
          <a:lstStyle/>
          <a:p>
            <a:fld id="{6B620516-70CF-47FE-AA80-3DABE7EA9D45}" type="slidenum">
              <a:rPr lang="en-IN" smtClean="0"/>
              <a:t>‹#›</a:t>
            </a:fld>
            <a:endParaRPr lang="en-IN"/>
          </a:p>
        </p:txBody>
      </p:sp>
    </p:spTree>
    <p:extLst>
      <p:ext uri="{BB962C8B-B14F-4D97-AF65-F5344CB8AC3E}">
        <p14:creationId xmlns:p14="http://schemas.microsoft.com/office/powerpoint/2010/main" val="321113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7536-4452-26D5-5AD8-0C8044F3E0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B9F63E-6177-127E-557A-47D12BF0A055}"/>
              </a:ext>
            </a:extLst>
          </p:cNvPr>
          <p:cNvSpPr>
            <a:spLocks noGrp="1"/>
          </p:cNvSpPr>
          <p:nvPr>
            <p:ph type="dt" sz="half" idx="10"/>
          </p:nvPr>
        </p:nvSpPr>
        <p:spPr/>
        <p:txBody>
          <a:bodyPr/>
          <a:lstStyle/>
          <a:p>
            <a:fld id="{69F33383-3874-4807-AF1F-95EE1668570F}" type="datetimeFigureOut">
              <a:rPr lang="en-IN" smtClean="0"/>
              <a:t>28-12-2024</a:t>
            </a:fld>
            <a:endParaRPr lang="en-IN"/>
          </a:p>
        </p:txBody>
      </p:sp>
      <p:sp>
        <p:nvSpPr>
          <p:cNvPr id="4" name="Footer Placeholder 3">
            <a:extLst>
              <a:ext uri="{FF2B5EF4-FFF2-40B4-BE49-F238E27FC236}">
                <a16:creationId xmlns:a16="http://schemas.microsoft.com/office/drawing/2014/main" id="{C331809F-C609-6A86-496B-D4BBE1320C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ED7F6E-7A17-39E3-3472-65C0B8D3A3A3}"/>
              </a:ext>
            </a:extLst>
          </p:cNvPr>
          <p:cNvSpPr>
            <a:spLocks noGrp="1"/>
          </p:cNvSpPr>
          <p:nvPr>
            <p:ph type="sldNum" sz="quarter" idx="12"/>
          </p:nvPr>
        </p:nvSpPr>
        <p:spPr/>
        <p:txBody>
          <a:bodyPr/>
          <a:lstStyle/>
          <a:p>
            <a:fld id="{6B620516-70CF-47FE-AA80-3DABE7EA9D45}" type="slidenum">
              <a:rPr lang="en-IN" smtClean="0"/>
              <a:t>‹#›</a:t>
            </a:fld>
            <a:endParaRPr lang="en-IN"/>
          </a:p>
        </p:txBody>
      </p:sp>
    </p:spTree>
    <p:extLst>
      <p:ext uri="{BB962C8B-B14F-4D97-AF65-F5344CB8AC3E}">
        <p14:creationId xmlns:p14="http://schemas.microsoft.com/office/powerpoint/2010/main" val="3818884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E4DC10-07DA-15C5-C63D-EC04A447EBA4}"/>
              </a:ext>
            </a:extLst>
          </p:cNvPr>
          <p:cNvSpPr>
            <a:spLocks noGrp="1"/>
          </p:cNvSpPr>
          <p:nvPr>
            <p:ph type="dt" sz="half" idx="10"/>
          </p:nvPr>
        </p:nvSpPr>
        <p:spPr/>
        <p:txBody>
          <a:bodyPr/>
          <a:lstStyle/>
          <a:p>
            <a:fld id="{69F33383-3874-4807-AF1F-95EE1668570F}" type="datetimeFigureOut">
              <a:rPr lang="en-IN" smtClean="0"/>
              <a:t>28-12-2024</a:t>
            </a:fld>
            <a:endParaRPr lang="en-IN"/>
          </a:p>
        </p:txBody>
      </p:sp>
      <p:sp>
        <p:nvSpPr>
          <p:cNvPr id="3" name="Footer Placeholder 2">
            <a:extLst>
              <a:ext uri="{FF2B5EF4-FFF2-40B4-BE49-F238E27FC236}">
                <a16:creationId xmlns:a16="http://schemas.microsoft.com/office/drawing/2014/main" id="{16E014C7-087F-ABD1-54F4-8830FF8CA2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0AC9FD-09E2-11A0-E0BE-B9E2B8863D96}"/>
              </a:ext>
            </a:extLst>
          </p:cNvPr>
          <p:cNvSpPr>
            <a:spLocks noGrp="1"/>
          </p:cNvSpPr>
          <p:nvPr>
            <p:ph type="sldNum" sz="quarter" idx="12"/>
          </p:nvPr>
        </p:nvSpPr>
        <p:spPr/>
        <p:txBody>
          <a:bodyPr/>
          <a:lstStyle/>
          <a:p>
            <a:fld id="{6B620516-70CF-47FE-AA80-3DABE7EA9D45}" type="slidenum">
              <a:rPr lang="en-IN" smtClean="0"/>
              <a:t>‹#›</a:t>
            </a:fld>
            <a:endParaRPr lang="en-IN"/>
          </a:p>
        </p:txBody>
      </p:sp>
    </p:spTree>
    <p:extLst>
      <p:ext uri="{BB962C8B-B14F-4D97-AF65-F5344CB8AC3E}">
        <p14:creationId xmlns:p14="http://schemas.microsoft.com/office/powerpoint/2010/main" val="2023510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BBD2-C24D-D794-ACE7-785572EE9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7CC47D-99EB-7EE3-B330-80E7A4FA5A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34EA2A-F43B-4733-4736-0DBB77DF3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92B87-28E8-C3A7-B31E-67572BEAE39E}"/>
              </a:ext>
            </a:extLst>
          </p:cNvPr>
          <p:cNvSpPr>
            <a:spLocks noGrp="1"/>
          </p:cNvSpPr>
          <p:nvPr>
            <p:ph type="dt" sz="half" idx="10"/>
          </p:nvPr>
        </p:nvSpPr>
        <p:spPr/>
        <p:txBody>
          <a:bodyPr/>
          <a:lstStyle/>
          <a:p>
            <a:fld id="{69F33383-3874-4807-AF1F-95EE1668570F}" type="datetimeFigureOut">
              <a:rPr lang="en-IN" smtClean="0"/>
              <a:t>28-12-2024</a:t>
            </a:fld>
            <a:endParaRPr lang="en-IN"/>
          </a:p>
        </p:txBody>
      </p:sp>
      <p:sp>
        <p:nvSpPr>
          <p:cNvPr id="6" name="Footer Placeholder 5">
            <a:extLst>
              <a:ext uri="{FF2B5EF4-FFF2-40B4-BE49-F238E27FC236}">
                <a16:creationId xmlns:a16="http://schemas.microsoft.com/office/drawing/2014/main" id="{447E5FB1-C0DA-0369-E0F6-E4252CBC09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BB66D2-78D9-9808-A7A7-20CBEF75B8F5}"/>
              </a:ext>
            </a:extLst>
          </p:cNvPr>
          <p:cNvSpPr>
            <a:spLocks noGrp="1"/>
          </p:cNvSpPr>
          <p:nvPr>
            <p:ph type="sldNum" sz="quarter" idx="12"/>
          </p:nvPr>
        </p:nvSpPr>
        <p:spPr/>
        <p:txBody>
          <a:bodyPr/>
          <a:lstStyle/>
          <a:p>
            <a:fld id="{6B620516-70CF-47FE-AA80-3DABE7EA9D45}" type="slidenum">
              <a:rPr lang="en-IN" smtClean="0"/>
              <a:t>‹#›</a:t>
            </a:fld>
            <a:endParaRPr lang="en-IN"/>
          </a:p>
        </p:txBody>
      </p:sp>
    </p:spTree>
    <p:extLst>
      <p:ext uri="{BB962C8B-B14F-4D97-AF65-F5344CB8AC3E}">
        <p14:creationId xmlns:p14="http://schemas.microsoft.com/office/powerpoint/2010/main" val="192574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E0919-7AAD-5846-0F20-36B814338B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22C7D8-0F8B-BF16-95C2-C628F66889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66C4CB-6539-4C8F-0D52-02DCC1730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58A77E-B792-59DB-195D-93475B730BBE}"/>
              </a:ext>
            </a:extLst>
          </p:cNvPr>
          <p:cNvSpPr>
            <a:spLocks noGrp="1"/>
          </p:cNvSpPr>
          <p:nvPr>
            <p:ph type="dt" sz="half" idx="10"/>
          </p:nvPr>
        </p:nvSpPr>
        <p:spPr/>
        <p:txBody>
          <a:bodyPr/>
          <a:lstStyle/>
          <a:p>
            <a:fld id="{69F33383-3874-4807-AF1F-95EE1668570F}" type="datetimeFigureOut">
              <a:rPr lang="en-IN" smtClean="0"/>
              <a:t>28-12-2024</a:t>
            </a:fld>
            <a:endParaRPr lang="en-IN"/>
          </a:p>
        </p:txBody>
      </p:sp>
      <p:sp>
        <p:nvSpPr>
          <p:cNvPr id="6" name="Footer Placeholder 5">
            <a:extLst>
              <a:ext uri="{FF2B5EF4-FFF2-40B4-BE49-F238E27FC236}">
                <a16:creationId xmlns:a16="http://schemas.microsoft.com/office/drawing/2014/main" id="{1E4C9480-AE11-88B1-F8E8-D9D8F2C26D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7C6B70-A847-77BC-2FD5-47C5B88A3674}"/>
              </a:ext>
            </a:extLst>
          </p:cNvPr>
          <p:cNvSpPr>
            <a:spLocks noGrp="1"/>
          </p:cNvSpPr>
          <p:nvPr>
            <p:ph type="sldNum" sz="quarter" idx="12"/>
          </p:nvPr>
        </p:nvSpPr>
        <p:spPr/>
        <p:txBody>
          <a:bodyPr/>
          <a:lstStyle/>
          <a:p>
            <a:fld id="{6B620516-70CF-47FE-AA80-3DABE7EA9D45}" type="slidenum">
              <a:rPr lang="en-IN" smtClean="0"/>
              <a:t>‹#›</a:t>
            </a:fld>
            <a:endParaRPr lang="en-IN"/>
          </a:p>
        </p:txBody>
      </p:sp>
    </p:spTree>
    <p:extLst>
      <p:ext uri="{BB962C8B-B14F-4D97-AF65-F5344CB8AC3E}">
        <p14:creationId xmlns:p14="http://schemas.microsoft.com/office/powerpoint/2010/main" val="370162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0FD25D-83D7-91D3-0C49-7BC292AF4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A36180-BE02-EC5A-E0CC-2A40741C69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F8D21F-D2C4-D7C1-B43D-1D2566FDC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33383-3874-4807-AF1F-95EE1668570F}" type="datetimeFigureOut">
              <a:rPr lang="en-IN" smtClean="0"/>
              <a:t>28-12-2024</a:t>
            </a:fld>
            <a:endParaRPr lang="en-IN"/>
          </a:p>
        </p:txBody>
      </p:sp>
      <p:sp>
        <p:nvSpPr>
          <p:cNvPr id="5" name="Footer Placeholder 4">
            <a:extLst>
              <a:ext uri="{FF2B5EF4-FFF2-40B4-BE49-F238E27FC236}">
                <a16:creationId xmlns:a16="http://schemas.microsoft.com/office/drawing/2014/main" id="{6E74DBC4-4ACB-5433-70BC-6DAFF907DF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E0F3B0-8C79-AD87-5BC3-8C3C51182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20516-70CF-47FE-AA80-3DABE7EA9D45}" type="slidenum">
              <a:rPr lang="en-IN" smtClean="0"/>
              <a:t>‹#›</a:t>
            </a:fld>
            <a:endParaRPr lang="en-IN"/>
          </a:p>
        </p:txBody>
      </p:sp>
    </p:spTree>
    <p:extLst>
      <p:ext uri="{BB962C8B-B14F-4D97-AF65-F5344CB8AC3E}">
        <p14:creationId xmlns:p14="http://schemas.microsoft.com/office/powerpoint/2010/main" val="438161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semanticscholar.org/paper/A-Review-on-Plant-Leaf-Diseases-DetectionandBased-Swain-Nayak/5ac88f43e168d1fb40d40aae9186470bae3594d7"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sujaykapadnis/watermelon-disease-recognition-datas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7" name="Picture 18">
            <a:extLst>
              <a:ext uri="{FF2B5EF4-FFF2-40B4-BE49-F238E27FC236}">
                <a16:creationId xmlns:a16="http://schemas.microsoft.com/office/drawing/2014/main" id="{2241F91A-90A6-3B37-7E2D-6EE2B910F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916" y="435509"/>
            <a:ext cx="1447672" cy="9271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45747A45-9A30-4DE0-A293-4F1A42D013AF}"/>
              </a:ext>
            </a:extLst>
          </p:cNvPr>
          <p:cNvGrpSpPr/>
          <p:nvPr/>
        </p:nvGrpSpPr>
        <p:grpSpPr>
          <a:xfrm>
            <a:off x="3070458" y="108902"/>
            <a:ext cx="8316227" cy="1462088"/>
            <a:chOff x="0" y="-242888"/>
            <a:chExt cx="6657975" cy="1462088"/>
          </a:xfrm>
        </p:grpSpPr>
        <p:sp>
          <p:nvSpPr>
            <p:cNvPr id="5" name="Text Box 9">
              <a:extLst>
                <a:ext uri="{FF2B5EF4-FFF2-40B4-BE49-F238E27FC236}">
                  <a16:creationId xmlns:a16="http://schemas.microsoft.com/office/drawing/2014/main" id="{2114653D-991D-941D-E808-28B89EA2C89B}"/>
                </a:ext>
              </a:extLst>
            </p:cNvPr>
            <p:cNvSpPr txBox="1"/>
            <p:nvPr/>
          </p:nvSpPr>
          <p:spPr>
            <a:xfrm>
              <a:off x="57150" y="57150"/>
              <a:ext cx="1095375" cy="10191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endParaRPr lang="nl-NL" sz="1100">
                <a:effectLst/>
                <a:latin typeface="Tahoma" panose="020B0604030504040204" pitchFamily="34" charset="0"/>
                <a:ea typeface="Tahoma" panose="020B0604030504040204" pitchFamily="34" charset="0"/>
              </a:endParaRPr>
            </a:p>
          </p:txBody>
        </p:sp>
        <p:grpSp>
          <p:nvGrpSpPr>
            <p:cNvPr id="6" name="Group 5">
              <a:extLst>
                <a:ext uri="{FF2B5EF4-FFF2-40B4-BE49-F238E27FC236}">
                  <a16:creationId xmlns:a16="http://schemas.microsoft.com/office/drawing/2014/main" id="{553912BD-D89B-2191-22C6-AA0E5675FAF1}"/>
                </a:ext>
              </a:extLst>
            </p:cNvPr>
            <p:cNvGrpSpPr/>
            <p:nvPr/>
          </p:nvGrpSpPr>
          <p:grpSpPr>
            <a:xfrm>
              <a:off x="0" y="-242888"/>
              <a:ext cx="6657975" cy="1462088"/>
              <a:chOff x="0" y="-242888"/>
              <a:chExt cx="6657975" cy="1462088"/>
            </a:xfrm>
          </p:grpSpPr>
          <p:sp>
            <p:nvSpPr>
              <p:cNvPr id="7" name="Text Box 13">
                <a:extLst>
                  <a:ext uri="{FF2B5EF4-FFF2-40B4-BE49-F238E27FC236}">
                    <a16:creationId xmlns:a16="http://schemas.microsoft.com/office/drawing/2014/main" id="{FA68388B-7554-4599-7771-63D8AEA47E03}"/>
                  </a:ext>
                </a:extLst>
              </p:cNvPr>
              <p:cNvSpPr txBox="1"/>
              <p:nvPr/>
            </p:nvSpPr>
            <p:spPr>
              <a:xfrm>
                <a:off x="0" y="-242888"/>
                <a:ext cx="5162550" cy="12192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80000"/>
                  </a:lnSpc>
                  <a:tabLst>
                    <a:tab pos="1685925" algn="l"/>
                  </a:tabLst>
                </a:pPr>
                <a:r>
                  <a:rPr lang="en-IN" sz="3000" b="1" spc="200" dirty="0">
                    <a:solidFill>
                      <a:srgbClr val="231F20"/>
                    </a:solidFill>
                    <a:effectLst/>
                    <a:latin typeface="Bookman Old Style" panose="02050604050505020204" pitchFamily="18" charset="0"/>
                    <a:ea typeface="Tahoma" panose="020B0604030504040204" pitchFamily="34" charset="0"/>
                    <a:cs typeface="Arial" panose="020B0604020202020204" pitchFamily="34" charset="0"/>
                  </a:rPr>
                  <a:t>KLE Technological </a:t>
                </a:r>
                <a:endParaRPr lang="en-IN" sz="1100" dirty="0">
                  <a:effectLst/>
                  <a:latin typeface="Tahoma" panose="020B0604030504040204" pitchFamily="34" charset="0"/>
                  <a:ea typeface="Tahoma" panose="020B0604030504040204" pitchFamily="34" charset="0"/>
                </a:endParaRPr>
              </a:p>
              <a:p>
                <a:pPr>
                  <a:lnSpc>
                    <a:spcPct val="80000"/>
                  </a:lnSpc>
                  <a:tabLst>
                    <a:tab pos="1685925" algn="l"/>
                  </a:tabLst>
                </a:pPr>
                <a:r>
                  <a:rPr lang="en-IN" sz="3000" b="1" spc="100" dirty="0">
                    <a:solidFill>
                      <a:srgbClr val="231F20"/>
                    </a:solidFill>
                    <a:effectLst/>
                    <a:latin typeface="Bookman Old Style" panose="02050604050505020204" pitchFamily="18" charset="0"/>
                    <a:ea typeface="Tahoma" panose="020B0604030504040204" pitchFamily="34" charset="0"/>
                    <a:cs typeface="Arial" panose="020B0604020202020204" pitchFamily="34" charset="0"/>
                  </a:rPr>
                  <a:t>University </a:t>
                </a:r>
                <a:endParaRPr lang="en-IN" sz="1100" dirty="0">
                  <a:effectLst/>
                  <a:latin typeface="Tahoma" panose="020B0604030504040204" pitchFamily="34" charset="0"/>
                  <a:ea typeface="Tahoma" panose="020B0604030504040204" pitchFamily="34" charset="0"/>
                </a:endParaRPr>
              </a:p>
              <a:p>
                <a:pPr>
                  <a:tabLst>
                    <a:tab pos="1685925" algn="l"/>
                  </a:tabLst>
                </a:pPr>
                <a:r>
                  <a:rPr lang="en-IN" sz="1200" spc="70" dirty="0">
                    <a:solidFill>
                      <a:srgbClr val="231F20"/>
                    </a:solidFill>
                    <a:effectLst/>
                    <a:latin typeface="Bookman Old Style" panose="02050604050505020204" pitchFamily="18" charset="0"/>
                    <a:ea typeface="Tahoma" panose="020B0604030504040204" pitchFamily="34" charset="0"/>
                    <a:cs typeface="Arial" panose="020B0604020202020204" pitchFamily="34" charset="0"/>
                  </a:rPr>
                  <a:t>Dr. M. S. </a:t>
                </a:r>
                <a:r>
                  <a:rPr lang="en-IN" sz="1200" spc="70" dirty="0" err="1">
                    <a:solidFill>
                      <a:srgbClr val="231F20"/>
                    </a:solidFill>
                    <a:effectLst/>
                    <a:latin typeface="Bookman Old Style" panose="02050604050505020204" pitchFamily="18" charset="0"/>
                    <a:ea typeface="Tahoma" panose="020B0604030504040204" pitchFamily="34" charset="0"/>
                    <a:cs typeface="Arial" panose="020B0604020202020204" pitchFamily="34" charset="0"/>
                  </a:rPr>
                  <a:t>Sheshgiri</a:t>
                </a:r>
                <a:r>
                  <a:rPr lang="en-IN" sz="1200" spc="70" dirty="0">
                    <a:solidFill>
                      <a:srgbClr val="231F20"/>
                    </a:solidFill>
                    <a:effectLst/>
                    <a:latin typeface="Bookman Old Style" panose="02050604050505020204" pitchFamily="18" charset="0"/>
                    <a:ea typeface="Tahoma" panose="020B0604030504040204" pitchFamily="34" charset="0"/>
                    <a:cs typeface="Arial" panose="020B0604020202020204" pitchFamily="34" charset="0"/>
                  </a:rPr>
                  <a:t> Campus, Belagavi</a:t>
                </a:r>
                <a:endParaRPr lang="en-IN" sz="1100" dirty="0">
                  <a:effectLst/>
                  <a:latin typeface="Tahoma" panose="020B0604030504040204" pitchFamily="34" charset="0"/>
                  <a:ea typeface="Tahoma" panose="020B0604030504040204" pitchFamily="34" charset="0"/>
                </a:endParaRPr>
              </a:p>
              <a:p>
                <a:pPr>
                  <a:tabLst>
                    <a:tab pos="1685925" algn="l"/>
                  </a:tabLst>
                </a:pPr>
                <a:r>
                  <a:rPr lang="nl-NL" sz="1500" b="1" spc="70" dirty="0">
                    <a:solidFill>
                      <a:srgbClr val="231F20"/>
                    </a:solidFill>
                    <a:effectLst/>
                    <a:latin typeface="Bookman Old Style" panose="02050604050505020204" pitchFamily="18" charset="0"/>
                    <a:ea typeface="Tahoma" panose="020B0604030504040204" pitchFamily="34" charset="0"/>
                    <a:cs typeface="Arial" panose="020B0604020202020204" pitchFamily="34" charset="0"/>
                  </a:rPr>
                  <a:t>Department of Computer Science &amp; Engineering</a:t>
                </a:r>
                <a:endParaRPr lang="en-IN" sz="1100" dirty="0">
                  <a:effectLst/>
                  <a:latin typeface="Tahoma" panose="020B0604030504040204" pitchFamily="34" charset="0"/>
                  <a:ea typeface="Tahoma" panose="020B0604030504040204" pitchFamily="34" charset="0"/>
                </a:endParaRPr>
              </a:p>
              <a:p>
                <a:pPr>
                  <a:tabLst>
                    <a:tab pos="1685925" algn="l"/>
                  </a:tabLst>
                </a:pPr>
                <a:r>
                  <a:rPr lang="nl-NL" sz="3600" b="1" spc="70" dirty="0">
                    <a:solidFill>
                      <a:srgbClr val="231F20"/>
                    </a:solidFill>
                    <a:effectLst/>
                    <a:latin typeface="Arial Black" panose="020B0A04020102020204" pitchFamily="34" charset="0"/>
                    <a:ea typeface="Tahoma" panose="020B0604030504040204" pitchFamily="34" charset="0"/>
                    <a:cs typeface="Arial" panose="020B0604020202020204" pitchFamily="34" charset="0"/>
                  </a:rPr>
                  <a:t> </a:t>
                </a:r>
                <a:endParaRPr lang="en-IN" sz="1100" dirty="0">
                  <a:effectLst/>
                  <a:latin typeface="Tahoma" panose="020B0604030504040204" pitchFamily="34" charset="0"/>
                  <a:ea typeface="Tahoma" panose="020B0604030504040204" pitchFamily="34" charset="0"/>
                </a:endParaRPr>
              </a:p>
              <a:p>
                <a:r>
                  <a:rPr lang="nl-NL" sz="1100" dirty="0">
                    <a:effectLst/>
                    <a:latin typeface="Tahoma" panose="020B0604030504040204" pitchFamily="34" charset="0"/>
                    <a:ea typeface="Tahoma" panose="020B0604030504040204" pitchFamily="34" charset="0"/>
                  </a:rPr>
                  <a:t> </a:t>
                </a:r>
                <a:endParaRPr lang="en-IN" sz="1100" dirty="0">
                  <a:effectLst/>
                  <a:latin typeface="Tahoma" panose="020B0604030504040204" pitchFamily="34" charset="0"/>
                  <a:ea typeface="Tahoma" panose="020B0604030504040204" pitchFamily="34" charset="0"/>
                </a:endParaRPr>
              </a:p>
            </p:txBody>
          </p:sp>
          <p:grpSp>
            <p:nvGrpSpPr>
              <p:cNvPr id="8" name="Group 7">
                <a:extLst>
                  <a:ext uri="{FF2B5EF4-FFF2-40B4-BE49-F238E27FC236}">
                    <a16:creationId xmlns:a16="http://schemas.microsoft.com/office/drawing/2014/main" id="{7063CD7D-7A42-1143-A72A-ECF582B3893F}"/>
                  </a:ext>
                </a:extLst>
              </p:cNvPr>
              <p:cNvGrpSpPr/>
              <p:nvPr/>
            </p:nvGrpSpPr>
            <p:grpSpPr>
              <a:xfrm>
                <a:off x="0" y="409575"/>
                <a:ext cx="6657975" cy="809625"/>
                <a:chOff x="0" y="0"/>
                <a:chExt cx="6657975" cy="809625"/>
              </a:xfrm>
            </p:grpSpPr>
            <p:sp>
              <p:nvSpPr>
                <p:cNvPr id="9" name="Text Box 16">
                  <a:extLst>
                    <a:ext uri="{FF2B5EF4-FFF2-40B4-BE49-F238E27FC236}">
                      <a16:creationId xmlns:a16="http://schemas.microsoft.com/office/drawing/2014/main" id="{5B577EF1-426A-7496-291B-BCD9BDE6587E}"/>
                    </a:ext>
                  </a:extLst>
                </p:cNvPr>
                <p:cNvSpPr txBox="1"/>
                <p:nvPr/>
              </p:nvSpPr>
              <p:spPr>
                <a:xfrm>
                  <a:off x="3752850" y="0"/>
                  <a:ext cx="1895475" cy="3619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900">
                      <a:effectLst/>
                      <a:latin typeface="Tahoma" panose="020B0604030504040204" pitchFamily="34" charset="0"/>
                      <a:ea typeface="Tahoma" panose="020B0604030504040204" pitchFamily="34" charset="0"/>
                    </a:rPr>
                    <a:t>Creating Value</a:t>
                  </a:r>
                  <a:endParaRPr lang="en-IN" sz="1100">
                    <a:effectLst/>
                    <a:latin typeface="Tahoma" panose="020B0604030504040204" pitchFamily="34" charset="0"/>
                    <a:ea typeface="Tahoma" panose="020B0604030504040204" pitchFamily="34" charset="0"/>
                  </a:endParaRPr>
                </a:p>
                <a:p>
                  <a:r>
                    <a:rPr lang="en-US" sz="900">
                      <a:effectLst/>
                      <a:latin typeface="Tahoma" panose="020B0604030504040204" pitchFamily="34" charset="0"/>
                      <a:ea typeface="Tahoma" panose="020B0604030504040204" pitchFamily="34" charset="0"/>
                    </a:rPr>
                    <a:t>Leveraging Knowledge</a:t>
                  </a:r>
                  <a:endParaRPr lang="en-IN" sz="1100">
                    <a:effectLst/>
                    <a:latin typeface="Tahoma" panose="020B0604030504040204" pitchFamily="34" charset="0"/>
                    <a:ea typeface="Tahoma" panose="020B0604030504040204" pitchFamily="34" charset="0"/>
                  </a:endParaRPr>
                </a:p>
              </p:txBody>
            </p:sp>
            <p:cxnSp>
              <p:nvCxnSpPr>
                <p:cNvPr id="10" name="Straight Connector 9">
                  <a:extLst>
                    <a:ext uri="{FF2B5EF4-FFF2-40B4-BE49-F238E27FC236}">
                      <a16:creationId xmlns:a16="http://schemas.microsoft.com/office/drawing/2014/main" id="{A847D51B-3413-4770-FC28-923464C88500}"/>
                    </a:ext>
                  </a:extLst>
                </p:cNvPr>
                <p:cNvCxnSpPr/>
                <p:nvPr/>
              </p:nvCxnSpPr>
              <p:spPr>
                <a:xfrm>
                  <a:off x="3638550" y="19050"/>
                  <a:ext cx="0" cy="304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C81599F3-894F-6869-8B1D-E65B29859367}"/>
                    </a:ext>
                  </a:extLst>
                </p:cNvPr>
                <p:cNvCxnSpPr/>
                <p:nvPr/>
              </p:nvCxnSpPr>
              <p:spPr>
                <a:xfrm>
                  <a:off x="0" y="809625"/>
                  <a:ext cx="6657975" cy="0"/>
                </a:xfrm>
                <a:prstGeom prst="line">
                  <a:avLst/>
                </a:prstGeom>
                <a:ln w="15875"/>
              </p:spPr>
              <p:style>
                <a:lnRef idx="1">
                  <a:schemeClr val="dk1"/>
                </a:lnRef>
                <a:fillRef idx="0">
                  <a:schemeClr val="dk1"/>
                </a:fillRef>
                <a:effectRef idx="0">
                  <a:schemeClr val="dk1"/>
                </a:effectRef>
                <a:fontRef idx="minor">
                  <a:schemeClr val="tx1"/>
                </a:fontRef>
              </p:style>
            </p:cxnSp>
          </p:grpSp>
        </p:grpSp>
      </p:grpSp>
      <p:sp>
        <p:nvSpPr>
          <p:cNvPr id="12" name="Rectangle 10">
            <a:extLst>
              <a:ext uri="{FF2B5EF4-FFF2-40B4-BE49-F238E27FC236}">
                <a16:creationId xmlns:a16="http://schemas.microsoft.com/office/drawing/2014/main" id="{468CB1B2-7FB2-FC99-2CF9-53833A0ED852}"/>
              </a:ext>
            </a:extLst>
          </p:cNvPr>
          <p:cNvSpPr>
            <a:spLocks noChangeArrowheads="1"/>
          </p:cNvSpPr>
          <p:nvPr/>
        </p:nvSpPr>
        <p:spPr bwMode="auto">
          <a:xfrm>
            <a:off x="-176464" y="-1196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11">
            <a:extLst>
              <a:ext uri="{FF2B5EF4-FFF2-40B4-BE49-F238E27FC236}">
                <a16:creationId xmlns:a16="http://schemas.microsoft.com/office/drawing/2014/main" id="{55C08093-E197-787A-9926-71860510B494}"/>
              </a:ext>
            </a:extLst>
          </p:cNvPr>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14" name="Rectangle 15">
            <a:extLst>
              <a:ext uri="{FF2B5EF4-FFF2-40B4-BE49-F238E27FC236}">
                <a16:creationId xmlns:a16="http://schemas.microsoft.com/office/drawing/2014/main" id="{68BE4145-727D-7C91-9A65-D7EAC657D747}"/>
              </a:ext>
            </a:extLst>
          </p:cNvPr>
          <p:cNvSpPr>
            <a:spLocks noChangeArrowheads="1"/>
          </p:cNvSpPr>
          <p:nvPr/>
        </p:nvSpPr>
        <p:spPr bwMode="auto">
          <a:xfrm>
            <a:off x="0" y="13843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Box 15">
            <a:extLst>
              <a:ext uri="{FF2B5EF4-FFF2-40B4-BE49-F238E27FC236}">
                <a16:creationId xmlns:a16="http://schemas.microsoft.com/office/drawing/2014/main" id="{1DD76753-0DC8-1CC5-765C-1367E64F743A}"/>
              </a:ext>
            </a:extLst>
          </p:cNvPr>
          <p:cNvSpPr txBox="1"/>
          <p:nvPr/>
        </p:nvSpPr>
        <p:spPr>
          <a:xfrm>
            <a:off x="932775" y="1484313"/>
            <a:ext cx="9973521" cy="5755422"/>
          </a:xfrm>
          <a:prstGeom prst="rect">
            <a:avLst/>
          </a:prstGeom>
          <a:noFill/>
        </p:spPr>
        <p:txBody>
          <a:bodyPr wrap="square">
            <a:spAutoFit/>
          </a:bodyPr>
          <a:lstStyle/>
          <a:p>
            <a:r>
              <a:rPr lang="en-US" sz="2800" b="1" dirty="0"/>
              <a:t>Machine Learning and Deep Learning Course Project:</a:t>
            </a:r>
            <a:br>
              <a:rPr lang="en-US" sz="2800" b="1" dirty="0"/>
            </a:br>
            <a:r>
              <a:rPr lang="en-US" sz="2800" b="1" dirty="0"/>
              <a:t>                                Project Title :-</a:t>
            </a:r>
          </a:p>
          <a:p>
            <a:r>
              <a:rPr lang="en-US" sz="2800" b="1" dirty="0"/>
              <a:t>Watermelon Leaf and Fruit Disease Prediction Using VGG16  </a:t>
            </a:r>
          </a:p>
          <a:p>
            <a:r>
              <a:rPr lang="en-IN" sz="2800" dirty="0"/>
              <a:t>Division :A</a:t>
            </a:r>
          </a:p>
          <a:p>
            <a:r>
              <a:rPr lang="en-IN" sz="2800" dirty="0"/>
              <a:t>Team No: 17 </a:t>
            </a:r>
            <a:r>
              <a:rPr lang="en-US" sz="2800" b="1" dirty="0"/>
              <a:t> </a:t>
            </a:r>
          </a:p>
          <a:p>
            <a:endParaRPr lang="en-US" sz="3200" b="1" dirty="0"/>
          </a:p>
          <a:p>
            <a:endParaRPr lang="en-US" sz="3200" b="1" dirty="0"/>
          </a:p>
          <a:p>
            <a:endParaRPr lang="en-US" sz="3200" b="1" dirty="0"/>
          </a:p>
          <a:p>
            <a:endParaRPr lang="en-US" sz="3200" b="1" dirty="0"/>
          </a:p>
          <a:p>
            <a:endParaRPr lang="en-US" sz="3200" b="1" dirty="0"/>
          </a:p>
          <a:p>
            <a:r>
              <a:rPr lang="en-IN" sz="2800" dirty="0"/>
              <a:t>                                                           Guided by:Dr Prema Akkasaligar</a:t>
            </a:r>
          </a:p>
          <a:p>
            <a:endParaRPr lang="en-US" sz="3200" b="1" dirty="0"/>
          </a:p>
        </p:txBody>
      </p:sp>
      <p:graphicFrame>
        <p:nvGraphicFramePr>
          <p:cNvPr id="3" name="Table 2">
            <a:extLst>
              <a:ext uri="{FF2B5EF4-FFF2-40B4-BE49-F238E27FC236}">
                <a16:creationId xmlns:a16="http://schemas.microsoft.com/office/drawing/2014/main" id="{5C76544D-8619-CCBE-52F4-843F237A9EB1}"/>
              </a:ext>
            </a:extLst>
          </p:cNvPr>
          <p:cNvGraphicFramePr>
            <a:graphicFrameLocks noGrp="1"/>
          </p:cNvGraphicFramePr>
          <p:nvPr>
            <p:extLst>
              <p:ext uri="{D42A27DB-BD31-4B8C-83A1-F6EECF244321}">
                <p14:modId xmlns:p14="http://schemas.microsoft.com/office/powerpoint/2010/main" val="3684800537"/>
              </p:ext>
            </p:extLst>
          </p:nvPr>
        </p:nvGraphicFramePr>
        <p:xfrm>
          <a:off x="1285704" y="3729485"/>
          <a:ext cx="8789721" cy="2367150"/>
        </p:xfrm>
        <a:graphic>
          <a:graphicData uri="http://schemas.openxmlformats.org/drawingml/2006/table">
            <a:tbl>
              <a:tblPr firstRow="1" bandRow="1">
                <a:tableStyleId>{5C22544A-7EE6-4342-B048-85BDC9FD1C3A}</a:tableStyleId>
              </a:tblPr>
              <a:tblGrid>
                <a:gridCol w="2929907">
                  <a:extLst>
                    <a:ext uri="{9D8B030D-6E8A-4147-A177-3AD203B41FA5}">
                      <a16:colId xmlns:a16="http://schemas.microsoft.com/office/drawing/2014/main" val="77306569"/>
                    </a:ext>
                  </a:extLst>
                </a:gridCol>
                <a:gridCol w="2929907">
                  <a:extLst>
                    <a:ext uri="{9D8B030D-6E8A-4147-A177-3AD203B41FA5}">
                      <a16:colId xmlns:a16="http://schemas.microsoft.com/office/drawing/2014/main" val="4213355684"/>
                    </a:ext>
                  </a:extLst>
                </a:gridCol>
                <a:gridCol w="2929907">
                  <a:extLst>
                    <a:ext uri="{9D8B030D-6E8A-4147-A177-3AD203B41FA5}">
                      <a16:colId xmlns:a16="http://schemas.microsoft.com/office/drawing/2014/main" val="3523903899"/>
                    </a:ext>
                  </a:extLst>
                </a:gridCol>
              </a:tblGrid>
              <a:tr h="565119">
                <a:tc>
                  <a:txBody>
                    <a:bodyPr/>
                    <a:lstStyle/>
                    <a:p>
                      <a:r>
                        <a:rPr lang="en-US" dirty="0"/>
                        <a:t>NAME </a:t>
                      </a:r>
                      <a:endParaRPr lang="en-IN" dirty="0"/>
                    </a:p>
                  </a:txBody>
                  <a:tcPr/>
                </a:tc>
                <a:tc>
                  <a:txBody>
                    <a:bodyPr/>
                    <a:lstStyle/>
                    <a:p>
                      <a:r>
                        <a:rPr lang="en-US" dirty="0"/>
                        <a:t>SRN</a:t>
                      </a:r>
                      <a:endParaRPr lang="en-IN" dirty="0"/>
                    </a:p>
                  </a:txBody>
                  <a:tcPr/>
                </a:tc>
                <a:tc>
                  <a:txBody>
                    <a:bodyPr/>
                    <a:lstStyle/>
                    <a:p>
                      <a:r>
                        <a:rPr lang="en-US" dirty="0"/>
                        <a:t>ROLL NO</a:t>
                      </a:r>
                      <a:endParaRPr lang="en-IN" dirty="0"/>
                    </a:p>
                  </a:txBody>
                  <a:tcPr/>
                </a:tc>
                <a:extLst>
                  <a:ext uri="{0D108BD9-81ED-4DB2-BD59-A6C34878D82A}">
                    <a16:rowId xmlns:a16="http://schemas.microsoft.com/office/drawing/2014/main" val="4016549545"/>
                  </a:ext>
                </a:extLst>
              </a:tr>
              <a:tr h="457584">
                <a:tc>
                  <a:txBody>
                    <a:bodyPr/>
                    <a:lstStyle/>
                    <a:p>
                      <a:r>
                        <a:rPr lang="en-IN" dirty="0"/>
                        <a:t>1)Soukhya Nayak </a:t>
                      </a:r>
                    </a:p>
                  </a:txBody>
                  <a:tcPr/>
                </a:tc>
                <a:tc>
                  <a:txBody>
                    <a:bodyPr/>
                    <a:lstStyle/>
                    <a:p>
                      <a:r>
                        <a:rPr lang="en-IN" dirty="0"/>
                        <a:t>02FE22BCS148</a:t>
                      </a:r>
                    </a:p>
                  </a:txBody>
                  <a:tcPr/>
                </a:tc>
                <a:tc>
                  <a:txBody>
                    <a:bodyPr/>
                    <a:lstStyle/>
                    <a:p>
                      <a:r>
                        <a:rPr lang="en-US" dirty="0"/>
                        <a:t>47</a:t>
                      </a:r>
                      <a:endParaRPr lang="en-IN" dirty="0"/>
                    </a:p>
                  </a:txBody>
                  <a:tcPr/>
                </a:tc>
                <a:extLst>
                  <a:ext uri="{0D108BD9-81ED-4DB2-BD59-A6C34878D82A}">
                    <a16:rowId xmlns:a16="http://schemas.microsoft.com/office/drawing/2014/main" val="2578388359"/>
                  </a:ext>
                </a:extLst>
              </a:tr>
              <a:tr h="448149">
                <a:tc>
                  <a:txBody>
                    <a:bodyPr/>
                    <a:lstStyle/>
                    <a:p>
                      <a:r>
                        <a:rPr lang="en-IN" dirty="0"/>
                        <a:t>2)Sharanamma Katti</a:t>
                      </a:r>
                    </a:p>
                  </a:txBody>
                  <a:tcPr/>
                </a:tc>
                <a:tc>
                  <a:txBody>
                    <a:bodyPr/>
                    <a:lstStyle/>
                    <a:p>
                      <a:r>
                        <a:rPr lang="en-IN" dirty="0"/>
                        <a:t>02FE22BCS119</a:t>
                      </a:r>
                    </a:p>
                  </a:txBody>
                  <a:tcPr/>
                </a:tc>
                <a:tc>
                  <a:txBody>
                    <a:bodyPr/>
                    <a:lstStyle/>
                    <a:p>
                      <a:r>
                        <a:rPr lang="en-US" dirty="0"/>
                        <a:t>36</a:t>
                      </a:r>
                      <a:endParaRPr lang="en-IN" dirty="0"/>
                    </a:p>
                  </a:txBody>
                  <a:tcPr/>
                </a:tc>
                <a:extLst>
                  <a:ext uri="{0D108BD9-81ED-4DB2-BD59-A6C34878D82A}">
                    <a16:rowId xmlns:a16="http://schemas.microsoft.com/office/drawing/2014/main" val="2865850627"/>
                  </a:ext>
                </a:extLst>
              </a:tr>
              <a:tr h="448149">
                <a:tc>
                  <a:txBody>
                    <a:bodyPr/>
                    <a:lstStyle/>
                    <a:p>
                      <a:r>
                        <a:rPr lang="en-IN" dirty="0"/>
                        <a:t>3)Abhishek Angadi</a:t>
                      </a:r>
                    </a:p>
                  </a:txBody>
                  <a:tcPr/>
                </a:tc>
                <a:tc>
                  <a:txBody>
                    <a:bodyPr/>
                    <a:lstStyle/>
                    <a:p>
                      <a:r>
                        <a:rPr lang="en-IN" dirty="0"/>
                        <a:t>02FE22BCS005 </a:t>
                      </a:r>
                    </a:p>
                  </a:txBody>
                  <a:tcPr/>
                </a:tc>
                <a:tc>
                  <a:txBody>
                    <a:bodyPr/>
                    <a:lstStyle/>
                    <a:p>
                      <a:r>
                        <a:rPr lang="en-US" dirty="0"/>
                        <a:t>03</a:t>
                      </a:r>
                      <a:endParaRPr lang="en-IN" dirty="0"/>
                    </a:p>
                  </a:txBody>
                  <a:tcPr/>
                </a:tc>
                <a:extLst>
                  <a:ext uri="{0D108BD9-81ED-4DB2-BD59-A6C34878D82A}">
                    <a16:rowId xmlns:a16="http://schemas.microsoft.com/office/drawing/2014/main" val="1129301265"/>
                  </a:ext>
                </a:extLst>
              </a:tr>
              <a:tr h="448149">
                <a:tc>
                  <a:txBody>
                    <a:bodyPr/>
                    <a:lstStyle/>
                    <a:p>
                      <a:r>
                        <a:rPr lang="en-IN" dirty="0"/>
                        <a:t>4)Prem Vhankhande</a:t>
                      </a:r>
                    </a:p>
                  </a:txBody>
                  <a:tcPr/>
                </a:tc>
                <a:tc>
                  <a:txBody>
                    <a:bodyPr/>
                    <a:lstStyle/>
                    <a:p>
                      <a:r>
                        <a:rPr lang="en-IN" dirty="0"/>
                        <a:t>02FE22BCS072</a:t>
                      </a:r>
                    </a:p>
                  </a:txBody>
                  <a:tcPr/>
                </a:tc>
                <a:tc>
                  <a:txBody>
                    <a:bodyPr/>
                    <a:lstStyle/>
                    <a:p>
                      <a:r>
                        <a:rPr lang="en-US" dirty="0"/>
                        <a:t>23</a:t>
                      </a:r>
                      <a:endParaRPr lang="en-IN" dirty="0"/>
                    </a:p>
                  </a:txBody>
                  <a:tcPr/>
                </a:tc>
                <a:extLst>
                  <a:ext uri="{0D108BD9-81ED-4DB2-BD59-A6C34878D82A}">
                    <a16:rowId xmlns:a16="http://schemas.microsoft.com/office/drawing/2014/main" val="3530471957"/>
                  </a:ext>
                </a:extLst>
              </a:tr>
            </a:tbl>
          </a:graphicData>
        </a:graphic>
      </p:graphicFrame>
    </p:spTree>
    <p:extLst>
      <p:ext uri="{BB962C8B-B14F-4D97-AF65-F5344CB8AC3E}">
        <p14:creationId xmlns:p14="http://schemas.microsoft.com/office/powerpoint/2010/main" val="708727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9061168-C071-8B2B-DA05-449C8CC717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969" y="1310956"/>
            <a:ext cx="11002911" cy="4582164"/>
          </a:xfrm>
        </p:spPr>
      </p:pic>
      <p:sp>
        <p:nvSpPr>
          <p:cNvPr id="4" name="TextBox 3">
            <a:extLst>
              <a:ext uri="{FF2B5EF4-FFF2-40B4-BE49-F238E27FC236}">
                <a16:creationId xmlns:a16="http://schemas.microsoft.com/office/drawing/2014/main" id="{C46F0700-4655-EA0B-5AD3-7651976621CF}"/>
              </a:ext>
            </a:extLst>
          </p:cNvPr>
          <p:cNvSpPr txBox="1"/>
          <p:nvPr/>
        </p:nvSpPr>
        <p:spPr>
          <a:xfrm>
            <a:off x="1110917" y="96262"/>
            <a:ext cx="11081083" cy="584775"/>
          </a:xfrm>
          <a:prstGeom prst="rect">
            <a:avLst/>
          </a:prstGeom>
          <a:noFill/>
        </p:spPr>
        <p:txBody>
          <a:bodyPr wrap="square" rtlCol="0">
            <a:spAutoFit/>
          </a:bodyPr>
          <a:lstStyle/>
          <a:p>
            <a:r>
              <a:rPr lang="en-IN" sz="3200" b="1" dirty="0">
                <a:latin typeface="+mn-lt"/>
              </a:rPr>
              <a:t>                   PROPOSED METHODOLOGY</a:t>
            </a:r>
            <a:endParaRPr lang="en-IN" sz="3200" dirty="0"/>
          </a:p>
        </p:txBody>
      </p:sp>
    </p:spTree>
    <p:extLst>
      <p:ext uri="{BB962C8B-B14F-4D97-AF65-F5344CB8AC3E}">
        <p14:creationId xmlns:p14="http://schemas.microsoft.com/office/powerpoint/2010/main" val="195006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27F68-BBEC-97E2-8B86-2A3257A8EE16}"/>
              </a:ext>
            </a:extLst>
          </p:cNvPr>
          <p:cNvSpPr>
            <a:spLocks noGrp="1"/>
          </p:cNvSpPr>
          <p:nvPr>
            <p:ph type="title"/>
          </p:nvPr>
        </p:nvSpPr>
        <p:spPr>
          <a:xfrm>
            <a:off x="665480" y="1"/>
            <a:ext cx="10515600" cy="850232"/>
          </a:xfrm>
        </p:spPr>
        <p:txBody>
          <a:bodyPr/>
          <a:lstStyle/>
          <a:p>
            <a:r>
              <a:rPr lang="en-IN" sz="4400" b="1" dirty="0">
                <a:latin typeface="+mn-lt"/>
              </a:rPr>
              <a:t>           </a:t>
            </a:r>
            <a:r>
              <a:rPr lang="en-IN" sz="4000" b="1" dirty="0">
                <a:latin typeface="+mn-lt"/>
              </a:rPr>
              <a:t>PROPOSED</a:t>
            </a:r>
            <a:r>
              <a:rPr lang="en-IN" sz="4400" b="1" dirty="0">
                <a:latin typeface="+mn-lt"/>
              </a:rPr>
              <a:t> METHODOLOGY</a:t>
            </a:r>
            <a:endParaRPr lang="en-IN" dirty="0"/>
          </a:p>
        </p:txBody>
      </p:sp>
      <p:sp>
        <p:nvSpPr>
          <p:cNvPr id="3" name="Content Placeholder 2">
            <a:extLst>
              <a:ext uri="{FF2B5EF4-FFF2-40B4-BE49-F238E27FC236}">
                <a16:creationId xmlns:a16="http://schemas.microsoft.com/office/drawing/2014/main" id="{79F819F2-807A-BDE4-2317-1C2AC07265CB}"/>
              </a:ext>
            </a:extLst>
          </p:cNvPr>
          <p:cNvSpPr>
            <a:spLocks noGrp="1"/>
          </p:cNvSpPr>
          <p:nvPr>
            <p:ph idx="1"/>
          </p:nvPr>
        </p:nvSpPr>
        <p:spPr>
          <a:xfrm>
            <a:off x="160421" y="850233"/>
            <a:ext cx="11919284" cy="5763927"/>
          </a:xfrm>
        </p:spPr>
        <p:txBody>
          <a:bodyPr>
            <a:noAutofit/>
          </a:bodyPr>
          <a:lstStyle/>
          <a:p>
            <a:pPr marL="0" indent="0">
              <a:buNone/>
            </a:pPr>
            <a:r>
              <a:rPr lang="en-US" sz="2600" dirty="0"/>
              <a:t>The proposed methodology for classifying watermelon fruit and leaf diseases is illustrated in Fig. 1. The suggested watermelon disease detection system includes several essential modules to ensure precise and effective classification.</a:t>
            </a:r>
          </a:p>
          <a:p>
            <a:pPr marL="0" indent="0">
              <a:buNone/>
            </a:pPr>
            <a:r>
              <a:rPr lang="en-US" sz="2600" dirty="0"/>
              <a:t>The main goal of the data gathering phase is to capture images of both healthy and diseased watermelon leaves from the regional horticulture research station in Patuakhali, Bangladesh. </a:t>
            </a:r>
          </a:p>
          <a:p>
            <a:pPr marL="0" indent="0">
              <a:buNone/>
            </a:pPr>
            <a:r>
              <a:rPr lang="en-US" sz="2600" dirty="0"/>
              <a:t>The dataset contains various categories, including downy mildew, anthracnose, mosaic virus, and healthy .To increase robustness  and avoid overfitting, data augmentation methods such as rotation, flipping, zooming, and shifting are applied. This process produces a large dataset comprising both enhanced and original images .In the data preprocessing stage, all images are standardized to a uniform size (e.g., 224x224 pixels) and normalized to scale pixel values between -1 and 1 for better convergence during training.</a:t>
            </a:r>
          </a:p>
          <a:p>
            <a:pPr marL="0" indent="0">
              <a:buNone/>
            </a:pPr>
            <a:r>
              <a:rPr lang="en-US" sz="2600" dirty="0"/>
              <a:t>Additional augmentation techniques, such as rotation and zooming, are applied to enhance the model’s generalization capabilities.</a:t>
            </a:r>
          </a:p>
          <a:p>
            <a:pPr marL="0" indent="0">
              <a:buNone/>
            </a:pPr>
            <a:endParaRPr lang="en-US" sz="2600" dirty="0"/>
          </a:p>
        </p:txBody>
      </p:sp>
    </p:spTree>
    <p:extLst>
      <p:ext uri="{BB962C8B-B14F-4D97-AF65-F5344CB8AC3E}">
        <p14:creationId xmlns:p14="http://schemas.microsoft.com/office/powerpoint/2010/main" val="1820646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45D32-1CB0-14E3-25F8-07B44200FEF6}"/>
              </a:ext>
            </a:extLst>
          </p:cNvPr>
          <p:cNvSpPr>
            <a:spLocks noGrp="1"/>
          </p:cNvSpPr>
          <p:nvPr>
            <p:ph idx="1"/>
          </p:nvPr>
        </p:nvSpPr>
        <p:spPr>
          <a:xfrm>
            <a:off x="208547" y="673767"/>
            <a:ext cx="11774906" cy="5503195"/>
          </a:xfrm>
        </p:spPr>
        <p:txBody>
          <a:bodyPr>
            <a:normAutofit/>
          </a:bodyPr>
          <a:lstStyle/>
          <a:p>
            <a:pPr marL="0" indent="0">
              <a:buNone/>
            </a:pPr>
            <a:r>
              <a:rPr lang="en-US" sz="2600" dirty="0"/>
              <a:t>The dataset is then split into training(70%), validation (15%), and testing (15%) subsets, ensuring balanced representation of all categories across the splits . The model has well-known CNN architecture VGG16.</a:t>
            </a:r>
          </a:p>
          <a:p>
            <a:pPr marL="0" indent="0">
              <a:buNone/>
            </a:pPr>
            <a:r>
              <a:rPr lang="en-US" sz="2600" dirty="0"/>
              <a:t>The architecture is fine-tuned by customizing convolutional layers, activation functions (</a:t>
            </a:r>
            <a:r>
              <a:rPr lang="en-US" sz="2600" dirty="0" err="1"/>
              <a:t>ReLU</a:t>
            </a:r>
            <a:r>
              <a:rPr lang="en-US" sz="2600" dirty="0"/>
              <a:t>), pooling layers, and fully connected layers to suit the dataset’s complexity . The training process involves monitoring validation performance to prevent overfitting while optimizing the model using techniques such as Adam optimizers, learning rate scheduling, dropout, batch normalization, and early stopping . Real-time data augmentation is applied during training to further enhance the models performance.</a:t>
            </a:r>
          </a:p>
          <a:p>
            <a:pPr marL="0" indent="0">
              <a:buNone/>
            </a:pPr>
            <a:r>
              <a:rPr lang="en-US" sz="2600" dirty="0"/>
              <a:t>Finally, the evaluation is made to the trained model .It is testing on the reserved test set, and its performance is assessed using metrics like accuracy, precision, recall, F1-score, and a confusion matrix. Error analysis of misclassified images is conducted to identify potential improvements. The systematic approach ensures high accuracy and reliability in detecting watermelon diseases.</a:t>
            </a:r>
            <a:endParaRPr lang="en-IN" sz="2600" dirty="0"/>
          </a:p>
          <a:p>
            <a:pPr marL="0" indent="0">
              <a:buNone/>
            </a:pPr>
            <a:endParaRPr lang="en-US" sz="2600" dirty="0"/>
          </a:p>
          <a:p>
            <a:pPr marL="0" indent="0">
              <a:buNone/>
            </a:pPr>
            <a:endParaRPr lang="en-US" sz="2600" dirty="0"/>
          </a:p>
          <a:p>
            <a:endParaRPr lang="en-IN" sz="2600" dirty="0"/>
          </a:p>
        </p:txBody>
      </p:sp>
    </p:spTree>
    <p:extLst>
      <p:ext uri="{BB962C8B-B14F-4D97-AF65-F5344CB8AC3E}">
        <p14:creationId xmlns:p14="http://schemas.microsoft.com/office/powerpoint/2010/main" val="664641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95A9E-3156-78C7-85BE-282992CFDA0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7498-94AA-84F3-7F18-2B1C21394DA0}"/>
              </a:ext>
            </a:extLst>
          </p:cNvPr>
          <p:cNvSpPr>
            <a:spLocks noGrp="1"/>
          </p:cNvSpPr>
          <p:nvPr>
            <p:ph idx="1"/>
          </p:nvPr>
        </p:nvSpPr>
        <p:spPr>
          <a:xfrm>
            <a:off x="208547" y="673767"/>
            <a:ext cx="11774906" cy="5503195"/>
          </a:xfrm>
        </p:spPr>
        <p:txBody>
          <a:bodyPr>
            <a:normAutofit/>
          </a:bodyPr>
          <a:lstStyle/>
          <a:p>
            <a:pPr marL="0" indent="0">
              <a:buNone/>
            </a:pPr>
            <a:r>
              <a:rPr lang="en-US" sz="2600" dirty="0"/>
              <a:t>Hyper Parameters-</a:t>
            </a:r>
          </a:p>
          <a:p>
            <a:r>
              <a:rPr lang="en-IN" sz="2600" dirty="0"/>
              <a:t>Optimizer-Adam</a:t>
            </a:r>
          </a:p>
          <a:p>
            <a:r>
              <a:rPr lang="en-IN" sz="2600" dirty="0"/>
              <a:t>Learning Rate-0.0005</a:t>
            </a:r>
          </a:p>
          <a:p>
            <a:r>
              <a:rPr lang="en-IN" sz="2600" dirty="0"/>
              <a:t>Loss Function –Categorical Crossentrophy</a:t>
            </a:r>
          </a:p>
          <a:p>
            <a:r>
              <a:rPr lang="en-IN" sz="2600" dirty="0"/>
              <a:t>Metrics-Accuracy</a:t>
            </a:r>
          </a:p>
          <a:p>
            <a:r>
              <a:rPr lang="en-IN" sz="2600" dirty="0"/>
              <a:t>Batchsize-32</a:t>
            </a:r>
          </a:p>
          <a:p>
            <a:r>
              <a:rPr lang="en-IN" sz="2600" dirty="0"/>
              <a:t>Epochs-30</a:t>
            </a:r>
          </a:p>
          <a:p>
            <a:pPr marL="0" indent="0">
              <a:buNone/>
            </a:pPr>
            <a:endParaRPr lang="en-US" sz="2600" dirty="0"/>
          </a:p>
          <a:p>
            <a:pPr marL="0" indent="0">
              <a:buNone/>
            </a:pPr>
            <a:endParaRPr lang="en-US" sz="2600" dirty="0"/>
          </a:p>
          <a:p>
            <a:endParaRPr lang="en-IN" sz="2600" dirty="0"/>
          </a:p>
        </p:txBody>
      </p:sp>
      <p:pic>
        <p:nvPicPr>
          <p:cNvPr id="6" name="Picture 5">
            <a:extLst>
              <a:ext uri="{FF2B5EF4-FFF2-40B4-BE49-F238E27FC236}">
                <a16:creationId xmlns:a16="http://schemas.microsoft.com/office/drawing/2014/main" id="{89028FFB-5D2F-8916-8A9A-82FF71E11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47" y="4183704"/>
            <a:ext cx="6944694" cy="2000529"/>
          </a:xfrm>
          <a:prstGeom prst="rect">
            <a:avLst/>
          </a:prstGeom>
        </p:spPr>
      </p:pic>
    </p:spTree>
    <p:extLst>
      <p:ext uri="{BB962C8B-B14F-4D97-AF65-F5344CB8AC3E}">
        <p14:creationId xmlns:p14="http://schemas.microsoft.com/office/powerpoint/2010/main" val="3402026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A7F1-72BF-8725-F467-4C8A7446EBF8}"/>
              </a:ext>
            </a:extLst>
          </p:cNvPr>
          <p:cNvSpPr>
            <a:spLocks noGrp="1"/>
          </p:cNvSpPr>
          <p:nvPr>
            <p:ph type="title"/>
          </p:nvPr>
        </p:nvSpPr>
        <p:spPr>
          <a:xfrm>
            <a:off x="308287" y="1"/>
            <a:ext cx="11045513" cy="1235242"/>
          </a:xfrm>
        </p:spPr>
        <p:txBody>
          <a:bodyPr>
            <a:normAutofit fontScale="90000"/>
          </a:bodyPr>
          <a:lstStyle/>
          <a:p>
            <a:r>
              <a:rPr lang="en-US" b="1" dirty="0">
                <a:latin typeface="+mn-lt"/>
              </a:rPr>
              <a:t>Results</a:t>
            </a:r>
            <a:br>
              <a:rPr lang="en-US" b="1" dirty="0">
                <a:latin typeface="+mn-lt"/>
              </a:rPr>
            </a:br>
            <a:endParaRPr lang="en-IN" b="1" dirty="0">
              <a:latin typeface="+mn-lt"/>
            </a:endParaRPr>
          </a:p>
        </p:txBody>
      </p:sp>
      <p:pic>
        <p:nvPicPr>
          <p:cNvPr id="5" name="Content Placeholder 4">
            <a:extLst>
              <a:ext uri="{FF2B5EF4-FFF2-40B4-BE49-F238E27FC236}">
                <a16:creationId xmlns:a16="http://schemas.microsoft.com/office/drawing/2014/main" id="{EBA5ADCA-D972-8057-E3B3-8D9FBA5DDE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287" y="1077546"/>
            <a:ext cx="5575406" cy="4714407"/>
          </a:xfrm>
        </p:spPr>
      </p:pic>
      <p:pic>
        <p:nvPicPr>
          <p:cNvPr id="7" name="Picture 6">
            <a:extLst>
              <a:ext uri="{FF2B5EF4-FFF2-40B4-BE49-F238E27FC236}">
                <a16:creationId xmlns:a16="http://schemas.microsoft.com/office/drawing/2014/main" id="{F4522604-A813-138D-55FC-FD9004D32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3048" y="1077546"/>
            <a:ext cx="5262258" cy="4714407"/>
          </a:xfrm>
          <a:prstGeom prst="rect">
            <a:avLst/>
          </a:prstGeom>
        </p:spPr>
      </p:pic>
    </p:spTree>
    <p:extLst>
      <p:ext uri="{BB962C8B-B14F-4D97-AF65-F5344CB8AC3E}">
        <p14:creationId xmlns:p14="http://schemas.microsoft.com/office/powerpoint/2010/main" val="127616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19E748-ECAC-8914-2F34-AAECCA3C6E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169" y="203951"/>
            <a:ext cx="7772631" cy="6525172"/>
          </a:xfrm>
        </p:spPr>
      </p:pic>
    </p:spTree>
    <p:extLst>
      <p:ext uri="{BB962C8B-B14F-4D97-AF65-F5344CB8AC3E}">
        <p14:creationId xmlns:p14="http://schemas.microsoft.com/office/powerpoint/2010/main" val="920194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2D673-43D0-DAE9-06B7-97DEF3B780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5310" y="385763"/>
            <a:ext cx="6776568" cy="5791200"/>
          </a:xfrm>
        </p:spPr>
      </p:pic>
    </p:spTree>
    <p:extLst>
      <p:ext uri="{BB962C8B-B14F-4D97-AF65-F5344CB8AC3E}">
        <p14:creationId xmlns:p14="http://schemas.microsoft.com/office/powerpoint/2010/main" val="202659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46E573-0AD1-90F9-0614-C23363901C53}"/>
              </a:ext>
            </a:extLst>
          </p:cNvPr>
          <p:cNvSpPr>
            <a:spLocks noGrp="1"/>
          </p:cNvSpPr>
          <p:nvPr>
            <p:ph idx="1"/>
          </p:nvPr>
        </p:nvSpPr>
        <p:spPr>
          <a:xfrm>
            <a:off x="375920" y="1556084"/>
            <a:ext cx="10977880" cy="5301915"/>
          </a:xfrm>
        </p:spPr>
        <p:txBody>
          <a:bodyPr>
            <a:normAutofit/>
          </a:bodyPr>
          <a:lstStyle/>
          <a:p>
            <a:pPr marL="0" indent="0">
              <a:buNone/>
            </a:pPr>
            <a:r>
              <a:rPr lang="en-US" sz="2600" dirty="0"/>
              <a:t>This project proposes a VGG16-based model for predicting watermelon leaf and fruit diseases, using data augmentation and regularization (e.g., dropout) to prevent overfitting and ensure strong generalization. The model aims to identify diseases like anthracnose, downy mildew, and mosaic virus, which can significantly impact crop health and yield. By leveraging transfer learning, the model efficiently extracts features from high-quality images of diseased and healthy watermelon plants, achieving 98.79% accuracy. This approach helps in early disease detection, enabling farmers to take timely actions, thus improving crop health and reducing losses. The VGG16 model is highlighted as an effective and reliable tool for agricultural disease classification.</a:t>
            </a:r>
            <a:endParaRPr lang="en-IN" sz="2600" dirty="0"/>
          </a:p>
        </p:txBody>
      </p:sp>
      <p:sp>
        <p:nvSpPr>
          <p:cNvPr id="2" name="TextBox 1">
            <a:extLst>
              <a:ext uri="{FF2B5EF4-FFF2-40B4-BE49-F238E27FC236}">
                <a16:creationId xmlns:a16="http://schemas.microsoft.com/office/drawing/2014/main" id="{8270B70A-BA1C-36B5-DFEB-A173D82D276F}"/>
              </a:ext>
            </a:extLst>
          </p:cNvPr>
          <p:cNvSpPr txBox="1"/>
          <p:nvPr/>
        </p:nvSpPr>
        <p:spPr>
          <a:xfrm>
            <a:off x="609600" y="609600"/>
            <a:ext cx="8742947" cy="584775"/>
          </a:xfrm>
          <a:prstGeom prst="rect">
            <a:avLst/>
          </a:prstGeom>
          <a:noFill/>
        </p:spPr>
        <p:txBody>
          <a:bodyPr wrap="square" rtlCol="0">
            <a:spAutoFit/>
          </a:bodyPr>
          <a:lstStyle/>
          <a:p>
            <a:r>
              <a:rPr lang="en-IN" sz="3200" b="1" dirty="0"/>
              <a:t>CONCLUSION</a:t>
            </a:r>
          </a:p>
        </p:txBody>
      </p:sp>
    </p:spTree>
    <p:extLst>
      <p:ext uri="{BB962C8B-B14F-4D97-AF65-F5344CB8AC3E}">
        <p14:creationId xmlns:p14="http://schemas.microsoft.com/office/powerpoint/2010/main" val="3744804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D94A-E125-08D0-43AD-4B1608D27454}"/>
              </a:ext>
            </a:extLst>
          </p:cNvPr>
          <p:cNvSpPr>
            <a:spLocks noGrp="1"/>
          </p:cNvSpPr>
          <p:nvPr>
            <p:ph type="title"/>
          </p:nvPr>
        </p:nvSpPr>
        <p:spPr>
          <a:xfrm>
            <a:off x="597568" y="-502361"/>
            <a:ext cx="10515600" cy="1325563"/>
          </a:xfrm>
        </p:spPr>
        <p:txBody>
          <a:bodyPr/>
          <a:lstStyle/>
          <a:p>
            <a:pPr algn="ctr"/>
            <a:br>
              <a:rPr lang="en-IN" dirty="0"/>
            </a:br>
            <a:r>
              <a:rPr lang="en-IN" dirty="0"/>
              <a:t>References</a:t>
            </a:r>
          </a:p>
        </p:txBody>
      </p:sp>
      <p:sp>
        <p:nvSpPr>
          <p:cNvPr id="12" name="Content Placeholder 11">
            <a:extLst>
              <a:ext uri="{FF2B5EF4-FFF2-40B4-BE49-F238E27FC236}">
                <a16:creationId xmlns:a16="http://schemas.microsoft.com/office/drawing/2014/main" id="{EB2A4A3E-FF7F-23ED-C8E1-CA513F528A44}"/>
              </a:ext>
            </a:extLst>
          </p:cNvPr>
          <p:cNvSpPr>
            <a:spLocks noGrp="1"/>
          </p:cNvSpPr>
          <p:nvPr>
            <p:ph idx="1"/>
          </p:nvPr>
        </p:nvSpPr>
        <p:spPr>
          <a:xfrm>
            <a:off x="192505" y="823202"/>
            <a:ext cx="11742821" cy="5729999"/>
          </a:xfrm>
        </p:spPr>
        <p:txBody>
          <a:bodyPr>
            <a:noAutofit/>
          </a:bodyPr>
          <a:lstStyle/>
          <a:p>
            <a:pPr marL="0" indent="0">
              <a:buNone/>
            </a:pPr>
            <a:r>
              <a:rPr lang="en-IN" sz="2400" dirty="0"/>
              <a:t>1] Moya-Ruiz C, </a:t>
            </a:r>
            <a:r>
              <a:rPr lang="en-IN" sz="2400" dirty="0" err="1"/>
              <a:t>G´omez</a:t>
            </a:r>
            <a:r>
              <a:rPr lang="en-IN" sz="2400" dirty="0"/>
              <a:t> P, </a:t>
            </a:r>
            <a:r>
              <a:rPr lang="en-IN" sz="2400" dirty="0" err="1"/>
              <a:t>Ju´arez</a:t>
            </a:r>
            <a:r>
              <a:rPr lang="en-IN" sz="2400" dirty="0"/>
              <a:t> M. Occurrence, Distribution, </a:t>
            </a:r>
            <a:r>
              <a:rPr lang="en-IN" sz="2400" dirty="0" err="1"/>
              <a:t>andManagement</a:t>
            </a:r>
            <a:r>
              <a:rPr lang="en-IN" sz="2400" dirty="0"/>
              <a:t> of Aphid-Transmitted Viruses in Cucurbits in </a:t>
            </a:r>
            <a:r>
              <a:rPr lang="en-IN" sz="2400" dirty="0" err="1"/>
              <a:t>Spain.Pathogens</a:t>
            </a:r>
            <a:r>
              <a:rPr lang="en-IN" sz="2400" dirty="0"/>
              <a:t>. 2023 Mar 7;12(3):422. </a:t>
            </a:r>
            <a:r>
              <a:rPr lang="en-IN" sz="2400" dirty="0" err="1"/>
              <a:t>doi</a:t>
            </a:r>
            <a:r>
              <a:rPr lang="en-IN" sz="2400" dirty="0"/>
              <a:t>: 10.3390/pathogens12030422.PMID: 36986344; PMCID: PMC10057868.</a:t>
            </a:r>
          </a:p>
          <a:p>
            <a:pPr marL="0" indent="0">
              <a:buNone/>
            </a:pPr>
            <a:r>
              <a:rPr lang="en-IN" sz="2400" dirty="0"/>
              <a:t>[2] D. Arora, K. Mehta, A. Kumar, and S. Lamba, “Evaluating </a:t>
            </a:r>
            <a:r>
              <a:rPr lang="en-IN" sz="2400" dirty="0" err="1"/>
              <a:t>WatermelonMosaic</a:t>
            </a:r>
            <a:r>
              <a:rPr lang="en-IN" sz="2400" dirty="0"/>
              <a:t> Virus Seriousness with Hybrid RNN and Random Forest </a:t>
            </a:r>
            <a:r>
              <a:rPr lang="en-IN" sz="2400" dirty="0" err="1"/>
              <a:t>Model:A</a:t>
            </a:r>
            <a:r>
              <a:rPr lang="en-IN" sz="2400" dirty="0"/>
              <a:t> Five-Degree Approach,” in Proceedings of the 2024 11th </a:t>
            </a:r>
            <a:r>
              <a:rPr lang="en-IN" sz="2400" dirty="0" err="1"/>
              <a:t>InternationalConference</a:t>
            </a:r>
            <a:r>
              <a:rPr lang="en-IN" sz="2400" dirty="0"/>
              <a:t> on Reliability, Infocom Technologies and Optimization(Trends and Future Directions) (ICRITO), Noida, India, 2024, pp. 1-5, </a:t>
            </a:r>
            <a:r>
              <a:rPr lang="en-IN" sz="2400" dirty="0" err="1"/>
              <a:t>doi</a:t>
            </a:r>
            <a:r>
              <a:rPr lang="en-IN" sz="2400" dirty="0"/>
              <a:t>: 10.1109/ICRITO61523.2024.10522240.</a:t>
            </a:r>
          </a:p>
          <a:p>
            <a:pPr marL="0" indent="0">
              <a:buNone/>
            </a:pPr>
            <a:r>
              <a:rPr lang="en-IN" sz="2400" dirty="0"/>
              <a:t>[3] S. Swain, S. K. Nayak, S. Sucharita, and A. </a:t>
            </a:r>
            <a:r>
              <a:rPr lang="en-IN" sz="2400" dirty="0" err="1"/>
              <a:t>Barik,“A</a:t>
            </a:r>
            <a:r>
              <a:rPr lang="en-IN" sz="2400" dirty="0"/>
              <a:t> Review on Plant Leaf Diseases Detection and Clas-</a:t>
            </a:r>
            <a:r>
              <a:rPr lang="en-IN" sz="2400" dirty="0" err="1"/>
              <a:t>sification</a:t>
            </a:r>
            <a:r>
              <a:rPr lang="en-IN" sz="2400" dirty="0"/>
              <a:t> Based on Machine Learning Models,” 2020.[Online]. Available: </a:t>
            </a:r>
            <a:r>
              <a:rPr lang="en-IN" sz="2400" dirty="0">
                <a:hlinkClick r:id="rId2"/>
              </a:rPr>
              <a:t>https://www.semanticscholar.org/paper/A-Review-on-Plant-Leaf-Diseases-DetectionandBased-Swain-Nayak/5ac88f43e168d1fb40d40aae9186470bae3594d7</a:t>
            </a:r>
            <a:endParaRPr lang="en-IN" sz="2400" dirty="0"/>
          </a:p>
          <a:p>
            <a:pPr marL="0" indent="0">
              <a:buNone/>
            </a:pPr>
            <a:r>
              <a:rPr lang="en-IN" sz="2400" dirty="0"/>
              <a:t>.[4] B. S. Abu-Nasser and S. S. Abu-Naser, “Cognitive Expert System </a:t>
            </a:r>
            <a:r>
              <a:rPr lang="en-IN" sz="2400" dirty="0" err="1"/>
              <a:t>forWatermelon</a:t>
            </a:r>
            <a:r>
              <a:rPr lang="en-IN" sz="2400" dirty="0"/>
              <a:t> Disease Diagnosis and Treatment,” International Journal </a:t>
            </a:r>
            <a:r>
              <a:rPr lang="en-IN" sz="2400" dirty="0" err="1"/>
              <a:t>ofAcademic</a:t>
            </a:r>
            <a:r>
              <a:rPr lang="en-IN" sz="2400" dirty="0"/>
              <a:t> Information Systems Research, vol. 2, no. 7, pp. 1–7, 2018,hal-01855441.</a:t>
            </a:r>
          </a:p>
        </p:txBody>
      </p:sp>
    </p:spTree>
    <p:extLst>
      <p:ext uri="{BB962C8B-B14F-4D97-AF65-F5344CB8AC3E}">
        <p14:creationId xmlns:p14="http://schemas.microsoft.com/office/powerpoint/2010/main" val="3472388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8F060-FEC6-3179-0115-18B13C5BBFB0}"/>
              </a:ext>
            </a:extLst>
          </p:cNvPr>
          <p:cNvSpPr>
            <a:spLocks noGrp="1"/>
          </p:cNvSpPr>
          <p:nvPr>
            <p:ph idx="1"/>
          </p:nvPr>
        </p:nvSpPr>
        <p:spPr>
          <a:xfrm>
            <a:off x="0" y="172720"/>
            <a:ext cx="12192000" cy="6543040"/>
          </a:xfrm>
        </p:spPr>
        <p:txBody>
          <a:bodyPr>
            <a:noAutofit/>
          </a:bodyPr>
          <a:lstStyle/>
          <a:p>
            <a:pPr marL="0" indent="0">
              <a:buNone/>
            </a:pPr>
            <a:r>
              <a:rPr lang="en-IN" sz="2400" dirty="0"/>
              <a:t>[5] S. B. Kutty , “RGB </a:t>
            </a:r>
            <a:r>
              <a:rPr lang="en-IN" sz="2400" dirty="0" err="1"/>
              <a:t>Color</a:t>
            </a:r>
            <a:r>
              <a:rPr lang="en-IN" sz="2400" dirty="0"/>
              <a:t> Extraction-Based System for </a:t>
            </a:r>
            <a:r>
              <a:rPr lang="en-IN" sz="2400" dirty="0" err="1"/>
              <a:t>ClassifyingWatermelon</a:t>
            </a:r>
            <a:r>
              <a:rPr lang="en-IN" sz="2400" dirty="0"/>
              <a:t> Leaf Diseases,” in Proceedings of the 2021 </a:t>
            </a:r>
            <a:r>
              <a:rPr lang="en-IN" sz="2400" dirty="0" err="1"/>
              <a:t>BusinessEngineering</a:t>
            </a:r>
            <a:r>
              <a:rPr lang="en-IN" sz="2400" dirty="0"/>
              <a:t> and Industrial Applications Colloquium (BEIAC),2021, </a:t>
            </a:r>
            <a:r>
              <a:rPr lang="en-IN" sz="2400" dirty="0" err="1"/>
              <a:t>doi</a:t>
            </a:r>
            <a:r>
              <a:rPr lang="en-IN" sz="2400" dirty="0"/>
              <a:t>: 10.1109/BEIAC.2021.6560170. [Online]. </a:t>
            </a:r>
            <a:r>
              <a:rPr lang="en-IN" sz="2400" dirty="0" err="1"/>
              <a:t>Available:https</a:t>
            </a:r>
            <a:r>
              <a:rPr lang="en-IN" sz="2400" dirty="0"/>
              <a:t>://www.researchgate.net/publication/261264177</a:t>
            </a:r>
          </a:p>
          <a:p>
            <a:pPr marL="0" indent="0">
              <a:buNone/>
            </a:pPr>
            <a:r>
              <a:rPr lang="en-IN" sz="2400" dirty="0"/>
              <a:t>[6] J. </a:t>
            </a:r>
            <a:r>
              <a:rPr lang="en-IN" sz="2400" dirty="0" err="1"/>
              <a:t>Abdulridha</a:t>
            </a:r>
            <a:r>
              <a:rPr lang="en-IN" sz="2400" dirty="0"/>
              <a:t>, Y. </a:t>
            </a:r>
            <a:r>
              <a:rPr lang="en-IN" sz="2400" dirty="0" err="1"/>
              <a:t>Ampatzidis</a:t>
            </a:r>
            <a:r>
              <a:rPr lang="en-IN" sz="2400" dirty="0"/>
              <a:t>, J. Qureshi, and P. Roberts, “</a:t>
            </a:r>
            <a:r>
              <a:rPr lang="en-IN" sz="2400" dirty="0" err="1"/>
              <a:t>Identifi</a:t>
            </a:r>
            <a:r>
              <a:rPr lang="en-IN" sz="2400" dirty="0"/>
              <a:t>-cation and Classification of Downy Mildew Severity Stages in </a:t>
            </a:r>
            <a:r>
              <a:rPr lang="en-IN" sz="2400" dirty="0" err="1"/>
              <a:t>Wa-termelon</a:t>
            </a:r>
            <a:r>
              <a:rPr lang="en-IN" sz="2400" dirty="0"/>
              <a:t> Utilizing Aerial and Ground Remote Sensing and </a:t>
            </a:r>
            <a:r>
              <a:rPr lang="en-IN" sz="2400" dirty="0" err="1"/>
              <a:t>MachineLearning</a:t>
            </a:r>
            <a:r>
              <a:rPr lang="en-IN" sz="2400" dirty="0"/>
              <a:t>,” Frontiers in Plant Science, vol. 13, p. 791018, 2022, doi:10.3389/fpls.2022.791018</a:t>
            </a:r>
          </a:p>
          <a:p>
            <a:pPr marL="0" indent="0">
              <a:buNone/>
            </a:pPr>
            <a:r>
              <a:rPr lang="en-IN" sz="2400" dirty="0"/>
              <a:t>[7] S. S. </a:t>
            </a:r>
            <a:r>
              <a:rPr lang="en-IN" sz="2400" dirty="0" err="1"/>
              <a:t>Harakannanavar</a:t>
            </a:r>
            <a:r>
              <a:rPr lang="en-IN" sz="2400" dirty="0"/>
              <a:t> , “CNN-Based Early Detection of Plant </a:t>
            </a:r>
            <a:r>
              <a:rPr lang="en-IN" sz="2400" dirty="0" err="1"/>
              <a:t>Diseasesin</a:t>
            </a:r>
            <a:r>
              <a:rPr lang="en-IN" sz="2400" dirty="0"/>
              <a:t> Tomato Leaves,” Global Transitions Proceedings, vol. 3, no. 11,pp. 1-8, 2022, </a:t>
            </a:r>
            <a:r>
              <a:rPr lang="en-IN" sz="2400" dirty="0" err="1"/>
              <a:t>doi</a:t>
            </a:r>
            <a:r>
              <a:rPr lang="en-IN" sz="2400" dirty="0"/>
              <a:t>: 10.1016/j.gltp.2022.03.016. [Online]. </a:t>
            </a:r>
            <a:r>
              <a:rPr lang="en-IN" sz="2400" dirty="0" err="1"/>
              <a:t>Available:https</a:t>
            </a:r>
            <a:r>
              <a:rPr lang="en-IN" sz="2400" dirty="0"/>
              <a:t>://www.researchgate.net/publication/359690037.</a:t>
            </a:r>
          </a:p>
          <a:p>
            <a:pPr marL="0" indent="0">
              <a:buNone/>
            </a:pPr>
            <a:r>
              <a:rPr lang="en-IN" sz="2400" dirty="0"/>
              <a:t>[8] J. Doe , “Detection of Cucumber and Watermelon Diseases Based </a:t>
            </a:r>
            <a:r>
              <a:rPr lang="en-IN" sz="2400" dirty="0" err="1"/>
              <a:t>onImage</a:t>
            </a:r>
            <a:r>
              <a:rPr lang="en-IN" sz="2400" dirty="0"/>
              <a:t> Processing Techniques Using K-Means Algorithm,” </a:t>
            </a:r>
            <a:r>
              <a:rPr lang="en-IN" sz="2400" dirty="0" err="1"/>
              <a:t>InternationalJournal</a:t>
            </a:r>
            <a:r>
              <a:rPr lang="en-IN" sz="2400" dirty="0"/>
              <a:t> of Multidisciplinary Research and Growth Evaluation, vol. 4,pp. 38-46, 2023, </a:t>
            </a:r>
            <a:r>
              <a:rPr lang="en-IN" sz="2400" dirty="0" err="1"/>
              <a:t>doi</a:t>
            </a:r>
            <a:r>
              <a:rPr lang="en-IN" sz="2400" dirty="0"/>
              <a:t>: 10.54660/.IJMRGE.2023.4.6.38-46.</a:t>
            </a:r>
          </a:p>
          <a:p>
            <a:pPr marL="0" indent="0">
              <a:buNone/>
            </a:pPr>
            <a:r>
              <a:rPr lang="en-IN" sz="2400" dirty="0"/>
              <a:t>[9] H. S. Jayswal , “Various Plant Disease Detection Methods (CNN, </a:t>
            </a:r>
            <a:r>
              <a:rPr lang="en-IN" sz="2400" dirty="0" err="1"/>
              <a:t>SVM,Mobile</a:t>
            </a:r>
            <a:r>
              <a:rPr lang="en-IN" sz="2400" dirty="0"/>
              <a:t> Apps),” Plant Leaf Disease Detection and Classification </a:t>
            </a:r>
            <a:r>
              <a:rPr lang="en-IN" sz="2400" dirty="0" err="1"/>
              <a:t>usingConventional</a:t>
            </a:r>
            <a:r>
              <a:rPr lang="en-IN" sz="2400" dirty="0"/>
              <a:t> Machine Learning and Deep Learning, Jan. 2020. [Online].Available: https://www.researchgate.net/publication/352787124[10</a:t>
            </a:r>
          </a:p>
          <a:p>
            <a:pPr marL="0" indent="0">
              <a:buNone/>
            </a:pPr>
            <a:endParaRPr lang="en-IN" sz="2400" dirty="0"/>
          </a:p>
          <a:p>
            <a:pPr marL="0" indent="0">
              <a:buNone/>
            </a:pPr>
            <a:endParaRPr lang="en-IN" sz="2400" dirty="0"/>
          </a:p>
        </p:txBody>
      </p:sp>
    </p:spTree>
    <p:extLst>
      <p:ext uri="{BB962C8B-B14F-4D97-AF65-F5344CB8AC3E}">
        <p14:creationId xmlns:p14="http://schemas.microsoft.com/office/powerpoint/2010/main" val="148259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9395-16E6-795D-17EC-7453B14DA059}"/>
              </a:ext>
            </a:extLst>
          </p:cNvPr>
          <p:cNvSpPr>
            <a:spLocks noGrp="1"/>
          </p:cNvSpPr>
          <p:nvPr>
            <p:ph type="title"/>
          </p:nvPr>
        </p:nvSpPr>
        <p:spPr>
          <a:xfrm>
            <a:off x="838200" y="-177281"/>
            <a:ext cx="10515600" cy="1063689"/>
          </a:xfrm>
        </p:spPr>
        <p:txBody>
          <a:bodyPr/>
          <a:lstStyle/>
          <a:p>
            <a:r>
              <a:rPr lang="en-IN" b="1" dirty="0">
                <a:latin typeface="+mn-lt"/>
              </a:rPr>
              <a:t>                           Introduction</a:t>
            </a:r>
          </a:p>
        </p:txBody>
      </p:sp>
      <p:sp>
        <p:nvSpPr>
          <p:cNvPr id="3" name="Content Placeholder 2">
            <a:extLst>
              <a:ext uri="{FF2B5EF4-FFF2-40B4-BE49-F238E27FC236}">
                <a16:creationId xmlns:a16="http://schemas.microsoft.com/office/drawing/2014/main" id="{B78A1AFA-98CE-A0F6-2217-9ED9A046EACA}"/>
              </a:ext>
            </a:extLst>
          </p:cNvPr>
          <p:cNvSpPr>
            <a:spLocks noGrp="1"/>
          </p:cNvSpPr>
          <p:nvPr>
            <p:ph idx="1"/>
          </p:nvPr>
        </p:nvSpPr>
        <p:spPr>
          <a:xfrm>
            <a:off x="231493" y="575322"/>
            <a:ext cx="11771453" cy="6282678"/>
          </a:xfrm>
        </p:spPr>
        <p:txBody>
          <a:bodyPr>
            <a:noAutofit/>
          </a:bodyPr>
          <a:lstStyle/>
          <a:p>
            <a:pPr>
              <a:buFont typeface="+mj-lt"/>
              <a:buAutoNum type="arabicPeriod"/>
            </a:pPr>
            <a:r>
              <a:rPr lang="en-US" sz="2600" b="1" dirty="0"/>
              <a:t>Purpose</a:t>
            </a:r>
            <a:r>
              <a:rPr lang="en-US" sz="2600" dirty="0"/>
              <a:t>: Addresses the need for efficient, machine vision-based detection models to combat crop diseases in watermelon cultivation.</a:t>
            </a:r>
          </a:p>
          <a:p>
            <a:pPr>
              <a:buFont typeface="+mj-lt"/>
              <a:buAutoNum type="arabicPeriod"/>
            </a:pPr>
            <a:r>
              <a:rPr lang="en-US" sz="2600" b="1" dirty="0"/>
              <a:t>Dataset Collection</a:t>
            </a:r>
            <a:r>
              <a:rPr lang="en-US" sz="2600" dirty="0"/>
              <a:t>:</a:t>
            </a:r>
          </a:p>
          <a:p>
            <a:pPr marL="742950" lvl="1" indent="-285750">
              <a:buFont typeface="+mj-lt"/>
              <a:buAutoNum type="arabicPeriod"/>
            </a:pPr>
            <a:r>
              <a:rPr lang="en-US" sz="2600" dirty="0"/>
              <a:t>Collected on June 25, 2023, from the Regional Horticulture Research Station in Patuakhali, Bangladesh.</a:t>
            </a:r>
          </a:p>
          <a:p>
            <a:pPr marL="742950" lvl="1" indent="-285750">
              <a:buFont typeface="+mj-lt"/>
              <a:buAutoNum type="arabicPeriod"/>
            </a:pPr>
            <a:r>
              <a:rPr lang="en-US" sz="2600" dirty="0"/>
              <a:t>Includes both healthy and diseased watermelon images.</a:t>
            </a:r>
          </a:p>
          <a:p>
            <a:pPr>
              <a:buFont typeface="+mj-lt"/>
              <a:buAutoNum type="arabicPeriod"/>
            </a:pPr>
            <a:r>
              <a:rPr lang="en-US" sz="2600" b="1" dirty="0"/>
              <a:t>Categories</a:t>
            </a:r>
            <a:r>
              <a:rPr lang="en-US" sz="2600" dirty="0"/>
              <a:t>: The dataset enables classification into four categories:</a:t>
            </a:r>
          </a:p>
          <a:p>
            <a:pPr marL="742950" lvl="1" indent="-285750">
              <a:buFont typeface="+mj-lt"/>
              <a:buAutoNum type="arabicPeriod"/>
            </a:pPr>
            <a:r>
              <a:rPr lang="en-US" sz="2600" dirty="0"/>
              <a:t>Healthy</a:t>
            </a:r>
          </a:p>
          <a:p>
            <a:pPr marL="742950" lvl="1" indent="-285750">
              <a:buFont typeface="+mj-lt"/>
              <a:buAutoNum type="arabicPeriod"/>
            </a:pPr>
            <a:r>
              <a:rPr lang="en-US" sz="2600" dirty="0"/>
              <a:t>Mosaic Virus</a:t>
            </a:r>
          </a:p>
          <a:p>
            <a:pPr marL="742950" lvl="1" indent="-285750">
              <a:buFont typeface="+mj-lt"/>
              <a:buAutoNum type="arabicPeriod"/>
            </a:pPr>
            <a:r>
              <a:rPr lang="en-US" sz="2600" dirty="0"/>
              <a:t>Anthracnose</a:t>
            </a:r>
          </a:p>
          <a:p>
            <a:pPr marL="742950" lvl="1" indent="-285750">
              <a:buFont typeface="+mj-lt"/>
              <a:buAutoNum type="arabicPeriod"/>
            </a:pPr>
            <a:r>
              <a:rPr lang="en-US" sz="2600" dirty="0"/>
              <a:t>Downy Mildew</a:t>
            </a:r>
          </a:p>
          <a:p>
            <a:pPr>
              <a:buFont typeface="+mj-lt"/>
              <a:buAutoNum type="arabicPeriod"/>
            </a:pPr>
            <a:r>
              <a:rPr lang="en-US" sz="2600" b="1" dirty="0"/>
              <a:t>Dataset Composition</a:t>
            </a:r>
            <a:r>
              <a:rPr lang="en-US" sz="2600" dirty="0"/>
              <a:t>:</a:t>
            </a:r>
          </a:p>
          <a:p>
            <a:pPr marL="742950" lvl="1" indent="-285750">
              <a:buFont typeface="+mj-lt"/>
              <a:buAutoNum type="arabicPeriod"/>
            </a:pPr>
            <a:r>
              <a:rPr lang="en-US" sz="2600" dirty="0"/>
              <a:t>Contains 1155 original images.</a:t>
            </a:r>
          </a:p>
          <a:p>
            <a:pPr marL="742950" lvl="1" indent="-285750">
              <a:buFont typeface="+mj-lt"/>
              <a:buAutoNum type="arabicPeriod"/>
            </a:pPr>
            <a:r>
              <a:rPr lang="en-US" sz="2600" dirty="0"/>
              <a:t>Augmented to include a total of 5775 images, enhancing the dataset's robustness for training models.</a:t>
            </a:r>
          </a:p>
        </p:txBody>
      </p:sp>
    </p:spTree>
    <p:extLst>
      <p:ext uri="{BB962C8B-B14F-4D97-AF65-F5344CB8AC3E}">
        <p14:creationId xmlns:p14="http://schemas.microsoft.com/office/powerpoint/2010/main" val="704229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BA3E4-2903-2726-D937-8B49F53E4A9C}"/>
              </a:ext>
            </a:extLst>
          </p:cNvPr>
          <p:cNvSpPr>
            <a:spLocks noGrp="1"/>
          </p:cNvSpPr>
          <p:nvPr>
            <p:ph idx="1"/>
          </p:nvPr>
        </p:nvSpPr>
        <p:spPr>
          <a:xfrm>
            <a:off x="240632" y="162560"/>
            <a:ext cx="11646568" cy="6624320"/>
          </a:xfrm>
        </p:spPr>
        <p:txBody>
          <a:bodyPr>
            <a:noAutofit/>
          </a:bodyPr>
          <a:lstStyle/>
          <a:p>
            <a:pPr marL="0" indent="0">
              <a:buNone/>
            </a:pPr>
            <a:r>
              <a:rPr lang="en-IN" sz="2400" dirty="0"/>
              <a:t>[10] D. Jayakumar , “Automatic Prediction and Classification of </a:t>
            </a:r>
            <a:r>
              <a:rPr lang="en-IN" sz="2400" dirty="0" err="1"/>
              <a:t>Diseasesin</a:t>
            </a:r>
            <a:r>
              <a:rPr lang="en-IN" sz="2400" dirty="0"/>
              <a:t> Melons Using Stacked RNN Based Deep Learning Model,” in Pro-</a:t>
            </a:r>
            <a:r>
              <a:rPr lang="en-IN" sz="2400" dirty="0" err="1"/>
              <a:t>ceedings</a:t>
            </a:r>
            <a:r>
              <a:rPr lang="en-IN" sz="2400" dirty="0"/>
              <a:t> of the 2020 International Conference on System, </a:t>
            </a:r>
            <a:r>
              <a:rPr lang="en-IN" sz="2400" dirty="0" err="1"/>
              <a:t>Computation,Automation</a:t>
            </a:r>
            <a:r>
              <a:rPr lang="en-IN" sz="2400" dirty="0"/>
              <a:t> and Networking (ICSCAN), Pondicherry, India, 2020, pp.1-5, </a:t>
            </a:r>
            <a:r>
              <a:rPr lang="en-IN" sz="2400" dirty="0" err="1"/>
              <a:t>doi</a:t>
            </a:r>
            <a:r>
              <a:rPr lang="en-IN" sz="2400" dirty="0"/>
              <a:t>: 10.1109/ICSCAN49426.2020.9262414.</a:t>
            </a:r>
          </a:p>
          <a:p>
            <a:pPr marL="0" indent="0">
              <a:buNone/>
            </a:pPr>
            <a:r>
              <a:rPr lang="en-IN" sz="2400" dirty="0"/>
              <a:t>[11] S. N. A. Robi , “Utilizing UAV Data for Neural Network-Based Clas-</a:t>
            </a:r>
            <a:r>
              <a:rPr lang="en-IN" sz="2400" dirty="0" err="1"/>
              <a:t>sification</a:t>
            </a:r>
            <a:r>
              <a:rPr lang="en-IN" sz="2400" dirty="0"/>
              <a:t> of Melon Leaf Diseases in Smart Agriculture,” </a:t>
            </a:r>
            <a:r>
              <a:rPr lang="en-IN" sz="2400" dirty="0" err="1"/>
              <a:t>InternationalJournal</a:t>
            </a:r>
            <a:r>
              <a:rPr lang="en-IN" sz="2400" dirty="0"/>
              <a:t> of Advanced Computer Science and Applications (IJACSA), vol.15, no. 1, 2024, </a:t>
            </a:r>
            <a:r>
              <a:rPr lang="en-IN" sz="2400" dirty="0" err="1"/>
              <a:t>doi</a:t>
            </a:r>
            <a:r>
              <a:rPr lang="en-IN" sz="2400" dirty="0"/>
              <a:t>: 10.14569/IJACSA.2024.01501119.</a:t>
            </a:r>
          </a:p>
          <a:p>
            <a:pPr marL="0" indent="0">
              <a:buNone/>
            </a:pPr>
            <a:r>
              <a:rPr lang="en-IN" sz="2400" dirty="0"/>
              <a:t>[12] M. Pineda , “Detection of Bacterial Infection in Melon Plants </a:t>
            </a:r>
            <a:r>
              <a:rPr lang="en-IN" sz="2400" dirty="0" err="1"/>
              <a:t>byClassification</a:t>
            </a:r>
            <a:r>
              <a:rPr lang="en-IN" sz="2400" dirty="0"/>
              <a:t> Methods Based on Imaging Data,” Frontiers in </a:t>
            </a:r>
            <a:r>
              <a:rPr lang="en-IN" sz="2400" dirty="0" err="1"/>
              <a:t>PlantScience</a:t>
            </a:r>
            <a:r>
              <a:rPr lang="en-IN" sz="2400" dirty="0"/>
              <a:t>, vol. 9, p. 164, 2018, </a:t>
            </a:r>
            <a:r>
              <a:rPr lang="en-IN" sz="2400" dirty="0" err="1"/>
              <a:t>doi</a:t>
            </a:r>
            <a:r>
              <a:rPr lang="en-IN" sz="2400" dirty="0"/>
              <a:t>: 10.3389/fpls.2018.00164.</a:t>
            </a:r>
          </a:p>
          <a:p>
            <a:pPr marL="0" indent="0">
              <a:buNone/>
            </a:pPr>
            <a:r>
              <a:rPr lang="en-IN" sz="2400" dirty="0"/>
              <a:t>[13] A. </a:t>
            </a:r>
            <a:r>
              <a:rPr lang="en-IN" sz="2400" dirty="0" err="1"/>
              <a:t>Suryavanshi</a:t>
            </a:r>
            <a:r>
              <a:rPr lang="en-IN" sz="2400" dirty="0"/>
              <a:t> , “Agriculture Farming Evolution: Federated Learn-</a:t>
            </a:r>
            <a:r>
              <a:rPr lang="en-IN" sz="2400" dirty="0" err="1"/>
              <a:t>ing</a:t>
            </a:r>
            <a:r>
              <a:rPr lang="en-IN" sz="2400" dirty="0"/>
              <a:t> CNNs in Combatting Watermelon Leaf Diseases,” in Pro-</a:t>
            </a:r>
            <a:r>
              <a:rPr lang="en-IN" sz="2400" dirty="0" err="1"/>
              <a:t>ceedings</a:t>
            </a:r>
            <a:r>
              <a:rPr lang="en-IN" sz="2400" dirty="0"/>
              <a:t> of the 2024 Asia Pacific Conference on </a:t>
            </a:r>
            <a:r>
              <a:rPr lang="en-IN" sz="2400" dirty="0" err="1"/>
              <a:t>Innovationin</a:t>
            </a:r>
            <a:r>
              <a:rPr lang="en-IN" sz="2400" dirty="0"/>
              <a:t> Technology (APCIT), Mysore, India, 2024, pp. 1-6, doi:10.1109/APCIT62007.2024.10673452.</a:t>
            </a:r>
          </a:p>
        </p:txBody>
      </p:sp>
    </p:spTree>
    <p:extLst>
      <p:ext uri="{BB962C8B-B14F-4D97-AF65-F5344CB8AC3E}">
        <p14:creationId xmlns:p14="http://schemas.microsoft.com/office/powerpoint/2010/main" val="2919936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1E98BF-D874-03DD-44E8-AE6556DC6269}"/>
              </a:ext>
            </a:extLst>
          </p:cNvPr>
          <p:cNvSpPr>
            <a:spLocks noGrp="1"/>
          </p:cNvSpPr>
          <p:nvPr>
            <p:ph idx="1"/>
          </p:nvPr>
        </p:nvSpPr>
        <p:spPr>
          <a:xfrm>
            <a:off x="144379" y="529389"/>
            <a:ext cx="11267573" cy="5647574"/>
          </a:xfrm>
        </p:spPr>
        <p:txBody>
          <a:bodyPr/>
          <a:lstStyle/>
          <a:p>
            <a:pPr marL="0" indent="0">
              <a:buNone/>
            </a:pPr>
            <a:r>
              <a:rPr lang="en-US" b="1" dirty="0"/>
              <a:t>     5</a:t>
            </a:r>
            <a:r>
              <a:rPr lang="en-US" b="1" dirty="0">
                <a:latin typeface="Calibri" panose="020F0502020204030204" pitchFamily="34" charset="0"/>
                <a:ea typeface="Calibri" panose="020F0502020204030204" pitchFamily="34" charset="0"/>
                <a:cs typeface="Calibri" panose="020F0502020204030204" pitchFamily="34" charset="0"/>
              </a:rPr>
              <a:t>. Availability</a:t>
            </a:r>
            <a:r>
              <a:rPr lang="en-US"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Publicly accessible on the Mendeley repository.</a:t>
            </a:r>
          </a:p>
          <a:p>
            <a:pPr marL="742950" lvl="1" indent="-285750">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Supports research and development of early disease detection </a:t>
            </a:r>
            <a:r>
              <a:rPr lang="en-US" sz="2800" dirty="0" err="1">
                <a:latin typeface="Calibri" panose="020F0502020204030204" pitchFamily="34" charset="0"/>
                <a:ea typeface="Calibri" panose="020F0502020204030204" pitchFamily="34" charset="0"/>
                <a:cs typeface="Calibri" panose="020F0502020204030204" pitchFamily="34" charset="0"/>
              </a:rPr>
              <a:t>algorit</a:t>
            </a:r>
            <a:r>
              <a:rPr lang="en-US" sz="2800" dirty="0">
                <a:latin typeface="Calibri" panose="020F0502020204030204" pitchFamily="34" charset="0"/>
                <a:ea typeface="Calibri" panose="020F0502020204030204" pitchFamily="34" charset="0"/>
                <a:cs typeface="Calibri" panose="020F0502020204030204" pitchFamily="34" charset="0"/>
              </a:rPr>
              <a:t>.</a:t>
            </a:r>
          </a:p>
          <a:p>
            <a:pPr marL="457200" lvl="1" indent="0">
              <a:buNone/>
            </a:pPr>
            <a:r>
              <a:rPr lang="en-US" sz="2800" b="1" dirty="0">
                <a:latin typeface="Calibri" panose="020F0502020204030204" pitchFamily="34" charset="0"/>
                <a:ea typeface="Calibri" panose="020F0502020204030204" pitchFamily="34" charset="0"/>
                <a:cs typeface="Calibri" panose="020F0502020204030204" pitchFamily="34" charset="0"/>
              </a:rPr>
              <a:t>6.Impact</a:t>
            </a:r>
            <a:r>
              <a:rPr lang="en-US" sz="2800"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Aims to empower farmers with early diagnosis tools.</a:t>
            </a:r>
          </a:p>
          <a:p>
            <a:pPr marL="742950" lvl="1" indent="-285750">
              <a:buFont typeface="+mj-lt"/>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Contributes to agricultural stability and food security by minimizing crop losses.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478592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8AEFE3A-B12D-211C-0A0F-F546EAAC1A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59" y="728264"/>
            <a:ext cx="2214879" cy="3376376"/>
          </a:xfrm>
          <a:prstGeom prst="rect">
            <a:avLst/>
          </a:prstGeom>
        </p:spPr>
      </p:pic>
      <p:pic>
        <p:nvPicPr>
          <p:cNvPr id="5" name="Picture 4">
            <a:extLst>
              <a:ext uri="{FF2B5EF4-FFF2-40B4-BE49-F238E27FC236}">
                <a16:creationId xmlns:a16="http://schemas.microsoft.com/office/drawing/2014/main" id="{5EC74F9B-4285-C463-5C4B-147F06EB5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9117" y="846137"/>
            <a:ext cx="1979132" cy="2913063"/>
          </a:xfrm>
          <a:prstGeom prst="rect">
            <a:avLst/>
          </a:prstGeom>
        </p:spPr>
      </p:pic>
      <p:pic>
        <p:nvPicPr>
          <p:cNvPr id="6" name="Picture 5">
            <a:extLst>
              <a:ext uri="{FF2B5EF4-FFF2-40B4-BE49-F238E27FC236}">
                <a16:creationId xmlns:a16="http://schemas.microsoft.com/office/drawing/2014/main" id="{9FCFF978-2FCE-F376-0F6F-5312020963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2968" y="846137"/>
            <a:ext cx="2214879" cy="2913062"/>
          </a:xfrm>
          <a:prstGeom prst="rect">
            <a:avLst/>
          </a:prstGeom>
        </p:spPr>
      </p:pic>
      <p:pic>
        <p:nvPicPr>
          <p:cNvPr id="7" name="Picture 6">
            <a:extLst>
              <a:ext uri="{FF2B5EF4-FFF2-40B4-BE49-F238E27FC236}">
                <a16:creationId xmlns:a16="http://schemas.microsoft.com/office/drawing/2014/main" id="{E69B71A6-FDAE-A52F-1494-4DC6CB8097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6326" y="680056"/>
            <a:ext cx="2380960" cy="3079143"/>
          </a:xfrm>
          <a:prstGeom prst="rect">
            <a:avLst/>
          </a:prstGeom>
        </p:spPr>
      </p:pic>
      <p:sp>
        <p:nvSpPr>
          <p:cNvPr id="9" name="TextBox 8">
            <a:extLst>
              <a:ext uri="{FF2B5EF4-FFF2-40B4-BE49-F238E27FC236}">
                <a16:creationId xmlns:a16="http://schemas.microsoft.com/office/drawing/2014/main" id="{4CE9B7CF-A7B6-0336-D3B4-661BDB6332C9}"/>
              </a:ext>
            </a:extLst>
          </p:cNvPr>
          <p:cNvSpPr txBox="1"/>
          <p:nvPr/>
        </p:nvSpPr>
        <p:spPr>
          <a:xfrm>
            <a:off x="548640" y="182881"/>
            <a:ext cx="10170160" cy="369332"/>
          </a:xfrm>
          <a:prstGeom prst="rect">
            <a:avLst/>
          </a:prstGeom>
          <a:noFill/>
        </p:spPr>
        <p:txBody>
          <a:bodyPr wrap="square">
            <a:spAutoFit/>
          </a:bodyPr>
          <a:lstStyle/>
          <a:p>
            <a:r>
              <a:rPr lang="en-IN" sz="1800" dirty="0"/>
              <a:t>Mosaic_Virus                             Healthy                                Downy_Mildew                                       Anthracnose</a:t>
            </a:r>
            <a:endParaRPr lang="en-IN" dirty="0"/>
          </a:p>
        </p:txBody>
      </p:sp>
    </p:spTree>
    <p:extLst>
      <p:ext uri="{BB962C8B-B14F-4D97-AF65-F5344CB8AC3E}">
        <p14:creationId xmlns:p14="http://schemas.microsoft.com/office/powerpoint/2010/main" val="3129846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814D-18BC-D5E9-A45A-75A05BCF3815}"/>
              </a:ext>
            </a:extLst>
          </p:cNvPr>
          <p:cNvSpPr>
            <a:spLocks noGrp="1"/>
          </p:cNvSpPr>
          <p:nvPr>
            <p:ph type="title"/>
          </p:nvPr>
        </p:nvSpPr>
        <p:spPr>
          <a:xfrm>
            <a:off x="838200" y="1"/>
            <a:ext cx="10515600" cy="1315452"/>
          </a:xfrm>
        </p:spPr>
        <p:txBody>
          <a:bodyPr/>
          <a:lstStyle/>
          <a:p>
            <a:pPr algn="ctr"/>
            <a:r>
              <a:rPr lang="en-IN" b="1" dirty="0"/>
              <a:t>Literature Review</a:t>
            </a:r>
            <a:br>
              <a:rPr lang="en-IN" dirty="0"/>
            </a:br>
            <a:endParaRPr lang="en-IN" dirty="0"/>
          </a:p>
        </p:txBody>
      </p:sp>
      <p:graphicFrame>
        <p:nvGraphicFramePr>
          <p:cNvPr id="6" name="Table 5">
            <a:extLst>
              <a:ext uri="{FF2B5EF4-FFF2-40B4-BE49-F238E27FC236}">
                <a16:creationId xmlns:a16="http://schemas.microsoft.com/office/drawing/2014/main" id="{BA90D9FA-88B1-0250-38CB-AF87EA0A6CA1}"/>
              </a:ext>
            </a:extLst>
          </p:cNvPr>
          <p:cNvGraphicFramePr>
            <a:graphicFrameLocks noGrp="1"/>
          </p:cNvGraphicFramePr>
          <p:nvPr>
            <p:extLst>
              <p:ext uri="{D42A27DB-BD31-4B8C-83A1-F6EECF244321}">
                <p14:modId xmlns:p14="http://schemas.microsoft.com/office/powerpoint/2010/main" val="1573094841"/>
              </p:ext>
            </p:extLst>
          </p:nvPr>
        </p:nvGraphicFramePr>
        <p:xfrm>
          <a:off x="304799" y="753979"/>
          <a:ext cx="11742823" cy="5893868"/>
        </p:xfrm>
        <a:graphic>
          <a:graphicData uri="http://schemas.openxmlformats.org/drawingml/2006/table">
            <a:tbl>
              <a:tblPr firstRow="1" bandRow="1">
                <a:tableStyleId>{5C22544A-7EE6-4342-B048-85BDC9FD1C3A}</a:tableStyleId>
              </a:tblPr>
              <a:tblGrid>
                <a:gridCol w="681787">
                  <a:extLst>
                    <a:ext uri="{9D8B030D-6E8A-4147-A177-3AD203B41FA5}">
                      <a16:colId xmlns:a16="http://schemas.microsoft.com/office/drawing/2014/main" val="4212130279"/>
                    </a:ext>
                  </a:extLst>
                </a:gridCol>
                <a:gridCol w="2253918">
                  <a:extLst>
                    <a:ext uri="{9D8B030D-6E8A-4147-A177-3AD203B41FA5}">
                      <a16:colId xmlns:a16="http://schemas.microsoft.com/office/drawing/2014/main" val="2433644032"/>
                    </a:ext>
                  </a:extLst>
                </a:gridCol>
                <a:gridCol w="1467853">
                  <a:extLst>
                    <a:ext uri="{9D8B030D-6E8A-4147-A177-3AD203B41FA5}">
                      <a16:colId xmlns:a16="http://schemas.microsoft.com/office/drawing/2014/main" val="3392924590"/>
                    </a:ext>
                  </a:extLst>
                </a:gridCol>
                <a:gridCol w="1467853">
                  <a:extLst>
                    <a:ext uri="{9D8B030D-6E8A-4147-A177-3AD203B41FA5}">
                      <a16:colId xmlns:a16="http://schemas.microsoft.com/office/drawing/2014/main" val="1658511166"/>
                    </a:ext>
                  </a:extLst>
                </a:gridCol>
                <a:gridCol w="1467853">
                  <a:extLst>
                    <a:ext uri="{9D8B030D-6E8A-4147-A177-3AD203B41FA5}">
                      <a16:colId xmlns:a16="http://schemas.microsoft.com/office/drawing/2014/main" val="3866862386"/>
                    </a:ext>
                  </a:extLst>
                </a:gridCol>
                <a:gridCol w="1467853">
                  <a:extLst>
                    <a:ext uri="{9D8B030D-6E8A-4147-A177-3AD203B41FA5}">
                      <a16:colId xmlns:a16="http://schemas.microsoft.com/office/drawing/2014/main" val="1570085505"/>
                    </a:ext>
                  </a:extLst>
                </a:gridCol>
                <a:gridCol w="1780673">
                  <a:extLst>
                    <a:ext uri="{9D8B030D-6E8A-4147-A177-3AD203B41FA5}">
                      <a16:colId xmlns:a16="http://schemas.microsoft.com/office/drawing/2014/main" val="3290439732"/>
                    </a:ext>
                  </a:extLst>
                </a:gridCol>
                <a:gridCol w="1155033">
                  <a:extLst>
                    <a:ext uri="{9D8B030D-6E8A-4147-A177-3AD203B41FA5}">
                      <a16:colId xmlns:a16="http://schemas.microsoft.com/office/drawing/2014/main" val="2799953766"/>
                    </a:ext>
                  </a:extLst>
                </a:gridCol>
              </a:tblGrid>
              <a:tr h="950624">
                <a:tc>
                  <a:txBody>
                    <a:bodyPr/>
                    <a:lstStyle/>
                    <a:p>
                      <a:r>
                        <a:rPr lang="en-IN" dirty="0" err="1"/>
                        <a:t>S.No</a:t>
                      </a:r>
                      <a:r>
                        <a:rPr lang="en-IN" dirty="0"/>
                        <a:t> </a:t>
                      </a:r>
                    </a:p>
                  </a:txBody>
                  <a:tcPr/>
                </a:tc>
                <a:tc>
                  <a:txBody>
                    <a:bodyPr/>
                    <a:lstStyle/>
                    <a:p>
                      <a:r>
                        <a:rPr lang="en-IN"/>
                        <a:t>Title </a:t>
                      </a:r>
                      <a:endParaRPr lang="en-IN" dirty="0"/>
                    </a:p>
                  </a:txBody>
                  <a:tcPr/>
                </a:tc>
                <a:tc>
                  <a:txBody>
                    <a:bodyPr/>
                    <a:lstStyle/>
                    <a:p>
                      <a:r>
                        <a:rPr lang="en-IN"/>
                        <a:t>Methodology/Implementation</a:t>
                      </a:r>
                      <a:endParaRPr lang="en-IN" dirty="0"/>
                    </a:p>
                  </a:txBody>
                  <a:tcPr/>
                </a:tc>
                <a:tc>
                  <a:txBody>
                    <a:bodyPr/>
                    <a:lstStyle/>
                    <a:p>
                      <a:r>
                        <a:rPr lang="en-IN"/>
                        <a:t>Dataset  Description</a:t>
                      </a:r>
                      <a:endParaRPr lang="en-IN" dirty="0"/>
                    </a:p>
                  </a:txBody>
                  <a:tcPr/>
                </a:tc>
                <a:tc>
                  <a:txBody>
                    <a:bodyPr/>
                    <a:lstStyle/>
                    <a:p>
                      <a:r>
                        <a:rPr lang="en-IN" dirty="0" err="1"/>
                        <a:t>PerformanceParameter</a:t>
                      </a:r>
                      <a:endParaRPr lang="en-IN" dirty="0"/>
                    </a:p>
                  </a:txBody>
                  <a:tcPr/>
                </a:tc>
                <a:tc>
                  <a:txBody>
                    <a:bodyPr/>
                    <a:lstStyle/>
                    <a:p>
                      <a:r>
                        <a:rPr lang="en-IN" dirty="0"/>
                        <a:t>Limitations</a:t>
                      </a:r>
                    </a:p>
                  </a:txBody>
                  <a:tcPr/>
                </a:tc>
                <a:tc>
                  <a:txBody>
                    <a:bodyPr/>
                    <a:lstStyle/>
                    <a:p>
                      <a:r>
                        <a:rPr lang="en-IN" dirty="0"/>
                        <a:t>Gaps Identified </a:t>
                      </a:r>
                    </a:p>
                  </a:txBody>
                  <a:tcPr/>
                </a:tc>
                <a:tc>
                  <a:txBody>
                    <a:bodyPr/>
                    <a:lstStyle/>
                    <a:p>
                      <a:r>
                        <a:rPr lang="en-IN"/>
                        <a:t>Year</a:t>
                      </a:r>
                      <a:endParaRPr lang="en-IN" dirty="0"/>
                    </a:p>
                  </a:txBody>
                  <a:tcPr/>
                </a:tc>
                <a:extLst>
                  <a:ext uri="{0D108BD9-81ED-4DB2-BD59-A6C34878D82A}">
                    <a16:rowId xmlns:a16="http://schemas.microsoft.com/office/drawing/2014/main" val="3849829628"/>
                  </a:ext>
                </a:extLst>
              </a:tr>
              <a:tr h="1235811">
                <a:tc>
                  <a:txBody>
                    <a:bodyPr/>
                    <a:lstStyle/>
                    <a:p>
                      <a:r>
                        <a:rPr lang="en-US" dirty="0"/>
                        <a:t>1</a:t>
                      </a:r>
                      <a:endParaRPr lang="en-IN" dirty="0"/>
                    </a:p>
                  </a:txBody>
                  <a:tcPr/>
                </a:tc>
                <a:tc>
                  <a:txBody>
                    <a:bodyPr/>
                    <a:lstStyle/>
                    <a:p>
                      <a:r>
                        <a:rPr lang="en-US" dirty="0"/>
                        <a:t>Hybrid RNN and </a:t>
                      </a:r>
                      <a:r>
                        <a:rPr lang="en-US" dirty="0" err="1"/>
                        <a:t>RFfor</a:t>
                      </a:r>
                      <a:r>
                        <a:rPr lang="en-US" dirty="0"/>
                        <a:t> WMV severity-2024 In[2]</a:t>
                      </a:r>
                      <a:endParaRPr lang="en-IN" dirty="0"/>
                    </a:p>
                  </a:txBody>
                  <a:tcPr/>
                </a:tc>
                <a:tc>
                  <a:txBody>
                    <a:bodyPr/>
                    <a:lstStyle/>
                    <a:p>
                      <a:r>
                        <a:rPr lang="en-IN" dirty="0"/>
                        <a:t>RNN and Random Forest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16000 images of WMV</a:t>
                      </a:r>
                    </a:p>
                    <a:p>
                      <a:endParaRPr lang="en-IN" dirty="0"/>
                    </a:p>
                  </a:txBody>
                  <a:tcPr/>
                </a:tc>
                <a:tc>
                  <a:txBody>
                    <a:bodyPr/>
                    <a:lstStyle/>
                    <a:p>
                      <a:r>
                        <a:rPr lang="en-IN" dirty="0"/>
                        <a:t>Accuracy</a:t>
                      </a:r>
                    </a:p>
                    <a:p>
                      <a:r>
                        <a:rPr lang="en-IN" dirty="0"/>
                        <a:t>99.08%</a:t>
                      </a:r>
                    </a:p>
                  </a:txBody>
                  <a:tcPr/>
                </a:tc>
                <a:tc>
                  <a:txBody>
                    <a:bodyPr/>
                    <a:lstStyle/>
                    <a:p>
                      <a:r>
                        <a:rPr lang="en-IN" dirty="0"/>
                        <a:t>Long train-</a:t>
                      </a:r>
                      <a:r>
                        <a:rPr lang="en-IN" dirty="0" err="1"/>
                        <a:t>ing</a:t>
                      </a:r>
                      <a:r>
                        <a:rPr lang="en-IN" dirty="0"/>
                        <a:t> time</a:t>
                      </a:r>
                    </a:p>
                  </a:txBody>
                  <a:tcPr/>
                </a:tc>
                <a:tc>
                  <a:txBody>
                    <a:bodyPr/>
                    <a:lstStyle/>
                    <a:p>
                      <a:r>
                        <a:rPr lang="en-US" dirty="0"/>
                        <a:t>Data variety and image quality issues </a:t>
                      </a:r>
                      <a:endParaRPr lang="en-IN" dirty="0"/>
                    </a:p>
                  </a:txBody>
                  <a:tcPr/>
                </a:tc>
                <a:tc>
                  <a:txBody>
                    <a:bodyPr/>
                    <a:lstStyle/>
                    <a:p>
                      <a:r>
                        <a:rPr lang="en-US" dirty="0"/>
                        <a:t>2024</a:t>
                      </a:r>
                      <a:endParaRPr lang="en-IN" dirty="0"/>
                    </a:p>
                  </a:txBody>
                  <a:tcPr/>
                </a:tc>
                <a:extLst>
                  <a:ext uri="{0D108BD9-81ED-4DB2-BD59-A6C34878D82A}">
                    <a16:rowId xmlns:a16="http://schemas.microsoft.com/office/drawing/2014/main" val="2643009525"/>
                  </a:ext>
                </a:extLst>
              </a:tr>
              <a:tr h="1235811">
                <a:tc>
                  <a:txBody>
                    <a:bodyPr/>
                    <a:lstStyle/>
                    <a:p>
                      <a:r>
                        <a:rPr lang="en-US"/>
                        <a:t>2</a:t>
                      </a:r>
                      <a:endParaRPr lang="en-IN" dirty="0"/>
                    </a:p>
                  </a:txBody>
                  <a:tcPr/>
                </a:tc>
                <a:tc>
                  <a:txBody>
                    <a:bodyPr/>
                    <a:lstStyle/>
                    <a:p>
                      <a:r>
                        <a:rPr lang="en-US" dirty="0"/>
                        <a:t>UAV data for </a:t>
                      </a:r>
                      <a:r>
                        <a:rPr lang="en-US" dirty="0" err="1"/>
                        <a:t>melonleaf</a:t>
                      </a:r>
                      <a:r>
                        <a:rPr lang="en-US" dirty="0"/>
                        <a:t> disease detection-2024 In[11]</a:t>
                      </a:r>
                      <a:endParaRPr lang="en-IN" dirty="0"/>
                    </a:p>
                  </a:txBody>
                  <a:tcPr/>
                </a:tc>
                <a:tc>
                  <a:txBody>
                    <a:bodyPr/>
                    <a:lstStyle/>
                    <a:p>
                      <a:r>
                        <a:rPr lang="en-IN" dirty="0"/>
                        <a:t> </a:t>
                      </a:r>
                      <a:r>
                        <a:rPr lang="en-US" dirty="0"/>
                        <a:t>UAV, YOLOv8 for dis-ease detection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UAV images </a:t>
                      </a:r>
                    </a:p>
                    <a:p>
                      <a:endParaRPr lang="en-IN" dirty="0"/>
                    </a:p>
                  </a:txBody>
                  <a:tcPr/>
                </a:tc>
                <a:tc>
                  <a:txBody>
                    <a:bodyPr/>
                    <a:lstStyle/>
                    <a:p>
                      <a:r>
                        <a:rPr lang="en-IN" dirty="0"/>
                        <a:t>Accuracy</a:t>
                      </a:r>
                    </a:p>
                    <a:p>
                      <a:r>
                        <a:rPr lang="en-IN" dirty="0"/>
                        <a:t>83.2%</a:t>
                      </a:r>
                    </a:p>
                  </a:txBody>
                  <a:tcPr/>
                </a:tc>
                <a:tc>
                  <a:txBody>
                    <a:bodyPr/>
                    <a:lstStyle/>
                    <a:p>
                      <a:r>
                        <a:rPr lang="en-IN" dirty="0" err="1"/>
                        <a:t>Limiteddataset</a:t>
                      </a:r>
                      <a:endParaRPr lang="en-IN" dirty="0"/>
                    </a:p>
                  </a:txBody>
                  <a:tcPr/>
                </a:tc>
                <a:tc>
                  <a:txBody>
                    <a:bodyPr/>
                    <a:lstStyle/>
                    <a:p>
                      <a:r>
                        <a:rPr lang="en-IN" dirty="0"/>
                        <a:t>Need for larger-scale validation </a:t>
                      </a:r>
                    </a:p>
                  </a:txBody>
                  <a:tcPr/>
                </a:tc>
                <a:tc>
                  <a:txBody>
                    <a:bodyPr/>
                    <a:lstStyle/>
                    <a:p>
                      <a:r>
                        <a:rPr lang="en-US" dirty="0"/>
                        <a:t>2024</a:t>
                      </a:r>
                      <a:endParaRPr lang="en-IN" dirty="0"/>
                    </a:p>
                  </a:txBody>
                  <a:tcPr/>
                </a:tc>
                <a:extLst>
                  <a:ext uri="{0D108BD9-81ED-4DB2-BD59-A6C34878D82A}">
                    <a16:rowId xmlns:a16="http://schemas.microsoft.com/office/drawing/2014/main" val="681862841"/>
                  </a:ext>
                </a:extLst>
              </a:tr>
              <a:tr h="1235811">
                <a:tc>
                  <a:txBody>
                    <a:bodyPr/>
                    <a:lstStyle/>
                    <a:p>
                      <a:r>
                        <a:rPr lang="en-US"/>
                        <a:t>3</a:t>
                      </a:r>
                      <a:endParaRPr lang="en-IN" dirty="0"/>
                    </a:p>
                  </a:txBody>
                  <a:tcPr/>
                </a:tc>
                <a:tc>
                  <a:txBody>
                    <a:bodyPr/>
                    <a:lstStyle/>
                    <a:p>
                      <a:r>
                        <a:rPr lang="en-US" dirty="0"/>
                        <a:t>Detection of </a:t>
                      </a:r>
                      <a:r>
                        <a:rPr lang="en-US" dirty="0" err="1"/>
                        <a:t>bacterialinfection</a:t>
                      </a:r>
                      <a:r>
                        <a:rPr lang="en-US" dirty="0"/>
                        <a:t> in melons-2024 In[12]</a:t>
                      </a:r>
                      <a:endParaRPr lang="en-IN" dirty="0"/>
                    </a:p>
                  </a:txBody>
                  <a:tcPr/>
                </a:tc>
                <a:tc>
                  <a:txBody>
                    <a:bodyPr/>
                    <a:lstStyle/>
                    <a:p>
                      <a:r>
                        <a:rPr lang="en-IN" dirty="0"/>
                        <a:t>Imaging data, ML (ANN,SVM)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Melon leaves dataset </a:t>
                      </a:r>
                    </a:p>
                    <a:p>
                      <a:endParaRPr lang="en-IN" dirty="0"/>
                    </a:p>
                  </a:txBody>
                  <a:tcPr/>
                </a:tc>
                <a:tc>
                  <a:txBody>
                    <a:bodyPr/>
                    <a:lstStyle/>
                    <a:p>
                      <a:r>
                        <a:rPr lang="en-IN" dirty="0"/>
                        <a:t>ANN accuracy</a:t>
                      </a:r>
                    </a:p>
                    <a:p>
                      <a:r>
                        <a:rPr lang="en-IN" dirty="0"/>
                        <a:t>99.1%</a:t>
                      </a:r>
                    </a:p>
                  </a:txBody>
                  <a:tcPr/>
                </a:tc>
                <a:tc>
                  <a:txBody>
                    <a:bodyPr/>
                    <a:lstStyle/>
                    <a:p>
                      <a:r>
                        <a:rPr lang="en-IN" dirty="0" err="1"/>
                        <a:t>Lowaccuracyfor</a:t>
                      </a:r>
                      <a:r>
                        <a:rPr lang="en-IN" dirty="0"/>
                        <a:t> non-</a:t>
                      </a:r>
                      <a:r>
                        <a:rPr lang="en-IN" dirty="0" err="1"/>
                        <a:t>infectedregions</a:t>
                      </a:r>
                      <a:endParaRPr lang="en-IN" dirty="0"/>
                    </a:p>
                  </a:txBody>
                  <a:tcPr/>
                </a:tc>
                <a:tc>
                  <a:txBody>
                    <a:bodyPr/>
                    <a:lstStyle/>
                    <a:p>
                      <a:r>
                        <a:rPr lang="en-IN" dirty="0"/>
                        <a:t>Further refinement needed </a:t>
                      </a:r>
                    </a:p>
                  </a:txBody>
                  <a:tcPr/>
                </a:tc>
                <a:tc>
                  <a:txBody>
                    <a:bodyPr/>
                    <a:lstStyle/>
                    <a:p>
                      <a:r>
                        <a:rPr lang="en-US" dirty="0"/>
                        <a:t>2024</a:t>
                      </a:r>
                      <a:endParaRPr lang="en-IN" dirty="0"/>
                    </a:p>
                  </a:txBody>
                  <a:tcPr/>
                </a:tc>
                <a:extLst>
                  <a:ext uri="{0D108BD9-81ED-4DB2-BD59-A6C34878D82A}">
                    <a16:rowId xmlns:a16="http://schemas.microsoft.com/office/drawing/2014/main" val="3499644316"/>
                  </a:ext>
                </a:extLst>
              </a:tr>
              <a:tr h="1235811">
                <a:tc>
                  <a:txBody>
                    <a:bodyPr/>
                    <a:lstStyle/>
                    <a:p>
                      <a:r>
                        <a:rPr lang="en-US"/>
                        <a:t>4</a:t>
                      </a:r>
                      <a:endParaRPr lang="en-IN" dirty="0"/>
                    </a:p>
                  </a:txBody>
                  <a:tcPr/>
                </a:tc>
                <a:tc>
                  <a:txBody>
                    <a:bodyPr/>
                    <a:lstStyle/>
                    <a:p>
                      <a:r>
                        <a:rPr lang="en-US" dirty="0"/>
                        <a:t>Federated learning </a:t>
                      </a:r>
                      <a:r>
                        <a:rPr lang="en-US" dirty="0" err="1"/>
                        <a:t>forwatermelon</a:t>
                      </a:r>
                      <a:r>
                        <a:rPr lang="en-US" dirty="0"/>
                        <a:t> diseasedetection-2024 In[13]</a:t>
                      </a:r>
                      <a:endParaRPr lang="en-IN" dirty="0"/>
                    </a:p>
                  </a:txBody>
                  <a:tcPr/>
                </a:tc>
                <a:tc>
                  <a:txBody>
                    <a:bodyPr/>
                    <a:lstStyle/>
                    <a:p>
                      <a:r>
                        <a:rPr lang="en-IN" dirty="0"/>
                        <a:t>Federated Learning (FL),CNN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Five distinct disease data sub-sets</a:t>
                      </a:r>
                      <a:endParaRPr lang="en-IN" dirty="0"/>
                    </a:p>
                    <a:p>
                      <a:endParaRPr lang="en-IN" dirty="0"/>
                    </a:p>
                  </a:txBody>
                  <a:tcPr/>
                </a:tc>
                <a:tc>
                  <a:txBody>
                    <a:bodyPr/>
                    <a:lstStyle/>
                    <a:p>
                      <a:r>
                        <a:rPr lang="en-IN" dirty="0"/>
                        <a:t>Accuracy</a:t>
                      </a:r>
                    </a:p>
                    <a:p>
                      <a:r>
                        <a:rPr lang="en-IN" dirty="0"/>
                        <a:t> 96-97%</a:t>
                      </a:r>
                    </a:p>
                  </a:txBody>
                  <a:tcPr/>
                </a:tc>
                <a:tc>
                  <a:txBody>
                    <a:bodyPr/>
                    <a:lstStyle/>
                    <a:p>
                      <a:r>
                        <a:rPr lang="en-IN" dirty="0"/>
                        <a:t>High com-</a:t>
                      </a:r>
                      <a:r>
                        <a:rPr lang="en-IN" dirty="0" err="1"/>
                        <a:t>putationalresourcesneeded</a:t>
                      </a:r>
                      <a:endParaRPr lang="en-IN" dirty="0"/>
                    </a:p>
                  </a:txBody>
                  <a:tcPr/>
                </a:tc>
                <a:tc>
                  <a:txBody>
                    <a:bodyPr/>
                    <a:lstStyle/>
                    <a:p>
                      <a:r>
                        <a:rPr lang="en-IN" dirty="0"/>
                        <a:t>Improve client communication </a:t>
                      </a:r>
                      <a:r>
                        <a:rPr lang="en-IN" dirty="0" err="1"/>
                        <a:t>reliabil-ity</a:t>
                      </a:r>
                      <a:endParaRPr lang="en-IN" dirty="0"/>
                    </a:p>
                  </a:txBody>
                  <a:tcPr/>
                </a:tc>
                <a:tc>
                  <a:txBody>
                    <a:bodyPr/>
                    <a:lstStyle/>
                    <a:p>
                      <a:r>
                        <a:rPr lang="en-US" dirty="0"/>
                        <a:t>2024</a:t>
                      </a:r>
                      <a:endParaRPr lang="en-IN" dirty="0"/>
                    </a:p>
                  </a:txBody>
                  <a:tcPr/>
                </a:tc>
                <a:extLst>
                  <a:ext uri="{0D108BD9-81ED-4DB2-BD59-A6C34878D82A}">
                    <a16:rowId xmlns:a16="http://schemas.microsoft.com/office/drawing/2014/main" val="1415899326"/>
                  </a:ext>
                </a:extLst>
              </a:tr>
            </a:tbl>
          </a:graphicData>
        </a:graphic>
      </p:graphicFrame>
    </p:spTree>
    <p:extLst>
      <p:ext uri="{BB962C8B-B14F-4D97-AF65-F5344CB8AC3E}">
        <p14:creationId xmlns:p14="http://schemas.microsoft.com/office/powerpoint/2010/main" val="525197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117B-1559-C9C9-BBAB-4CA0ADCDCCAE}"/>
              </a:ext>
            </a:extLst>
          </p:cNvPr>
          <p:cNvSpPr>
            <a:spLocks noGrp="1"/>
          </p:cNvSpPr>
          <p:nvPr>
            <p:ph type="title"/>
          </p:nvPr>
        </p:nvSpPr>
        <p:spPr>
          <a:xfrm>
            <a:off x="838200" y="368968"/>
            <a:ext cx="10515600" cy="1355632"/>
          </a:xfrm>
        </p:spPr>
        <p:txBody>
          <a:bodyPr/>
          <a:lstStyle/>
          <a:p>
            <a:pPr algn="ctr"/>
            <a:r>
              <a:rPr lang="en-IN" b="1" dirty="0">
                <a:latin typeface="+mn-lt"/>
              </a:rPr>
              <a:t>Course project objectives</a:t>
            </a:r>
          </a:p>
        </p:txBody>
      </p:sp>
      <p:sp>
        <p:nvSpPr>
          <p:cNvPr id="3" name="Content Placeholder 2">
            <a:extLst>
              <a:ext uri="{FF2B5EF4-FFF2-40B4-BE49-F238E27FC236}">
                <a16:creationId xmlns:a16="http://schemas.microsoft.com/office/drawing/2014/main" id="{CB9A789D-CCE0-93CC-2ADE-0C3F6F9441FC}"/>
              </a:ext>
            </a:extLst>
          </p:cNvPr>
          <p:cNvSpPr>
            <a:spLocks noGrp="1"/>
          </p:cNvSpPr>
          <p:nvPr>
            <p:ph idx="1"/>
          </p:nvPr>
        </p:nvSpPr>
        <p:spPr>
          <a:xfrm>
            <a:off x="240632" y="1941095"/>
            <a:ext cx="11726778" cy="3818021"/>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  To enable the early detection of watermelon diseases.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  To minimize crop losses through timely intervention.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  To achieve high classification accuracy by utilizing deep learning models.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  To distinguish between different disease categories effectively. </a:t>
            </a:r>
          </a:p>
          <a:p>
            <a:pPr marL="0" indent="0">
              <a:buNone/>
            </a:pPr>
            <a:endParaRPr lang="en-IN" sz="2600" dirty="0"/>
          </a:p>
        </p:txBody>
      </p:sp>
    </p:spTree>
    <p:extLst>
      <p:ext uri="{BB962C8B-B14F-4D97-AF65-F5344CB8AC3E}">
        <p14:creationId xmlns:p14="http://schemas.microsoft.com/office/powerpoint/2010/main" val="4213009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B74B3-6AA0-4C87-966C-4510C2523F3C}"/>
              </a:ext>
            </a:extLst>
          </p:cNvPr>
          <p:cNvSpPr>
            <a:spLocks noGrp="1"/>
          </p:cNvSpPr>
          <p:nvPr>
            <p:ph type="title"/>
          </p:nvPr>
        </p:nvSpPr>
        <p:spPr>
          <a:xfrm>
            <a:off x="604935" y="0"/>
            <a:ext cx="10515600" cy="1325563"/>
          </a:xfrm>
        </p:spPr>
        <p:txBody>
          <a:bodyPr/>
          <a:lstStyle/>
          <a:p>
            <a:r>
              <a:rPr lang="en-IN" b="1" dirty="0"/>
              <a:t>Dataset Description</a:t>
            </a:r>
          </a:p>
        </p:txBody>
      </p:sp>
      <p:sp>
        <p:nvSpPr>
          <p:cNvPr id="3" name="Content Placeholder 2">
            <a:extLst>
              <a:ext uri="{FF2B5EF4-FFF2-40B4-BE49-F238E27FC236}">
                <a16:creationId xmlns:a16="http://schemas.microsoft.com/office/drawing/2014/main" id="{C95D5F7D-4AAC-6F7C-EE00-FFC98DB57BE6}"/>
              </a:ext>
            </a:extLst>
          </p:cNvPr>
          <p:cNvSpPr>
            <a:spLocks noGrp="1"/>
          </p:cNvSpPr>
          <p:nvPr>
            <p:ph idx="1"/>
          </p:nvPr>
        </p:nvSpPr>
        <p:spPr>
          <a:xfrm>
            <a:off x="670249" y="1253331"/>
            <a:ext cx="10515600" cy="5380734"/>
          </a:xfrm>
        </p:spPr>
        <p:txBody>
          <a:bodyPr>
            <a:normAutofit/>
          </a:bodyPr>
          <a:lstStyle/>
          <a:p>
            <a:pPr marL="0" indent="0">
              <a:buNone/>
            </a:pPr>
            <a:r>
              <a:rPr lang="en-IN" sz="2600" dirty="0"/>
              <a:t>Four types of watermelon disease in folders</a:t>
            </a:r>
          </a:p>
          <a:p>
            <a:pPr marL="0" indent="0">
              <a:buNone/>
            </a:pPr>
            <a:r>
              <a:rPr lang="en-IN" sz="2600" dirty="0"/>
              <a:t> There are totally 5775 images</a:t>
            </a:r>
          </a:p>
          <a:p>
            <a:pPr marL="514350" indent="-514350">
              <a:buAutoNum type="arabicParenR"/>
            </a:pPr>
            <a:r>
              <a:rPr lang="en-IN" sz="2600" dirty="0"/>
              <a:t>Mosaic_Virus = 1043images</a:t>
            </a:r>
          </a:p>
          <a:p>
            <a:pPr marL="514350" indent="-514350">
              <a:buAutoNum type="arabicParenR"/>
            </a:pPr>
            <a:r>
              <a:rPr lang="en-IN" sz="2600" dirty="0"/>
              <a:t>Healthy = 205images</a:t>
            </a:r>
          </a:p>
          <a:p>
            <a:pPr marL="514350" indent="-514350">
              <a:buAutoNum type="arabicParenR"/>
            </a:pPr>
            <a:r>
              <a:rPr lang="en-IN" sz="2600" dirty="0"/>
              <a:t>Downy_Mildew = 375images</a:t>
            </a:r>
          </a:p>
          <a:p>
            <a:pPr marL="514350" indent="-514350">
              <a:buAutoNum type="arabicParenR"/>
            </a:pPr>
            <a:r>
              <a:rPr lang="en-IN" sz="2600" dirty="0"/>
              <a:t>Anthracnose = 4152 images</a:t>
            </a:r>
          </a:p>
          <a:p>
            <a:pPr marL="0" indent="0">
              <a:buNone/>
            </a:pPr>
            <a:r>
              <a:rPr lang="en-IN" sz="2000" dirty="0"/>
              <a:t>    Mosaic_Virus                      Healthy                             Downy_Mildew                    Anthracnose</a:t>
            </a:r>
          </a:p>
          <a:p>
            <a:endParaRPr lang="en-IN" sz="2000" dirty="0"/>
          </a:p>
          <a:p>
            <a:pPr marL="0" indent="0">
              <a:buNone/>
            </a:pPr>
            <a:endParaRPr lang="en-IN" sz="2000" dirty="0"/>
          </a:p>
          <a:p>
            <a:endParaRPr lang="en-IN" sz="2000" dirty="0"/>
          </a:p>
          <a:p>
            <a:pPr marL="0" indent="0">
              <a:buNone/>
            </a:pPr>
            <a:endParaRPr lang="en-IN" sz="2000" dirty="0"/>
          </a:p>
        </p:txBody>
      </p:sp>
      <p:pic>
        <p:nvPicPr>
          <p:cNvPr id="5" name="Picture 4">
            <a:extLst>
              <a:ext uri="{FF2B5EF4-FFF2-40B4-BE49-F238E27FC236}">
                <a16:creationId xmlns:a16="http://schemas.microsoft.com/office/drawing/2014/main" id="{71FB4A16-37A6-E025-8921-86CE0893C9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17" y="4148972"/>
            <a:ext cx="1956400" cy="1956400"/>
          </a:xfrm>
          <a:prstGeom prst="rect">
            <a:avLst/>
          </a:prstGeom>
        </p:spPr>
      </p:pic>
      <p:pic>
        <p:nvPicPr>
          <p:cNvPr id="7" name="Picture 6">
            <a:extLst>
              <a:ext uri="{FF2B5EF4-FFF2-40B4-BE49-F238E27FC236}">
                <a16:creationId xmlns:a16="http://schemas.microsoft.com/office/drawing/2014/main" id="{418570FB-E78F-776B-7E55-9984E92C26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881" y="4148972"/>
            <a:ext cx="1878605" cy="1878605"/>
          </a:xfrm>
          <a:prstGeom prst="rect">
            <a:avLst/>
          </a:prstGeom>
        </p:spPr>
      </p:pic>
      <p:pic>
        <p:nvPicPr>
          <p:cNvPr id="9" name="Picture 8">
            <a:extLst>
              <a:ext uri="{FF2B5EF4-FFF2-40B4-BE49-F238E27FC236}">
                <a16:creationId xmlns:a16="http://schemas.microsoft.com/office/drawing/2014/main" id="{A15CFA7A-5F6E-7CA3-37F1-6B895191A3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8049" y="4148972"/>
            <a:ext cx="1956400" cy="1956400"/>
          </a:xfrm>
          <a:prstGeom prst="rect">
            <a:avLst/>
          </a:prstGeom>
        </p:spPr>
      </p:pic>
      <p:pic>
        <p:nvPicPr>
          <p:cNvPr id="11" name="Picture 10">
            <a:extLst>
              <a:ext uri="{FF2B5EF4-FFF2-40B4-BE49-F238E27FC236}">
                <a16:creationId xmlns:a16="http://schemas.microsoft.com/office/drawing/2014/main" id="{16E4D0A3-8BAA-5CA5-E801-B7EC3DE28E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4012" y="4071178"/>
            <a:ext cx="1956400" cy="1956400"/>
          </a:xfrm>
          <a:prstGeom prst="rect">
            <a:avLst/>
          </a:prstGeom>
        </p:spPr>
      </p:pic>
    </p:spTree>
    <p:extLst>
      <p:ext uri="{BB962C8B-B14F-4D97-AF65-F5344CB8AC3E}">
        <p14:creationId xmlns:p14="http://schemas.microsoft.com/office/powerpoint/2010/main" val="4282719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D8736-990D-0927-E45C-2A84F7045A53}"/>
              </a:ext>
            </a:extLst>
          </p:cNvPr>
          <p:cNvSpPr>
            <a:spLocks noGrp="1"/>
          </p:cNvSpPr>
          <p:nvPr>
            <p:ph idx="1"/>
          </p:nvPr>
        </p:nvSpPr>
        <p:spPr>
          <a:xfrm>
            <a:off x="838200" y="1455576"/>
            <a:ext cx="10515600" cy="2901820"/>
          </a:xfrm>
        </p:spPr>
        <p:txBody>
          <a:bodyPr/>
          <a:lstStyle/>
          <a:p>
            <a:r>
              <a:rPr lang="en-IN" dirty="0"/>
              <a:t>Website link to download dataset.</a:t>
            </a:r>
          </a:p>
          <a:p>
            <a:r>
              <a:rPr lang="en-IN" dirty="0">
                <a:hlinkClick r:id="rId2"/>
              </a:rPr>
              <a:t>https://www.kaggle.com/datasets/sujaykapadnis/watermelon-disease-recognition-dataset</a:t>
            </a:r>
            <a:endParaRPr lang="en-IN" dirty="0"/>
          </a:p>
          <a:p>
            <a:endParaRPr lang="en-IN" dirty="0"/>
          </a:p>
        </p:txBody>
      </p:sp>
    </p:spTree>
    <p:extLst>
      <p:ext uri="{BB962C8B-B14F-4D97-AF65-F5344CB8AC3E}">
        <p14:creationId xmlns:p14="http://schemas.microsoft.com/office/powerpoint/2010/main" val="166583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60CD-1D4B-4C20-6FB1-1BF2D23C572F}"/>
              </a:ext>
            </a:extLst>
          </p:cNvPr>
          <p:cNvSpPr>
            <a:spLocks noGrp="1"/>
          </p:cNvSpPr>
          <p:nvPr>
            <p:ph type="title"/>
          </p:nvPr>
        </p:nvSpPr>
        <p:spPr>
          <a:xfrm>
            <a:off x="240632" y="1379621"/>
            <a:ext cx="11341768" cy="4042610"/>
          </a:xfrm>
        </p:spPr>
        <p:txBody>
          <a:bodyPr>
            <a:normAutofit/>
          </a:bodyPr>
          <a:lstStyle/>
          <a:p>
            <a:r>
              <a:rPr lang="en-US" sz="2600" dirty="0">
                <a:latin typeface="+mn-lt"/>
                <a:ea typeface="Calibri Light" panose="020F0302020204030204" pitchFamily="34" charset="0"/>
                <a:cs typeface="Calibri Light" panose="020F0302020204030204" pitchFamily="34" charset="0"/>
              </a:rPr>
              <a:t>Watermelon diseases, like mosaic virus and anthracnose significantly cause crop damage. Automated systems based on machine learning and deep learning have the capability to attain faster and more accurate diagnosis as compared to the traditional manual methods . The identification of diseases of watermelon as namely healthy, mosaic virus, anthracnose, and downyn mildew. The challenge is to design an automated system that classifies watermelon diseases with maximum accuracy from the images of the leaves</a:t>
            </a:r>
            <a:r>
              <a:rPr lang="en-US" sz="2600" dirty="0">
                <a:latin typeface="+mn-lt"/>
              </a:rPr>
              <a:t>.</a:t>
            </a:r>
            <a:endParaRPr lang="en-IN" sz="2600" dirty="0">
              <a:latin typeface="+mn-lt"/>
            </a:endParaRPr>
          </a:p>
        </p:txBody>
      </p:sp>
      <p:sp>
        <p:nvSpPr>
          <p:cNvPr id="4" name="TextBox 3">
            <a:extLst>
              <a:ext uri="{FF2B5EF4-FFF2-40B4-BE49-F238E27FC236}">
                <a16:creationId xmlns:a16="http://schemas.microsoft.com/office/drawing/2014/main" id="{C6C4DCE5-967A-C650-00CB-E459B5696269}"/>
              </a:ext>
            </a:extLst>
          </p:cNvPr>
          <p:cNvSpPr txBox="1"/>
          <p:nvPr/>
        </p:nvSpPr>
        <p:spPr>
          <a:xfrm>
            <a:off x="2951747" y="432956"/>
            <a:ext cx="8438147" cy="646331"/>
          </a:xfrm>
          <a:prstGeom prst="rect">
            <a:avLst/>
          </a:prstGeom>
          <a:noFill/>
        </p:spPr>
        <p:txBody>
          <a:bodyPr wrap="square" rtlCol="0">
            <a:spAutoFit/>
          </a:bodyPr>
          <a:lstStyle/>
          <a:p>
            <a:r>
              <a:rPr lang="en-IN" sz="3600" b="1" dirty="0"/>
              <a:t>PROPOSED METHODOLOGY</a:t>
            </a:r>
          </a:p>
        </p:txBody>
      </p:sp>
    </p:spTree>
    <p:extLst>
      <p:ext uri="{BB962C8B-B14F-4D97-AF65-F5344CB8AC3E}">
        <p14:creationId xmlns:p14="http://schemas.microsoft.com/office/powerpoint/2010/main" val="3757574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1790</Words>
  <Application>Microsoft Office PowerPoint</Application>
  <PresentationFormat>Widescreen</PresentationFormat>
  <Paragraphs>152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Bookman Old Style</vt:lpstr>
      <vt:lpstr>Calibri</vt:lpstr>
      <vt:lpstr>Calibri Light</vt:lpstr>
      <vt:lpstr>Tahoma</vt:lpstr>
      <vt:lpstr>Office Theme</vt:lpstr>
      <vt:lpstr>PowerPoint Presentation</vt:lpstr>
      <vt:lpstr>                           Introduction</vt:lpstr>
      <vt:lpstr>PowerPoint Presentation</vt:lpstr>
      <vt:lpstr>PowerPoint Presentation</vt:lpstr>
      <vt:lpstr>Literature Review </vt:lpstr>
      <vt:lpstr>Course project objectives</vt:lpstr>
      <vt:lpstr>Dataset Description</vt:lpstr>
      <vt:lpstr>PowerPoint Presentation</vt:lpstr>
      <vt:lpstr>Watermelon diseases, like mosaic virus and anthracnose significantly cause crop damage. Automated systems based on machine learning and deep learning have the capability to attain faster and more accurate diagnosis as compared to the traditional manual methods . The identification of diseases of watermelon as namely healthy, mosaic virus, anthracnose, and downyn mildew. The challenge is to design an automated system that classifies watermelon diseases with maximum accuracy from the images of the leaves.</vt:lpstr>
      <vt:lpstr>PowerPoint Presentation</vt:lpstr>
      <vt:lpstr>           PROPOSED METHODOLOGY</vt:lpstr>
      <vt:lpstr>PowerPoint Presentation</vt:lpstr>
      <vt:lpstr>PowerPoint Presentation</vt:lpstr>
      <vt:lpstr>Results </vt:lpstr>
      <vt:lpstr>PowerPoint Presentation</vt:lpstr>
      <vt:lpstr>PowerPoint Presentation</vt:lpstr>
      <vt:lpstr>PowerPoint Presentation</vt:lpstr>
      <vt:lpstr> 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Team member (Name, SRN) under guidance of Dr.Prema T. Akkasaligar and Dr. Santosh Pattar</dc:title>
  <dc:creator>Prema T. Akkasaligar</dc:creator>
  <cp:lastModifiedBy>SHARANAMMA KATTI</cp:lastModifiedBy>
  <cp:revision>20</cp:revision>
  <dcterms:created xsi:type="dcterms:W3CDTF">2023-11-06T07:27:32Z</dcterms:created>
  <dcterms:modified xsi:type="dcterms:W3CDTF">2024-12-28T06:55:37Z</dcterms:modified>
</cp:coreProperties>
</file>