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youtube.com/watch?v=KjqGZb16-JE" TargetMode="External"/><Relationship Id="rId4" Type="http://schemas.openxmlformats.org/officeDocument/2006/relationships/hyperlink" Target="https://www.youtube.com/watch?v=9Hvg6reDdUE" TargetMode="External"/><Relationship Id="rId5" Type="http://schemas.openxmlformats.org/officeDocument/2006/relationships/image" Target="../media/image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youtube.com/watch?v=MhRxgrF8ITI" TargetMode="External"/><Relationship Id="rId4" Type="http://schemas.openxmlformats.org/officeDocument/2006/relationships/hyperlink" Target="https://www.youtube.com/watch?v=eMA2wIe_ihE" TargetMode="External"/><Relationship Id="rId5" Type="http://schemas.openxmlformats.org/officeDocument/2006/relationships/hyperlink" Target="https://www.youtube.com/watch?v=693e4P_-Kp4"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youtu.be/zAW0j5Eayu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s"/>
              <a:t>Tema 5</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
              <a:t>Interpretar los resultados.</a:t>
            </a:r>
          </a:p>
        </p:txBody>
      </p:sp>
      <p:sp>
        <p:nvSpPr>
          <p:cNvPr id="110" name="Shape 110"/>
          <p:cNvSpPr txBox="1"/>
          <p:nvPr>
            <p:ph idx="1" type="body"/>
          </p:nvPr>
        </p:nvSpPr>
        <p:spPr>
          <a:xfrm>
            <a:off x="311700" y="1152475"/>
            <a:ext cx="8520600" cy="38616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indent="-228600" lvl="0" marL="457200" rtl="0">
              <a:spcBef>
                <a:spcPts val="0"/>
              </a:spcBef>
              <a:buAutoNum type="arabicPeriod"/>
            </a:pPr>
            <a:r>
              <a:rPr lang="es" u="sng">
                <a:solidFill>
                  <a:schemeClr val="hlink"/>
                </a:solidFill>
                <a:hlinkClick r:id="rId3"/>
              </a:rPr>
              <a:t>¿Amortización?</a:t>
            </a:r>
          </a:p>
          <a:p>
            <a:pPr indent="-228600" lvl="0" marL="457200">
              <a:spcBef>
                <a:spcPts val="0"/>
              </a:spcBef>
              <a:buAutoNum type="arabicPeriod"/>
            </a:pPr>
            <a:r>
              <a:rPr lang="es" u="sng">
                <a:solidFill>
                  <a:schemeClr val="hlink"/>
                </a:solidFill>
                <a:hlinkClick r:id="rId4"/>
              </a:rPr>
              <a:t>Cuenta de resultados</a:t>
            </a:r>
          </a:p>
          <a:p>
            <a:pPr indent="457200" lvl="0">
              <a:spcBef>
                <a:spcPts val="0"/>
              </a:spcBef>
              <a:buNone/>
            </a:pPr>
            <a:r>
              <a:rPr lang="es"/>
              <a:t> </a:t>
            </a:r>
          </a:p>
        </p:txBody>
      </p:sp>
      <p:pic>
        <p:nvPicPr>
          <p:cNvPr id="111" name="Shape 111"/>
          <p:cNvPicPr preferRelativeResize="0"/>
          <p:nvPr/>
        </p:nvPicPr>
        <p:blipFill>
          <a:blip r:embed="rId5">
            <a:alphaModFix/>
          </a:blip>
          <a:stretch>
            <a:fillRect/>
          </a:stretch>
        </p:blipFill>
        <p:spPr>
          <a:xfrm>
            <a:off x="358350" y="1235450"/>
            <a:ext cx="8269924" cy="2271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
              <a:t>Nociones básicas del balance</a:t>
            </a:r>
          </a:p>
        </p:txBody>
      </p:sp>
      <p:sp>
        <p:nvSpPr>
          <p:cNvPr id="117" name="Shape 11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s" sz="1600"/>
              <a:t>Se llama </a:t>
            </a:r>
            <a:r>
              <a:rPr b="1" lang="es" sz="1600"/>
              <a:t>balance</a:t>
            </a:r>
            <a:r>
              <a:rPr lang="es" sz="1600"/>
              <a:t> a la representación contable del patrimonio de la empresa.</a:t>
            </a:r>
          </a:p>
          <a:p>
            <a:pPr lvl="0">
              <a:spcBef>
                <a:spcPts val="0"/>
              </a:spcBef>
              <a:buNone/>
            </a:pPr>
            <a:r>
              <a:rPr lang="es" sz="1600"/>
              <a:t>El </a:t>
            </a:r>
            <a:r>
              <a:rPr b="1" lang="es" sz="1600"/>
              <a:t>patrimonio</a:t>
            </a:r>
            <a:r>
              <a:rPr lang="es" sz="1600"/>
              <a:t> está compuesto por:</a:t>
            </a:r>
          </a:p>
          <a:p>
            <a:pPr indent="-317500" lvl="0" marL="457200" rtl="0">
              <a:spcBef>
                <a:spcPts val="0"/>
              </a:spcBef>
              <a:buSzPct val="100000"/>
            </a:pPr>
            <a:r>
              <a:rPr b="1" lang="es" sz="1400"/>
              <a:t>Conjunto de bienes</a:t>
            </a:r>
            <a:r>
              <a:rPr lang="es" sz="1400"/>
              <a:t> que posee la empresa ya sean físicos o inmateriales.</a:t>
            </a:r>
          </a:p>
          <a:p>
            <a:pPr indent="-317500" lvl="0" marL="457200" rtl="0">
              <a:spcBef>
                <a:spcPts val="0"/>
              </a:spcBef>
              <a:buSzPct val="100000"/>
            </a:pPr>
            <a:r>
              <a:rPr b="1" lang="es" sz="1400"/>
              <a:t>Conjunto de derechos</a:t>
            </a:r>
            <a:r>
              <a:rPr lang="es" sz="1400"/>
              <a:t> todas las deudas que deben a la empresa.</a:t>
            </a:r>
          </a:p>
          <a:p>
            <a:pPr indent="-317500" lvl="0" marL="457200" rtl="0">
              <a:spcBef>
                <a:spcPts val="0"/>
              </a:spcBef>
              <a:buSzPct val="100000"/>
            </a:pPr>
            <a:r>
              <a:rPr b="1" lang="es" sz="1400"/>
              <a:t>Conjunto de obligaciones</a:t>
            </a:r>
            <a:r>
              <a:rPr lang="es" sz="1400"/>
              <a:t> todas las deudas que debe la empresa.</a:t>
            </a:r>
          </a:p>
          <a:p>
            <a:pPr lvl="0" rtl="0">
              <a:spcBef>
                <a:spcPts val="0"/>
              </a:spcBef>
              <a:buNone/>
            </a:pPr>
            <a:r>
              <a:rPr lang="es" sz="1600"/>
              <a:t>El </a:t>
            </a:r>
            <a:r>
              <a:rPr b="1" lang="es" sz="1600"/>
              <a:t>balance </a:t>
            </a:r>
            <a:r>
              <a:rPr lang="es" sz="1600"/>
              <a:t>está compuesto por:</a:t>
            </a:r>
          </a:p>
          <a:p>
            <a:pPr indent="-228600" lvl="0" marL="457200" rtl="0">
              <a:spcBef>
                <a:spcPts val="0"/>
              </a:spcBef>
            </a:pPr>
            <a:r>
              <a:rPr b="1" lang="es" sz="1400"/>
              <a:t>Activo</a:t>
            </a:r>
            <a:r>
              <a:rPr lang="es" sz="1400"/>
              <a:t> es el conjunto de bienes y derechos que posee la empresa.</a:t>
            </a:r>
          </a:p>
          <a:p>
            <a:pPr indent="-317500" lvl="0" marL="457200" rtl="0">
              <a:spcBef>
                <a:spcPts val="0"/>
              </a:spcBef>
              <a:buSzPct val="100000"/>
            </a:pPr>
            <a:r>
              <a:rPr b="1" lang="es" sz="1400"/>
              <a:t>Pasivo </a:t>
            </a:r>
            <a:r>
              <a:rPr lang="es" sz="1400"/>
              <a:t>es el conjunto de obligaciones de</a:t>
            </a:r>
          </a:p>
          <a:p>
            <a:pPr indent="-317500" lvl="0" marL="457200" rtl="0">
              <a:spcBef>
                <a:spcPts val="0"/>
              </a:spcBef>
              <a:buSzPct val="100000"/>
            </a:pPr>
            <a:r>
              <a:rPr b="1" lang="es" sz="1400"/>
              <a:t>Patrimonio neto</a:t>
            </a:r>
            <a:r>
              <a:rPr lang="es" sz="1400"/>
              <a:t> es lo que tienen más lo que le deben restando las deudas</a:t>
            </a: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
              <a:t>El activo</a:t>
            </a:r>
          </a:p>
        </p:txBody>
      </p:sp>
      <p:sp>
        <p:nvSpPr>
          <p:cNvPr id="123" name="Shape 12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30200" lvl="0" marL="457200" rtl="0">
              <a:spcBef>
                <a:spcPts val="0"/>
              </a:spcBef>
              <a:buSzPct val="100000"/>
            </a:pPr>
            <a:r>
              <a:rPr b="1" lang="es" sz="1600"/>
              <a:t>Activo no corriente</a:t>
            </a:r>
          </a:p>
          <a:p>
            <a:pPr indent="-330200" lvl="1" marL="914400" rtl="0">
              <a:spcBef>
                <a:spcPts val="0"/>
              </a:spcBef>
              <a:buSzPct val="100000"/>
            </a:pPr>
            <a:r>
              <a:rPr b="1" lang="es" sz="1600"/>
              <a:t>Inmovilizado intangibles </a:t>
            </a:r>
            <a:r>
              <a:rPr lang="es" sz="1600"/>
              <a:t>que puedan ser valorados económicamente.</a:t>
            </a:r>
          </a:p>
          <a:p>
            <a:pPr indent="-330200" lvl="1" marL="914400" rtl="0">
              <a:spcBef>
                <a:spcPts val="0"/>
              </a:spcBef>
              <a:buSzPct val="100000"/>
            </a:pPr>
            <a:r>
              <a:rPr b="1" lang="es" sz="1600"/>
              <a:t>Inmovilizado material </a:t>
            </a:r>
            <a:r>
              <a:rPr lang="es" sz="1600"/>
              <a:t>elementos materiales de larga duración.</a:t>
            </a:r>
          </a:p>
          <a:p>
            <a:pPr indent="-330200" lvl="1" marL="914400" rtl="0">
              <a:spcBef>
                <a:spcPts val="0"/>
              </a:spcBef>
              <a:buSzPct val="100000"/>
            </a:pPr>
            <a:r>
              <a:rPr b="1" lang="es" sz="1600"/>
              <a:t>Inversiones inmobiliarias </a:t>
            </a:r>
            <a:r>
              <a:rPr lang="es" sz="1600"/>
              <a:t>terrenos o inmuebles que no se emplean.</a:t>
            </a:r>
          </a:p>
          <a:p>
            <a:pPr indent="-330200" lvl="1" marL="914400" rtl="0">
              <a:spcBef>
                <a:spcPts val="0"/>
              </a:spcBef>
              <a:buSzPct val="100000"/>
            </a:pPr>
            <a:r>
              <a:rPr b="1" lang="es" sz="1600"/>
              <a:t>Inmovilizado financiero </a:t>
            </a:r>
            <a:r>
              <a:rPr lang="es" sz="1600"/>
              <a:t>inversiones financieras a largo plazo.</a:t>
            </a:r>
          </a:p>
          <a:p>
            <a:pPr indent="-330200" lvl="0" marL="457200" rtl="0">
              <a:spcBef>
                <a:spcPts val="0"/>
              </a:spcBef>
              <a:buSzPct val="100000"/>
            </a:pPr>
            <a:r>
              <a:rPr b="1" lang="es" sz="1600"/>
              <a:t>Activo corriente</a:t>
            </a:r>
            <a:r>
              <a:rPr lang="es" sz="1600"/>
              <a:t> elementos que permanecerán en la empresa menos de un año</a:t>
            </a:r>
          </a:p>
          <a:p>
            <a:pPr indent="-330200" lvl="1" marL="914400" rtl="0">
              <a:spcBef>
                <a:spcPts val="0"/>
              </a:spcBef>
              <a:buSzPct val="100000"/>
            </a:pPr>
            <a:r>
              <a:rPr b="1" lang="es" sz="1600"/>
              <a:t>Existencias </a:t>
            </a:r>
            <a:r>
              <a:rPr lang="es" sz="1600"/>
              <a:t>elementos que puedan ser vendidos, almacenados o transformados.</a:t>
            </a:r>
          </a:p>
          <a:p>
            <a:pPr indent="-330200" lvl="1" marL="914400" rtl="0">
              <a:spcBef>
                <a:spcPts val="0"/>
              </a:spcBef>
              <a:buSzPct val="100000"/>
            </a:pPr>
            <a:r>
              <a:rPr b="1" lang="es" sz="1600"/>
              <a:t>Créditos pendientes de cobro </a:t>
            </a:r>
            <a:r>
              <a:rPr lang="es" sz="1600"/>
              <a:t>deudas que nos deben a corto plazo.</a:t>
            </a:r>
          </a:p>
          <a:p>
            <a:pPr indent="-330200" lvl="1" marL="914400">
              <a:spcBef>
                <a:spcPts val="0"/>
              </a:spcBef>
              <a:buSzPct val="100000"/>
            </a:pPr>
            <a:r>
              <a:rPr b="1" lang="es" sz="1600"/>
              <a:t>Efectivo </a:t>
            </a:r>
            <a:r>
              <a:rPr lang="es" sz="1600"/>
              <a:t>dinero en efectivo o que lo pueda convertir a efectivo rápidamente.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
              <a:t>El pasivo + el patrimonio neto</a:t>
            </a:r>
          </a:p>
        </p:txBody>
      </p:sp>
      <p:sp>
        <p:nvSpPr>
          <p:cNvPr id="129" name="Shape 129"/>
          <p:cNvSpPr txBox="1"/>
          <p:nvPr>
            <p:ph idx="1" type="body"/>
          </p:nvPr>
        </p:nvSpPr>
        <p:spPr>
          <a:xfrm>
            <a:off x="311700" y="1071675"/>
            <a:ext cx="8520600" cy="3416400"/>
          </a:xfrm>
          <a:prstGeom prst="rect">
            <a:avLst/>
          </a:prstGeom>
        </p:spPr>
        <p:txBody>
          <a:bodyPr anchorCtr="0" anchor="t" bIns="91425" lIns="91425" rIns="91425" tIns="91425">
            <a:noAutofit/>
          </a:bodyPr>
          <a:lstStyle/>
          <a:p>
            <a:pPr indent="-228600" lvl="0" marL="457200" rtl="0">
              <a:spcBef>
                <a:spcPts val="0"/>
              </a:spcBef>
            </a:pPr>
            <a:r>
              <a:rPr b="1" lang="es"/>
              <a:t>Patrimonio neto </a:t>
            </a:r>
            <a:r>
              <a:rPr lang="es"/>
              <a:t>es la diferencia entre el Activo y el Pasivo, representa el dinero del que son los dueños los socios si se vendieran todas las propiedades de la empresa y se pagasen todas las deudas.</a:t>
            </a:r>
          </a:p>
          <a:p>
            <a:pPr indent="-228600" lvl="0" marL="457200" rtl="0">
              <a:spcBef>
                <a:spcPts val="0"/>
              </a:spcBef>
            </a:pPr>
            <a:r>
              <a:rPr b="1" lang="es"/>
              <a:t>Pasivo</a:t>
            </a:r>
          </a:p>
          <a:p>
            <a:pPr indent="-228600" lvl="1" marL="914400" rtl="0">
              <a:spcBef>
                <a:spcPts val="0"/>
              </a:spcBef>
            </a:pPr>
            <a:r>
              <a:rPr b="1" lang="es"/>
              <a:t>Pasivo no corriente</a:t>
            </a:r>
            <a:r>
              <a:rPr lang="es"/>
              <a:t> deudas que deben saldarse a largo plazo superior a un año.</a:t>
            </a:r>
          </a:p>
          <a:p>
            <a:pPr indent="-228600" lvl="1" marL="914400" rtl="0">
              <a:spcBef>
                <a:spcPts val="0"/>
              </a:spcBef>
            </a:pPr>
            <a:r>
              <a:rPr b="1" lang="es"/>
              <a:t>Pasivo corriente </a:t>
            </a:r>
            <a:r>
              <a:rPr lang="es"/>
              <a:t>deudas que deben saldarse en plazo inferior a un año.</a:t>
            </a:r>
          </a:p>
          <a:p>
            <a:pPr indent="-228600" lvl="0" marL="457200" rtl="0">
              <a:spcBef>
                <a:spcPts val="0"/>
              </a:spcBef>
            </a:pPr>
            <a:r>
              <a:rPr b="1" lang="es"/>
              <a:t>Videos</a:t>
            </a:r>
          </a:p>
          <a:p>
            <a:pPr indent="-228600" lvl="1" marL="914400" rtl="0">
              <a:spcBef>
                <a:spcPts val="0"/>
              </a:spcBef>
            </a:pPr>
            <a:r>
              <a:rPr b="1" lang="es" u="sng">
                <a:solidFill>
                  <a:schemeClr val="hlink"/>
                </a:solidFill>
                <a:hlinkClick r:id="rId3"/>
              </a:rPr>
              <a:t>https://www.youtube.com/watch?v=MhRxgrF8ITI</a:t>
            </a:r>
          </a:p>
          <a:p>
            <a:pPr indent="-228600" lvl="1" marL="914400" rtl="0">
              <a:spcBef>
                <a:spcPts val="0"/>
              </a:spcBef>
            </a:pPr>
            <a:r>
              <a:rPr b="1" lang="es" u="sng">
                <a:solidFill>
                  <a:schemeClr val="hlink"/>
                </a:solidFill>
                <a:hlinkClick r:id="rId4"/>
              </a:rPr>
              <a:t>https://www.youtube.com/watch?v=eMA2wIe_ihE</a:t>
            </a:r>
          </a:p>
          <a:p>
            <a:pPr indent="-228600" lvl="1" marL="914400" rtl="0">
              <a:spcBef>
                <a:spcPts val="0"/>
              </a:spcBef>
            </a:pPr>
            <a:r>
              <a:rPr b="1" lang="es" u="sng">
                <a:solidFill>
                  <a:schemeClr val="hlink"/>
                </a:solidFill>
                <a:hlinkClick r:id="rId5"/>
              </a:rPr>
              <a:t>https://www.youtube.com/watch?v=693e4P_-Kp4</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
              <a:t>El balance final previsional</a:t>
            </a:r>
          </a:p>
        </p:txBody>
      </p:sp>
      <p:sp>
        <p:nvSpPr>
          <p:cNvPr id="135" name="Shape 13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s"/>
              <a:t>Información que aporta el balance.</a:t>
            </a:r>
          </a:p>
          <a:p>
            <a:pPr indent="-228600" lvl="0" marL="457200">
              <a:spcBef>
                <a:spcPts val="0"/>
              </a:spcBef>
              <a:buAutoNum type="arabicPeriod"/>
            </a:pPr>
            <a:r>
              <a:rPr lang="es"/>
              <a:t>El activo y el pasivo a principios del ejercicio sumarán siempre lo mismo. Será al final cuando veamos la diferencia y deliberaremos si obtuvimos beneficios o pérdidas.</a:t>
            </a:r>
          </a:p>
          <a:p>
            <a:pPr indent="-228600" lvl="0" marL="457200" rtl="0">
              <a:spcBef>
                <a:spcPts val="0"/>
              </a:spcBef>
              <a:buAutoNum type="arabicPeriod"/>
            </a:pPr>
            <a:r>
              <a:rPr lang="es"/>
              <a:t>Nos muestra si la empresa es o no solvente.</a:t>
            </a:r>
          </a:p>
          <a:p>
            <a:pPr indent="-228600" lvl="0" marL="457200" rtl="0">
              <a:spcBef>
                <a:spcPts val="0"/>
              </a:spcBef>
              <a:buAutoNum type="arabicPeriod"/>
            </a:pPr>
            <a:r>
              <a:rPr lang="es"/>
              <a:t>Nos enseña si tiene liquidez, es decir, puede hacer frente a las deudas.</a:t>
            </a:r>
          </a:p>
          <a:p>
            <a:pPr indent="-228600" lvl="0" marL="457200" rtl="0">
              <a:spcBef>
                <a:spcPts val="0"/>
              </a:spcBef>
              <a:buAutoNum type="arabicPeriod"/>
            </a:pPr>
            <a:r>
              <a:rPr lang="es"/>
              <a:t>Nos informa si la relación entre fondos propios y deudas es correcta.(50-50)</a:t>
            </a:r>
          </a:p>
          <a:p>
            <a:pPr indent="-228600" lvl="0" marL="457200">
              <a:spcBef>
                <a:spcPts val="0"/>
              </a:spcBef>
              <a:buAutoNum type="arabicPeriod"/>
            </a:pPr>
            <a:r>
              <a:rPr lang="es"/>
              <a:t>Nos dice si la proporción entre deudas a corto y a largo plazo es correcta.</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
              <a:t>Punto muerto o umbral de rentabilidad</a:t>
            </a:r>
          </a:p>
        </p:txBody>
      </p:sp>
      <p:sp>
        <p:nvSpPr>
          <p:cNvPr id="141" name="Shape 14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b="1" lang="es"/>
              <a:t>El punto muerto</a:t>
            </a:r>
            <a:r>
              <a:rPr lang="es"/>
              <a:t> o </a:t>
            </a:r>
            <a:r>
              <a:rPr b="1" lang="es"/>
              <a:t>umbral de rentabilidad</a:t>
            </a:r>
            <a:r>
              <a:rPr lang="es"/>
              <a:t> es la cantidad que como mínimo debemos vender para cubrir costes.</a:t>
            </a:r>
          </a:p>
          <a:p>
            <a:pPr lvl="0">
              <a:spcBef>
                <a:spcPts val="0"/>
              </a:spcBef>
              <a:buNone/>
            </a:pPr>
            <a:r>
              <a:rPr b="1" lang="es" u="sng"/>
              <a:t>FORMULA</a:t>
            </a:r>
            <a:r>
              <a:rPr lang="es"/>
              <a:t>: PM = Costes fijos / (Precio - Coste variable por unidad)</a:t>
            </a:r>
          </a:p>
          <a:p>
            <a:pPr lvl="0">
              <a:spcBef>
                <a:spcPts val="0"/>
              </a:spcBef>
              <a:buNone/>
            </a:pPr>
            <a:r>
              <a:rPr lang="es"/>
              <a:t>Los </a:t>
            </a:r>
            <a:r>
              <a:rPr b="1" lang="es"/>
              <a:t>costes fijos</a:t>
            </a:r>
            <a:r>
              <a:rPr lang="es"/>
              <a:t> son aquellos que no dependen de la cantidad producidad:         Se produzca mucho o poco siempre es el mismo coste.</a:t>
            </a:r>
          </a:p>
          <a:p>
            <a:pPr lvl="0">
              <a:spcBef>
                <a:spcPts val="0"/>
              </a:spcBef>
              <a:buNone/>
            </a:pPr>
            <a:r>
              <a:rPr lang="es"/>
              <a:t>Los </a:t>
            </a:r>
            <a:r>
              <a:rPr b="1" lang="es"/>
              <a:t>costes variables</a:t>
            </a:r>
            <a:r>
              <a:rPr lang="es"/>
              <a:t> son aquellos que dependen de la cantidad producida: Cuanto más se produzca más altos serán estos costes.</a:t>
            </a:r>
          </a:p>
          <a:p>
            <a:pPr lvl="0">
              <a:spcBef>
                <a:spcPts val="0"/>
              </a:spcBef>
              <a:buNone/>
            </a:pPr>
            <a:r>
              <a:rPr lang="es" u="sng">
                <a:solidFill>
                  <a:schemeClr val="hlink"/>
                </a:solidFill>
                <a:hlinkClick r:id="rId3"/>
              </a:rPr>
              <a:t>Video Calculo punto muerto</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
              <a:t>El plan financiero</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s"/>
              <a:t>El plan financiero se compone de:</a:t>
            </a:r>
          </a:p>
          <a:p>
            <a:pPr indent="-228600" lvl="0" marL="457200" rtl="0">
              <a:spcBef>
                <a:spcPts val="0"/>
              </a:spcBef>
            </a:pPr>
            <a:r>
              <a:rPr b="1" lang="es"/>
              <a:t>Plan de tesorería:</a:t>
            </a:r>
            <a:r>
              <a:rPr lang="es"/>
              <a:t> Su función es prever si en algún mes nos puede faltar dinero y, en tal caso, planificar dónde lo vamos a conseguir.</a:t>
            </a:r>
          </a:p>
          <a:p>
            <a:pPr indent="-228600" lvl="0" marL="457200" rtl="0">
              <a:spcBef>
                <a:spcPts val="0"/>
              </a:spcBef>
            </a:pPr>
            <a:r>
              <a:rPr b="1" lang="es"/>
              <a:t>Cuenta de resultados:</a:t>
            </a:r>
            <a:r>
              <a:rPr lang="es"/>
              <a:t> Sirve para averiguar si vamos a obtener beneficios o pérdidas y actuar en consecuencia.</a:t>
            </a:r>
          </a:p>
          <a:p>
            <a:pPr indent="-228600" lvl="0" marL="457200" rtl="0">
              <a:spcBef>
                <a:spcPts val="0"/>
              </a:spcBef>
            </a:pPr>
            <a:r>
              <a:rPr b="1" lang="es"/>
              <a:t>Balance previsional:</a:t>
            </a:r>
            <a:r>
              <a:rPr lang="es"/>
              <a:t> Obtiene el patrimonio actual de la empresa, es decir, lo que tiene, debe y le deben.</a:t>
            </a:r>
          </a:p>
          <a:p>
            <a:pPr lvl="0" rtl="0">
              <a:spcBef>
                <a:spcPts val="0"/>
              </a:spcBef>
              <a:buNone/>
            </a:pPr>
            <a:r>
              <a:rPr lang="es"/>
              <a:t>Por lo tanto un plan financiero estudia la viabilidad económico-financiera de nuestra futura empresa.</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
              <a:t>El plan de tesorería</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s"/>
              <a:t>El plan de tesorería es la anotación mes a mes de las salidas y las entradas de dinero previstas. Al final de cada mes, por comparación entre las entradas y las salidas se podrá saber si sobra dinero, o si falta para hacer frente a los pagos.</a:t>
            </a:r>
          </a:p>
          <a:p>
            <a:pPr lvl="0">
              <a:spcBef>
                <a:spcPts val="0"/>
              </a:spcBef>
              <a:buNone/>
            </a:pPr>
            <a:r>
              <a:rPr lang="es"/>
              <a:t>Gracias a esto se podrán tomar decisiones para cubrir las necesidades de la empresa más tranquilamente, pensando en la manera más barata.</a:t>
            </a:r>
          </a:p>
          <a:p>
            <a:pPr lvl="0">
              <a:spcBef>
                <a:spcPts val="0"/>
              </a:spcBef>
              <a:buNone/>
            </a:pPr>
            <a:r>
              <a:rPr lang="es"/>
              <a:t>Hay que tener en cuenta que los pagos no inmediatos, se contabilizarán cuando se hagan.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
              <a:t>El plan de tesorería</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s"/>
              <a:t>Tras tener todo esto en cuenta, se restarán las salidas de las entradas para obtener la liquidez prevista. Si es negativo, quiere decir que se debe dinero y se debe obtener de alguna manera; mientras que si es positivo, quiere decir que tenemos ganancias.</a:t>
            </a:r>
          </a:p>
          <a:p>
            <a:pPr lvl="0">
              <a:spcBef>
                <a:spcPts val="0"/>
              </a:spcBef>
              <a:buNone/>
            </a:pPr>
            <a:r>
              <a:rPr lang="es"/>
              <a:t>En el plan de tesorería también se tendrán que tener los conceptos, es decir, la razón por la que entra o sale el dinero</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961200"/>
          </a:xfrm>
          <a:prstGeom prst="rect">
            <a:avLst/>
          </a:prstGeom>
        </p:spPr>
        <p:txBody>
          <a:bodyPr anchorCtr="0" anchor="t" bIns="91425" lIns="91425" rIns="91425" tIns="91425">
            <a:noAutofit/>
          </a:bodyPr>
          <a:lstStyle/>
          <a:p>
            <a:pPr lvl="0">
              <a:spcBef>
                <a:spcPts val="0"/>
              </a:spcBef>
              <a:buNone/>
            </a:pPr>
            <a:r>
              <a:rPr lang="es"/>
              <a:t>Cuenta de resultados o cuenta de pérdidas y ganancias </a:t>
            </a:r>
          </a:p>
        </p:txBody>
      </p:sp>
      <p:sp>
        <p:nvSpPr>
          <p:cNvPr id="79" name="Shape 79"/>
          <p:cNvSpPr txBox="1"/>
          <p:nvPr>
            <p:ph idx="1" type="body"/>
          </p:nvPr>
        </p:nvSpPr>
        <p:spPr>
          <a:xfrm>
            <a:off x="311700" y="1480150"/>
            <a:ext cx="8520600" cy="3088800"/>
          </a:xfrm>
          <a:prstGeom prst="rect">
            <a:avLst/>
          </a:prstGeom>
        </p:spPr>
        <p:txBody>
          <a:bodyPr anchorCtr="0" anchor="t" bIns="91425" lIns="91425" rIns="91425" tIns="91425">
            <a:noAutofit/>
          </a:bodyPr>
          <a:lstStyle/>
          <a:p>
            <a:pPr lvl="0">
              <a:spcBef>
                <a:spcPts val="0"/>
              </a:spcBef>
              <a:buNone/>
            </a:pPr>
            <a:r>
              <a:rPr lang="es" sz="1600"/>
              <a:t>La cuenta de resultados o cuenta de pérdidas y ganancias es un informe que nos indica el beneficio o la pérdida generada por la empresa y calculada sobre la base de ingresos y gastos estimados.</a:t>
            </a:r>
          </a:p>
          <a:p>
            <a:pPr lvl="0">
              <a:spcBef>
                <a:spcPts val="0"/>
              </a:spcBef>
              <a:buNone/>
            </a:pPr>
            <a:r>
              <a:rPr lang="es" sz="1600"/>
              <a:t>Un gasto especial: </a:t>
            </a:r>
            <a:r>
              <a:rPr b="1" lang="es" sz="1600"/>
              <a:t>la amortización</a:t>
            </a:r>
            <a:r>
              <a:rPr lang="es" sz="1600"/>
              <a:t>. </a:t>
            </a:r>
          </a:p>
          <a:p>
            <a:pPr lvl="0">
              <a:spcBef>
                <a:spcPts val="0"/>
              </a:spcBef>
              <a:buNone/>
            </a:pPr>
            <a:r>
              <a:rPr lang="es" sz="1600"/>
              <a:t>Cuando pagamos a los trabajadores, dicho gasto se incluye en el gasto anual. Pero cuando compramos un camión de reparto donde el pago se extienda hasta los 10 años, este pago se pagará en 10 plazos y será una décima parte lo que incluimos en nuestro gasto anual. A esta décima parte se le conoce como </a:t>
            </a:r>
            <a:r>
              <a:rPr b="1" lang="es" sz="1600"/>
              <a:t>amortización</a:t>
            </a:r>
            <a:r>
              <a:rPr lang="es" sz="1600"/>
              <a:t>. </a:t>
            </a:r>
          </a:p>
          <a:p>
            <a:pPr lvl="0">
              <a:spcBef>
                <a:spcPts val="0"/>
              </a:spcBef>
              <a:buNone/>
            </a:pPr>
            <a:r>
              <a:rPr lang="es" sz="1600"/>
              <a:t>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idx="1" type="body"/>
          </p:nvPr>
        </p:nvSpPr>
        <p:spPr>
          <a:xfrm>
            <a:off x="311700" y="296025"/>
            <a:ext cx="8520600" cy="4650000"/>
          </a:xfrm>
          <a:prstGeom prst="rect">
            <a:avLst/>
          </a:prstGeom>
        </p:spPr>
        <p:txBody>
          <a:bodyPr anchorCtr="0" anchor="t" bIns="91425" lIns="91425" rIns="91425" tIns="91425">
            <a:noAutofit/>
          </a:bodyPr>
          <a:lstStyle/>
          <a:p>
            <a:pPr lvl="0">
              <a:spcBef>
                <a:spcPts val="0"/>
              </a:spcBef>
              <a:buNone/>
            </a:pPr>
            <a:r>
              <a:rPr b="1" lang="es"/>
              <a:t>¿Qué elementos amortizamos?</a:t>
            </a:r>
          </a:p>
          <a:p>
            <a:pPr lvl="0">
              <a:spcBef>
                <a:spcPts val="0"/>
              </a:spcBef>
              <a:buNone/>
            </a:pPr>
            <a:r>
              <a:rPr lang="es"/>
              <a:t>Todo tipo de </a:t>
            </a:r>
            <a:r>
              <a:rPr b="1" lang="es"/>
              <a:t>inversiones</a:t>
            </a:r>
            <a:r>
              <a:rPr lang="es"/>
              <a:t>: maquinaria, local, herramientas, mobiliario, vehículos, ordenadores, todo aquello que vayamos a emplear en nuestra empresa. </a:t>
            </a:r>
          </a:p>
          <a:p>
            <a:pPr lvl="0">
              <a:spcBef>
                <a:spcPts val="0"/>
              </a:spcBef>
              <a:buNone/>
            </a:pPr>
            <a:r>
              <a:rPr lang="es"/>
              <a:t> </a:t>
            </a:r>
          </a:p>
          <a:p>
            <a:pPr lvl="0">
              <a:spcBef>
                <a:spcPts val="0"/>
              </a:spcBef>
              <a:buNone/>
            </a:pPr>
            <a:r>
              <a:t/>
            </a:r>
            <a:endParaRPr/>
          </a:p>
        </p:txBody>
      </p:sp>
      <p:pic>
        <p:nvPicPr>
          <p:cNvPr id="85" name="Shape 85"/>
          <p:cNvPicPr preferRelativeResize="0"/>
          <p:nvPr/>
        </p:nvPicPr>
        <p:blipFill>
          <a:blip r:embed="rId3">
            <a:alphaModFix/>
          </a:blip>
          <a:stretch>
            <a:fillRect/>
          </a:stretch>
        </p:blipFill>
        <p:spPr>
          <a:xfrm>
            <a:off x="863450" y="1603573"/>
            <a:ext cx="7136074" cy="2781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
              <a:t>Estructura de la cuenta de resultados.</a:t>
            </a:r>
          </a:p>
        </p:txBody>
      </p:sp>
      <p:sp>
        <p:nvSpPr>
          <p:cNvPr id="91" name="Shape 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s"/>
              <a:t>Como vemos en la imagen, empezamos apuntando los ingresos de explotación y financieros. A continuación se calcula los gastos previstos tanto de explotación como financieros. </a:t>
            </a:r>
          </a:p>
          <a:p>
            <a:pPr lvl="0">
              <a:spcBef>
                <a:spcPts val="0"/>
              </a:spcBef>
              <a:buNone/>
            </a:pPr>
            <a:r>
              <a:rPr lang="es"/>
              <a:t>Finalmente se establece la diferencia entre ambos.</a:t>
            </a:r>
          </a:p>
        </p:txBody>
      </p:sp>
      <p:pic>
        <p:nvPicPr>
          <p:cNvPr id="92" name="Shape 92"/>
          <p:cNvPicPr preferRelativeResize="0"/>
          <p:nvPr/>
        </p:nvPicPr>
        <p:blipFill>
          <a:blip r:embed="rId3">
            <a:alphaModFix/>
          </a:blip>
          <a:stretch>
            <a:fillRect/>
          </a:stretch>
        </p:blipFill>
        <p:spPr>
          <a:xfrm>
            <a:off x="1581150" y="1152462"/>
            <a:ext cx="5981700" cy="1552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
              <a:t>Interpretación de los resultados.</a:t>
            </a:r>
          </a:p>
        </p:txBody>
      </p:sp>
      <p:sp>
        <p:nvSpPr>
          <p:cNvPr id="98" name="Shape 98"/>
          <p:cNvSpPr txBox="1"/>
          <p:nvPr>
            <p:ph idx="1" type="body"/>
          </p:nvPr>
        </p:nvSpPr>
        <p:spPr>
          <a:xfrm>
            <a:off x="311700" y="1131450"/>
            <a:ext cx="8520600" cy="3416400"/>
          </a:xfrm>
          <a:prstGeom prst="rect">
            <a:avLst/>
          </a:prstGeom>
        </p:spPr>
        <p:txBody>
          <a:bodyPr anchorCtr="0" anchor="t" bIns="91425" lIns="91425" rIns="91425" tIns="91425">
            <a:noAutofit/>
          </a:bodyPr>
          <a:lstStyle/>
          <a:p>
            <a:pPr lvl="0">
              <a:spcBef>
                <a:spcPts val="0"/>
              </a:spcBef>
              <a:buNone/>
            </a:pPr>
            <a:r>
              <a:rPr lang="es"/>
              <a:t>Como hemos visto antes los resultados se dividen entre explotación y financiación. </a:t>
            </a:r>
          </a:p>
          <a:p>
            <a:pPr lvl="0">
              <a:spcBef>
                <a:spcPts val="0"/>
              </a:spcBef>
              <a:buNone/>
            </a:pPr>
            <a:r>
              <a:rPr lang="es"/>
              <a:t>¿Porqué?. Tendremos los resultados de financiación que irán desapareciendo con el tiempo frente a los resultados de financiación que serán los ingresos reales de la empresa. Por ello, no es lo mismo tener un global de -3000 € frente a un resultado financiero de 4000 € y 1000 € de resultado de explotación. El resultado es - 3000 € pero en realidad esto irá decrementando con el paso del tiempo, es por ello que debemos separarlo para comprender mejor nuestros gastos y nuestros ingresos.</a:t>
            </a:r>
          </a:p>
          <a:p>
            <a:pPr lvl="0">
              <a:spcBef>
                <a:spcPts val="0"/>
              </a:spcBef>
              <a:buNone/>
            </a:pPr>
            <a:r>
              <a:t/>
            </a:r>
            <a:endParaRPr/>
          </a:p>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s"/>
              <a:t>Reglas para elaborar la cuenta de resultados</a:t>
            </a:r>
          </a:p>
        </p:txBody>
      </p:sp>
      <p:sp>
        <p:nvSpPr>
          <p:cNvPr id="104" name="Shape 104"/>
          <p:cNvSpPr txBox="1"/>
          <p:nvPr>
            <p:ph idx="1" type="body"/>
          </p:nvPr>
        </p:nvSpPr>
        <p:spPr>
          <a:xfrm>
            <a:off x="311700" y="1152475"/>
            <a:ext cx="8520600" cy="3826500"/>
          </a:xfrm>
          <a:prstGeom prst="rect">
            <a:avLst/>
          </a:prstGeom>
        </p:spPr>
        <p:txBody>
          <a:bodyPr anchorCtr="0" anchor="t" bIns="91425" lIns="91425" rIns="91425" tIns="91425">
            <a:noAutofit/>
          </a:bodyPr>
          <a:lstStyle/>
          <a:p>
            <a:pPr lvl="0">
              <a:spcBef>
                <a:spcPts val="0"/>
              </a:spcBef>
              <a:buNone/>
            </a:pPr>
            <a:r>
              <a:rPr b="1" lang="es"/>
              <a:t>Primera regla.</a:t>
            </a:r>
            <a:r>
              <a:rPr lang="es"/>
              <a:t> Es gastó todo aquello que la empresa compre y consuma. Si se compra y no se consume no se considera gasto y no se deduce. </a:t>
            </a:r>
          </a:p>
          <a:p>
            <a:pPr lvl="0">
              <a:spcBef>
                <a:spcPts val="0"/>
              </a:spcBef>
              <a:buNone/>
            </a:pPr>
            <a:r>
              <a:rPr b="1" lang="es"/>
              <a:t>Segunda regla. </a:t>
            </a:r>
            <a:r>
              <a:rPr lang="es"/>
              <a:t>Se considera el gasto cuando se ha generado, aunque no se haya producido el pago, y los ingresos cuando se devenguen, aunque no se haya percibido aún.</a:t>
            </a:r>
          </a:p>
          <a:p>
            <a:pPr lvl="0">
              <a:spcBef>
                <a:spcPts val="0"/>
              </a:spcBef>
              <a:buNone/>
            </a:pPr>
            <a:r>
              <a:rPr b="1" lang="es"/>
              <a:t>Tercera regla.</a:t>
            </a:r>
            <a:r>
              <a:rPr lang="es"/>
              <a:t> Todo dinero que recibamos y tengamos que devolver no se considera ingreso, y viceversa. Todo aquel dinero que salga de la empresa y tengan que devolvernos no se considera gasto.</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