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www.aeat.es" TargetMode="External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Tema 8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Impuesto de Sociedades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D</a:t>
            </a:r>
            <a:r>
              <a:rPr lang="es"/>
              <a:t>eben pagar todas las sociedades y entidades con personalidad jurídica.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El objeto del tributo son los beneficios obtenidos por la empresa.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debe pagar un 30% de los beneficios si las ventas superan los 10 millones de euros al año.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pagará un 25% por los primeros 300.000 euros si es una empresa de reducida dimensión, y un 30% por el resto.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debe pagar cada año y se suele hacer coincidir con el año natural.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Impuesto de Sociedades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Las empresas deberán pagar a cuenta en los primeros 20 días naturales de los meses de abril, octubre a diciembre el 18% de la cuota íntegra del año anterior.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La liquidación del impuesto se realizará, siempre que el ejercicio contable coincida con el año natural, entre el 1 y el 25 de julio de cada año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Impuesto sobre las Actividades Económicas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 aplica a las sociedades, pero están exentas de pagarlas durantes los 2 primeros años, y a partir del tercero, si las ventas no superan el millón de euros; aunque deben estar registrados tanto las sociedades como los empresarios individuales.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Tiene doble función: por un lado sirve como censo de empresarios,y por otro, es un instrumento de recaudación ya que recae sobre empresas que facturen más de un millón de euros al año.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 pesar de ser gestionado por la Agencia Tributaria, lo recaudado va a las Haciendas locales.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impuesto sobre el valor añadido (IVA)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IVA es un impuesto sobre el consumo que recae sobre el consumidor final. Los empresarios son los que se ocupan de cobrarlo mediante la venta de sus productos y de ingresarlo en la Agencia tributaria, por lo cual no les afecta a ellos.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En España se aplica en toda su plenitud excepto en Canarias y las ciudades autónomas.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Existen dos tipos de </a:t>
            </a:r>
            <a:r>
              <a:rPr lang="es"/>
              <a:t>regímenes</a:t>
            </a:r>
            <a:r>
              <a:rPr lang="es"/>
              <a:t> de IVA el tipo general y los especiales.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régimen general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Cuando un empresario vender sus productos carga a sus clientes el IVA, esto se conoce como IVA repercutido. Este siempre se cargará sobre el precio de venta final del producto, después de haberle aplicado cualquier tipo de rebaja.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Dependiendo de la cuenta entre IVA repercutido menos el IVA soportado, se recibirá dinero de hacienda en caso de que se haya soportado más, y en caso contrario se deberá ingresar la diferencia.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Tabla de tipos impositivos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00" y="1468550"/>
            <a:ext cx="78105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Obligaciones y declaraciones del IVA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Obligaciones.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Darse de alta en el censo de etiquetas.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Hacer una previa declaración del IVA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Exigir, entregar, y conservar factura durante 5 años.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Declaraciones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Mensual: entre el 1 y el 20 del mes siguiente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Trimestral: entre el 1 y el 20 de abril, julio,octubre y enero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Regímenes especiales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Ciertas actividades no tienen porque pagar IVA, para ello se deben calcular los beneficios en una Estimación objetiva, en función de una serie de módulos.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Puedes renunciar el régimen especial, pero debes darte de alta en el general.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Los minoristas tienen un régimen especial en el cual el proveedor cobra un recargo a este para que así este no tenga que hacer declaraciones de IVA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Impuestos que deben pagar los distintos tipos de empresas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78825"/>
            <a:ext cx="8520600" cy="29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5" y="1369124"/>
            <a:ext cx="9086424" cy="36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Obligaciones fiscales y calendario fiscal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Obligaciones a las que es sometido un empresario.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Impuestos menores.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Impuestos sobre Bienes Inmuebles, Vehiculos de </a:t>
            </a:r>
            <a:r>
              <a:rPr lang="es"/>
              <a:t>Traccion</a:t>
            </a:r>
            <a:r>
              <a:rPr lang="es"/>
              <a:t> Mecanica, Construcciones, Instalaciones y Obras y Transmisiones Patrimoniales y Actos Jurídicos Documentados.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Calendario fiscal. 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Recordatorio de las obligaciones tributarias.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Obligaciones fiscales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Declaración o relación anual de operaciones con terceras personas.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Retenciones e ingresos a cuenta.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Rendimientos del trabajo. Depende del saldo anual y número de hijos.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Capital mobiliario. 19%.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Actividades profesionales. 15 %.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Premios. 19% del premio.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Capital inmobiliario. 19% del alquiler.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Presentación de asistencia técnica. 19%.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Actividades agrícolas y ganaderas. 2%.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Se abonarán trimestralmente en los 20 días naturales de abril, julio, octubre, enero.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Impuestos menores.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1550" y="1138475"/>
            <a:ext cx="8709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Impuestos sobre Bienes Inmuebles (IBI).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Se paga por poseer un inmueble. (Local).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Impuesto sobre Vehículos de Tracción </a:t>
            </a:r>
            <a:r>
              <a:rPr lang="es"/>
              <a:t>Mecánica</a:t>
            </a:r>
            <a:r>
              <a:rPr lang="es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Se paga por poseer un </a:t>
            </a:r>
            <a:r>
              <a:rPr lang="es"/>
              <a:t>vehículo</a:t>
            </a:r>
            <a:r>
              <a:rPr lang="es"/>
              <a:t> de tracción mecánica. Se paga dependiendo de varios factores como número de caballos, número de plazas, etc..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Impuesto sobre Construcciones, Instalaciones y Obras.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Se paga por la realización de cualquier construcción, instalación u obra.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Impuesto sobre Transmisiones Patrimoniales y Actos Jurídicos Documentados.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Grava las transmisiones patrimoniales.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Calendario fiscal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Su principal objetivo es recordar a las personas físicas,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/>
              <a:t>empresarios y profesionales el cumplimiento de sus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/>
              <a:t>principales obligaciones tributarias a lo largo del año.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En </a:t>
            </a:r>
            <a:r>
              <a:rPr lang="es" u="sng">
                <a:solidFill>
                  <a:schemeClr val="hlink"/>
                </a:solidFill>
                <a:hlinkClick r:id="rId3"/>
              </a:rPr>
              <a:t>www.aeat.es</a:t>
            </a:r>
            <a:r>
              <a:rPr lang="es"/>
              <a:t> podemos apreciar un calendario fiscal.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412" y="1192450"/>
            <a:ext cx="21431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Impuesto sobre la Renta de las Personas Físicas (IRPF)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41825"/>
            <a:ext cx="8520600" cy="30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- Grava la obtención de renta por las personas físicas con residencia habitual en España considerando sus circunstancias personales y familiares.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Las rentas consideradas para este impuesto son el rendimiento del </a:t>
            </a:r>
            <a:r>
              <a:rPr b="1" lang="es"/>
              <a:t>trabajo</a:t>
            </a:r>
            <a:r>
              <a:rPr lang="es"/>
              <a:t>, rendimientos del </a:t>
            </a:r>
            <a:r>
              <a:rPr b="1" lang="es"/>
              <a:t>capital mobiliario</a:t>
            </a:r>
            <a:r>
              <a:rPr lang="es"/>
              <a:t> e </a:t>
            </a:r>
            <a:r>
              <a:rPr b="1" lang="es"/>
              <a:t>inmobiliario</a:t>
            </a:r>
            <a:r>
              <a:rPr lang="es"/>
              <a:t>, rendimientos por </a:t>
            </a:r>
            <a:r>
              <a:rPr b="1" lang="es"/>
              <a:t>actividades económicas</a:t>
            </a:r>
            <a:r>
              <a:rPr lang="es"/>
              <a:t>, </a:t>
            </a:r>
            <a:r>
              <a:rPr b="1" lang="es"/>
              <a:t>ganancias y pérdidas patrimoniales</a:t>
            </a:r>
            <a:r>
              <a:rPr lang="es"/>
              <a:t> e </a:t>
            </a:r>
            <a:r>
              <a:rPr b="1" lang="es"/>
              <a:t>imputaciones de renta establecidas legalmente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Están excluidos del IRPF los rendimientos íntegros del trabajo (Límite 22000 € anuales) y los rendimientos íntegros de capital mobiliario (1600 € anuales).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El Impuesto sobre la Renta de las Personas Físicas (IRPF)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empresarios individuales tienen que declarar el cálculo de sus beneficios y en el caso de las empresas solo tendrían que declarar las </a:t>
            </a:r>
            <a:r>
              <a:rPr b="1" lang="es"/>
              <a:t>empresas individuales</a:t>
            </a:r>
            <a:r>
              <a:rPr lang="es"/>
              <a:t> y las </a:t>
            </a:r>
            <a:r>
              <a:rPr b="1" lang="es"/>
              <a:t>comunidades de bienes</a:t>
            </a:r>
            <a:r>
              <a:rPr lang="es"/>
              <a:t> (Sus integrantes).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- Las grandes empresas tributarán por el Régimen de Estimación Directa Normal (EDN) y las pequeñas por Estimación Directa Simplificada (EDS) o bien la posibilidad de la Estimación Objetiva (EO).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El Impuesto sobre la Renta de las Personas Físicas (IRPF)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· El EDN se calcula por la diferencia entre los ingresos computables y los gastos deducibles.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· El EDS se calcula igual que el EDN pero con ciertos gastos que no se permiten deducir.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· El EO se calcula a través de unos módulos según el número de trabajadores, metros del local, etc.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 estos 3 sistemas se les exige que cada trimestre se entregue 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