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9"/>
  </p:notesMasterIdLst>
  <p:sldIdLst>
    <p:sldId id="256" r:id="rId2"/>
    <p:sldId id="272" r:id="rId3"/>
    <p:sldId id="359" r:id="rId4"/>
    <p:sldId id="360" r:id="rId5"/>
    <p:sldId id="645" r:id="rId6"/>
    <p:sldId id="361" r:id="rId7"/>
    <p:sldId id="646" r:id="rId8"/>
    <p:sldId id="650" r:id="rId9"/>
    <p:sldId id="651" r:id="rId10"/>
    <p:sldId id="652" r:id="rId11"/>
    <p:sldId id="653" r:id="rId12"/>
    <p:sldId id="654" r:id="rId13"/>
    <p:sldId id="649" r:id="rId14"/>
    <p:sldId id="655" r:id="rId15"/>
    <p:sldId id="566" r:id="rId16"/>
    <p:sldId id="656" r:id="rId17"/>
    <p:sldId id="657" r:id="rId18"/>
    <p:sldId id="639" r:id="rId19"/>
    <p:sldId id="366" r:id="rId20"/>
    <p:sldId id="659" r:id="rId21"/>
    <p:sldId id="660" r:id="rId22"/>
    <p:sldId id="661" r:id="rId23"/>
    <p:sldId id="662" r:id="rId24"/>
    <p:sldId id="663" r:id="rId25"/>
    <p:sldId id="664" r:id="rId26"/>
    <p:sldId id="665" r:id="rId27"/>
    <p:sldId id="666" r:id="rId28"/>
    <p:sldId id="667" r:id="rId29"/>
    <p:sldId id="367" r:id="rId30"/>
    <p:sldId id="668" r:id="rId31"/>
    <p:sldId id="658" r:id="rId32"/>
    <p:sldId id="368" r:id="rId33"/>
    <p:sldId id="670" r:id="rId34"/>
    <p:sldId id="669" r:id="rId35"/>
    <p:sldId id="369" r:id="rId36"/>
    <p:sldId id="672" r:id="rId37"/>
    <p:sldId id="673" r:id="rId38"/>
    <p:sldId id="675" r:id="rId39"/>
    <p:sldId id="674" r:id="rId40"/>
    <p:sldId id="676" r:id="rId41"/>
    <p:sldId id="677" r:id="rId42"/>
    <p:sldId id="678" r:id="rId43"/>
    <p:sldId id="679" r:id="rId44"/>
    <p:sldId id="681" r:id="rId45"/>
    <p:sldId id="671" r:id="rId46"/>
    <p:sldId id="683" r:id="rId47"/>
    <p:sldId id="696" r:id="rId48"/>
    <p:sldId id="680" r:id="rId49"/>
    <p:sldId id="688" r:id="rId50"/>
    <p:sldId id="689" r:id="rId51"/>
    <p:sldId id="690" r:id="rId52"/>
    <p:sldId id="693" r:id="rId53"/>
    <p:sldId id="686" r:id="rId54"/>
    <p:sldId id="687" r:id="rId55"/>
    <p:sldId id="694" r:id="rId56"/>
    <p:sldId id="695" r:id="rId57"/>
    <p:sldId id="699" r:id="rId5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470"/>
    <a:srgbClr val="FE610A"/>
    <a:srgbClr val="F7A3CB"/>
    <a:srgbClr val="3ADEA0"/>
    <a:srgbClr val="2DA5FF"/>
    <a:srgbClr val="CC9200"/>
    <a:srgbClr val="C0A540"/>
    <a:srgbClr val="FFEFEF"/>
    <a:srgbClr val="4468CC"/>
    <a:srgbClr val="FFC5C5"/>
  </p:clrMru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3" autoAdjust="0"/>
    <p:restoredTop sz="87852" autoAdjust="0"/>
  </p:normalViewPr>
  <p:slideViewPr>
    <p:cSldViewPr>
      <p:cViewPr varScale="1">
        <p:scale>
          <a:sx n="71" d="100"/>
          <a:sy n="71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5F18CD3-6F7C-41A3-A861-7BE29638BE3D}" type="datetimeFigureOut">
              <a:rPr lang="es-ES"/>
              <a:pPr>
                <a:defRPr/>
              </a:pPr>
              <a:t>18/11/2015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AD1FAE7-188A-42B0-864B-6FD3E9C2D5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983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ADF325-111A-4BFD-899C-25073D9E5E2D}" type="slidenum">
              <a:rPr lang="es-ES" smtClean="0"/>
              <a:pPr/>
              <a:t>1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Elipse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6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1C61B0-0D50-46C0-8069-77A3DED2523C}" type="datetimeFigureOut">
              <a:rPr lang="es-ES"/>
              <a:pPr>
                <a:defRPr/>
              </a:pPr>
              <a:t>18/11/2015</a:t>
            </a:fld>
            <a:endParaRPr lang="es-ES"/>
          </a:p>
        </p:txBody>
      </p:sp>
      <p:sp>
        <p:nvSpPr>
          <p:cNvPr id="7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8AC7DA-90E8-4ED5-883F-1C80F1C18A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1D5E7-9375-47B1-B741-0A03C18ABD89}" type="datetimeFigureOut">
              <a:rPr lang="es-ES"/>
              <a:pPr>
                <a:defRPr/>
              </a:pPr>
              <a:t>18/11/2015</a:t>
            </a:fld>
            <a:endParaRPr lang="es-E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36E50-89D6-4686-AE14-FC14E29230F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BB51F-8FE2-4BF5-8FD1-4F13BEB5B42A}" type="datetimeFigureOut">
              <a:rPr lang="es-ES"/>
              <a:pPr>
                <a:defRPr/>
              </a:pPr>
              <a:t>18/11/2015</a:t>
            </a:fld>
            <a:endParaRPr lang="es-E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5FA13-B187-48EF-9303-A345041F8AE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27634-0A5D-4C87-BC87-894C6D2014C6}" type="datetimeFigureOut">
              <a:rPr lang="es-ES"/>
              <a:pPr>
                <a:defRPr/>
              </a:pPr>
              <a:t>18/11/2015</a:t>
            </a:fld>
            <a:endParaRPr lang="es-E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0031B-F703-415A-B7F5-9F08DAA4D4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Elipse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8A61C7-834A-42F5-96BF-61D675AFC8FA}" type="datetimeFigureOut">
              <a:rPr lang="es-ES"/>
              <a:pPr>
                <a:defRPr/>
              </a:pPr>
              <a:t>18/11/2015</a:t>
            </a:fld>
            <a:endParaRPr lang="es-ES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E5457E-8038-43AC-B726-8FB654C16D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7B0E-0C62-4C65-94D8-32F2572BDD90}" type="datetimeFigureOut">
              <a:rPr lang="es-ES"/>
              <a:pPr>
                <a:defRPr/>
              </a:pPr>
              <a:t>18/11/2015</a:t>
            </a:fld>
            <a:endParaRPr lang="es-ES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498D8-A050-47F3-9E6E-D2886CB4A1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43F9B3-4727-4ED1-8281-FE9D2F7AA083}" type="datetimeFigureOut">
              <a:rPr lang="es-ES"/>
              <a:pPr>
                <a:defRPr/>
              </a:pPr>
              <a:t>18/11/2015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03F0B3-B34A-43CC-9754-60F5CEC629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9E703-2A26-4534-BBE4-CA849855B0B2}" type="datetimeFigureOut">
              <a:rPr lang="es-ES"/>
              <a:pPr>
                <a:defRPr/>
              </a:pPr>
              <a:t>18/11/2015</a:t>
            </a:fld>
            <a:endParaRPr lang="es-ES"/>
          </a:p>
        </p:txBody>
      </p:sp>
      <p:sp>
        <p:nvSpPr>
          <p:cNvPr id="4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8CBA3-FD88-4507-AB63-870355BD1A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2 Rectángulo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FD748A-1CD9-480A-8207-92FBD570B742}" type="datetimeFigureOut">
              <a:rPr lang="es-ES"/>
              <a:pPr>
                <a:defRPr/>
              </a:pPr>
              <a:t>18/11/2015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F91B31-2D66-47F8-82C4-F37122E229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36E6CE-B3D9-4450-8AF2-8BC46A51CC83}" type="datetimeFigureOut">
              <a:rPr lang="es-ES"/>
              <a:pPr>
                <a:defRPr/>
              </a:pPr>
              <a:t>18/11/2015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C3DB4D-0E72-4716-8811-6D4F762B8D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5 Proceso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Proceso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47C22B-AFAE-423F-A2E2-D8539AB07616}" type="datetimeFigureOut">
              <a:rPr lang="es-ES"/>
              <a:pPr>
                <a:defRPr/>
              </a:pPr>
              <a:t>18/11/2015</a:t>
            </a:fld>
            <a:endParaRPr lang="es-ES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E426E1-B111-4F3C-A6E9-AF8AB2611D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Elipse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11 Rectángulo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3" name="8 Marcador de texto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530451C-2193-46EA-9B77-A394BBA306EB}" type="datetimeFigureOut">
              <a:rPr lang="es-ES"/>
              <a:pPr>
                <a:defRPr/>
              </a:pPr>
              <a:t>18/11/2015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CD1434E-BE8B-4710-AD60-16D59A04BF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2" r:id="rId2"/>
    <p:sldLayoutId id="2147483868" r:id="rId3"/>
    <p:sldLayoutId id="2147483863" r:id="rId4"/>
    <p:sldLayoutId id="2147483869" r:id="rId5"/>
    <p:sldLayoutId id="2147483864" r:id="rId6"/>
    <p:sldLayoutId id="2147483870" r:id="rId7"/>
    <p:sldLayoutId id="2147483871" r:id="rId8"/>
    <p:sldLayoutId id="2147483872" r:id="rId9"/>
    <p:sldLayoutId id="2147483865" r:id="rId10"/>
    <p:sldLayoutId id="21474838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33A2C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33A2C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33A2C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33A2C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33A2C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33A2C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33A2C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33A2C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33A2C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B58B80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C3986D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wmf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Relationship Id="rId9" Type="http://schemas.openxmlformats.org/officeDocument/2006/relationships/image" Target="../media/image4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6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jpeg"/><Relationship Id="rId4" Type="http://schemas.openxmlformats.org/officeDocument/2006/relationships/image" Target="../media/image9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jpeg"/><Relationship Id="rId4" Type="http://schemas.openxmlformats.org/officeDocument/2006/relationships/image" Target="../media/image9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jpeg"/><Relationship Id="rId4" Type="http://schemas.openxmlformats.org/officeDocument/2006/relationships/image" Target="../media/image9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v/DUPmmAsq0e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v/RZJd8xsSdd0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eg"/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_s-Bh6-He5o" TargetMode="External"/><Relationship Id="rId5" Type="http://schemas.openxmlformats.org/officeDocument/2006/relationships/image" Target="../media/image109.jpeg"/><Relationship Id="rId4" Type="http://schemas.openxmlformats.org/officeDocument/2006/relationships/image" Target="../media/image108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eg"/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B_ppZF0YzQhttps://www.youtube.com/watch?v=hB_ppZF0YzQ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eg"/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T6G4buc7kg" TargetMode="External"/><Relationship Id="rId2" Type="http://schemas.openxmlformats.org/officeDocument/2006/relationships/hyperlink" Target="https://www.youtube.com/watch?v=NHFZWCsYhx4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Tema 2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/>
              <a:t>La Caja.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/>
              <a:t>Sistemas de Refrigeración.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/>
              <a:t>Fuentes de Alimentación.</a:t>
            </a:r>
            <a:endParaRPr lang="es-E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1981200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Tipos de cajas de PC de sobremesa clónicos actuales:</a:t>
            </a:r>
          </a:p>
          <a:p>
            <a:pPr lvl="1"/>
            <a:r>
              <a:rPr lang="es-ES" sz="2900" b="1" dirty="0" smtClean="0">
                <a:solidFill>
                  <a:schemeClr val="accent2">
                    <a:lumMod val="75000"/>
                  </a:schemeClr>
                </a:solidFill>
              </a:rPr>
              <a:t>Torre (Gran torre)</a:t>
            </a:r>
            <a:r>
              <a:rPr lang="es-ES" dirty="0" smtClean="0"/>
              <a:t> </a:t>
            </a:r>
          </a:p>
          <a:p>
            <a:pPr lvl="2"/>
            <a:r>
              <a:rPr lang="es-ES" dirty="0" smtClean="0"/>
              <a:t>Cajas altas y anchas.</a:t>
            </a:r>
          </a:p>
          <a:p>
            <a:pPr lvl="2"/>
            <a:r>
              <a:rPr lang="es-ES" dirty="0" smtClean="0"/>
              <a:t>Destinado al uso de servidores o estaciones de trabajo.</a:t>
            </a:r>
          </a:p>
          <a:p>
            <a:pPr lvl="2"/>
            <a:r>
              <a:rPr lang="es-ES" dirty="0" smtClean="0"/>
              <a:t>Puedes colocar una gran cantidad de dispositivos.</a:t>
            </a:r>
          </a:p>
          <a:p>
            <a:pPr lvl="2"/>
            <a:r>
              <a:rPr lang="es-ES" dirty="0" smtClean="0"/>
              <a:t>Están diseñadas para potenciar la ventilación y el funcionamiento continuo. </a:t>
            </a:r>
          </a:p>
          <a:p>
            <a:pPr lvl="2"/>
            <a:r>
              <a:rPr lang="es-ES" dirty="0" smtClean="0"/>
              <a:t>Pueden tener elementos redundantes (como el caso fuente de alimentación)</a:t>
            </a:r>
          </a:p>
          <a:p>
            <a:pPr lvl="2"/>
            <a:r>
              <a:rPr lang="es-ES" dirty="0" smtClean="0"/>
              <a:t>Preparadas para la extracción en caliente de dispositivos. </a:t>
            </a:r>
          </a:p>
        </p:txBody>
      </p:sp>
      <p:pic>
        <p:nvPicPr>
          <p:cNvPr id="1026" name="Picture 2" descr="http://www.noticiasdot.com/publicaciones/gadgetmania/wp-content/uploads/2011/03/pcx900b-det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15616" y="3212976"/>
            <a:ext cx="1959428" cy="3429000"/>
          </a:xfrm>
          <a:prstGeom prst="rect">
            <a:avLst/>
          </a:prstGeom>
          <a:noFill/>
        </p:spPr>
      </p:pic>
      <p:pic>
        <p:nvPicPr>
          <p:cNvPr id="1028" name="Picture 4" descr="http://imagen.xtremmedia.com/A013355_6_2.jpe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987824" y="3501008"/>
            <a:ext cx="3356992" cy="3356992"/>
          </a:xfrm>
          <a:prstGeom prst="rect">
            <a:avLst/>
          </a:prstGeom>
          <a:noFill/>
        </p:spPr>
      </p:pic>
      <p:pic>
        <p:nvPicPr>
          <p:cNvPr id="1030" name="Picture 6" descr="http://www.ibertronica.es/media/catalog/product/cache/1/image/500x500/9df78eab33525d08d6e5fb8d27136e95/S/S/SST-ST55GF_00002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141320" y="4077072"/>
            <a:ext cx="3002679" cy="237447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1837184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Tipos de cajas de PC de sobremesa clónicos actuales:</a:t>
            </a:r>
          </a:p>
          <a:p>
            <a:pPr lvl="1"/>
            <a:r>
              <a:rPr lang="es-ES" sz="2900" b="1" dirty="0" err="1" smtClean="0">
                <a:solidFill>
                  <a:schemeClr val="accent2">
                    <a:lumMod val="75000"/>
                  </a:schemeClr>
                </a:solidFill>
              </a:rPr>
              <a:t>Slim</a:t>
            </a:r>
            <a:r>
              <a:rPr lang="es-ES" sz="2900" b="1" dirty="0" smtClean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s-ES" sz="2900" b="1" dirty="0" err="1" smtClean="0">
                <a:solidFill>
                  <a:schemeClr val="accent2">
                    <a:lumMod val="75000"/>
                  </a:schemeClr>
                </a:solidFill>
              </a:rPr>
              <a:t>TFX</a:t>
            </a:r>
            <a:r>
              <a:rPr lang="es-ES" sz="29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s-ES" dirty="0" smtClean="0"/>
          </a:p>
          <a:p>
            <a:pPr lvl="2"/>
            <a:r>
              <a:rPr lang="es-ES" dirty="0" smtClean="0"/>
              <a:t>Su tamaño es parecido a las </a:t>
            </a:r>
            <a:r>
              <a:rPr lang="es-ES" dirty="0" err="1" smtClean="0"/>
              <a:t>minitorres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Diseñadas para colocarse en vertical con peanas o en horizontal.</a:t>
            </a:r>
          </a:p>
          <a:p>
            <a:pPr lvl="2"/>
            <a:r>
              <a:rPr lang="es-ES" dirty="0" smtClean="0"/>
              <a:t>Dispone de una bahía de 5,25’’ y dos o tres bahías de 3.5’’ </a:t>
            </a:r>
          </a:p>
          <a:p>
            <a:pPr lvl="2"/>
            <a:r>
              <a:rPr lang="es-ES" dirty="0" smtClean="0"/>
              <a:t>Antes estaban muy extendidas, pero ahora están cada vez más en desuso. </a:t>
            </a:r>
          </a:p>
          <a:p>
            <a:pPr lvl="2"/>
            <a:r>
              <a:rPr lang="es-ES" dirty="0" smtClean="0"/>
              <a:t>Estás diseñadas para colocar el monitor sobre ella.</a:t>
            </a:r>
          </a:p>
          <a:p>
            <a:pPr lvl="2"/>
            <a:r>
              <a:rPr lang="es-ES" dirty="0" smtClean="0"/>
              <a:t>Las ranuras de las tarjetas de expansión son de 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perfil bajo.</a:t>
            </a:r>
          </a:p>
        </p:txBody>
      </p:sp>
      <p:pic>
        <p:nvPicPr>
          <p:cNvPr id="41986" name="Picture 2" descr="http://memorycache.es/62068-thickbox_default/caja-coolbox-micro-atx-slim-t250-usb30-fte-tfx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59632" y="3356992"/>
            <a:ext cx="1678496" cy="3356992"/>
          </a:xfrm>
          <a:prstGeom prst="rect">
            <a:avLst/>
          </a:prstGeom>
          <a:noFill/>
        </p:spPr>
      </p:pic>
      <p:pic>
        <p:nvPicPr>
          <p:cNvPr id="41988" name="Picture 4" descr="http://www.unitic.es/tienda/5549-thickbox_default/caja-microatx-nox-media-slim-negra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228184" y="3429000"/>
            <a:ext cx="2808312" cy="3358961"/>
          </a:xfrm>
          <a:prstGeom prst="rect">
            <a:avLst/>
          </a:prstGeom>
          <a:noFill/>
        </p:spPr>
      </p:pic>
      <p:pic>
        <p:nvPicPr>
          <p:cNvPr id="41990" name="Picture 6" descr="http://www.quickhard.com/fotos/Sobremesa_m-ATX_B-MOVE_Slim_II_400W_TFX_foto2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347864" y="3356992"/>
            <a:ext cx="2664296" cy="335055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529388" cy="1405136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Tipos de cajas de PC de sobremesa clónicos actuales:</a:t>
            </a:r>
          </a:p>
          <a:p>
            <a:pPr lvl="1"/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Cubo (</a:t>
            </a:r>
            <a:r>
              <a:rPr lang="es-ES" b="1" dirty="0" err="1" smtClean="0">
                <a:solidFill>
                  <a:schemeClr val="accent2">
                    <a:lumMod val="75000"/>
                  </a:schemeClr>
                </a:solidFill>
              </a:rPr>
              <a:t>Barebone</a:t>
            </a: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s-ES" dirty="0" smtClean="0"/>
          </a:p>
          <a:p>
            <a:pPr lvl="2"/>
            <a:r>
              <a:rPr lang="es-ES" dirty="0" smtClean="0"/>
              <a:t>Cajas de pequeño tamaño y diseño estético. </a:t>
            </a:r>
          </a:p>
          <a:p>
            <a:pPr lvl="2"/>
            <a:r>
              <a:rPr lang="es-ES" dirty="0" smtClean="0"/>
              <a:t>Admite pocos elementos internos, a veces ninguno. </a:t>
            </a:r>
          </a:p>
          <a:p>
            <a:pPr lvl="2"/>
            <a:r>
              <a:rPr lang="es-ES" dirty="0" smtClean="0"/>
              <a:t>Su principal problema es el calentamiento aunque sus componentes internos no suelen calentarse mucho al ser de bajo consumo. </a:t>
            </a:r>
          </a:p>
        </p:txBody>
      </p:sp>
      <p:pic>
        <p:nvPicPr>
          <p:cNvPr id="268294" name="Picture 6" descr="http://www.ixbt.com/mainboard/images/barebones-2k4-dec/eq3901a/eq3901a-inside.jpg"/>
          <p:cNvPicPr>
            <a:picLocks noChangeAspect="1" noChangeArrowheads="1"/>
          </p:cNvPicPr>
          <p:nvPr/>
        </p:nvPicPr>
        <p:blipFill>
          <a:blip r:embed="rId2" cstate="email">
            <a:lum contrast="20000"/>
          </a:blip>
          <a:srcRect/>
          <a:stretch>
            <a:fillRect/>
          </a:stretch>
        </p:blipFill>
        <p:spPr bwMode="auto">
          <a:xfrm>
            <a:off x="5088806" y="3140968"/>
            <a:ext cx="3845702" cy="3024336"/>
          </a:xfrm>
          <a:prstGeom prst="rect">
            <a:avLst/>
          </a:prstGeom>
          <a:noFill/>
        </p:spPr>
      </p:pic>
      <p:pic>
        <p:nvPicPr>
          <p:cNvPr id="268290" name="Picture 2" descr="http://www.pccomponentes.com/fotos/torres/barebones/x_qpack_negro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3068960"/>
            <a:ext cx="3620439" cy="295232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6" name="Picture 8" descr="http://static.scan.co.uk/images/products/2202705-c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43608" y="3861048"/>
            <a:ext cx="3384376" cy="2326759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1477144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Tipos de cajas de PC de sobremesa clónicos actuales:</a:t>
            </a:r>
          </a:p>
          <a:p>
            <a:pPr lvl="1"/>
            <a:r>
              <a:rPr lang="es-ES" b="1" dirty="0" err="1" smtClean="0">
                <a:solidFill>
                  <a:schemeClr val="accent2">
                    <a:lumMod val="75000"/>
                  </a:schemeClr>
                </a:solidFill>
              </a:rPr>
              <a:t>Minibarebone</a:t>
            </a:r>
            <a:endParaRPr lang="es-ES" dirty="0" smtClean="0"/>
          </a:p>
          <a:p>
            <a:pPr lvl="2"/>
            <a:r>
              <a:rPr lang="es-ES" dirty="0" smtClean="0"/>
              <a:t>Cajas de muy reducido tamaño y diseño estético. </a:t>
            </a:r>
          </a:p>
          <a:p>
            <a:pPr lvl="2"/>
            <a:r>
              <a:rPr lang="es-ES" dirty="0" smtClean="0"/>
              <a:t>Reducida o nula posibilidad de configuración. </a:t>
            </a:r>
          </a:p>
          <a:p>
            <a:pPr lvl="2"/>
            <a:r>
              <a:rPr lang="es-ES" dirty="0" smtClean="0"/>
              <a:t>No necesitan sistemas de refrigeración ya que suelen contener arquitecturas de bajo consumo.</a:t>
            </a:r>
          </a:p>
          <a:p>
            <a:pPr lvl="2"/>
            <a:r>
              <a:rPr lang="es-ES" dirty="0" smtClean="0"/>
              <a:t>Orientados al </a:t>
            </a:r>
            <a:r>
              <a:rPr lang="es-ES" b="1" i="1" dirty="0" smtClean="0"/>
              <a:t>Home </a:t>
            </a:r>
            <a:r>
              <a:rPr lang="es-ES" b="1" i="1" dirty="0" err="1" smtClean="0"/>
              <a:t>Cinema</a:t>
            </a:r>
            <a:r>
              <a:rPr lang="es-ES" b="1" i="1" dirty="0" smtClean="0"/>
              <a:t>.</a:t>
            </a:r>
          </a:p>
        </p:txBody>
      </p:sp>
      <p:pic>
        <p:nvPicPr>
          <p:cNvPr id="268298" name="Picture 10" descr="http://b2b.gigabyte.com/fileupload/product/125/4351/6671_big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164288" y="3068960"/>
            <a:ext cx="1775064" cy="3262988"/>
          </a:xfrm>
          <a:prstGeom prst="rect">
            <a:avLst/>
          </a:prstGeom>
          <a:noFill/>
        </p:spPr>
      </p:pic>
      <p:pic>
        <p:nvPicPr>
          <p:cNvPr id="268300" name="Picture 12" descr="http://g03.a.alicdn.com/kf/HTB1JAYnIpXXXXXZXpXXq6xXFXXXt/Barebone-PC-con-Windows-caja-10-ordenador-Barebone-de-Mini-PC-Nettop-Media-Player-Mini-ordenador.jpg"/>
          <p:cNvPicPr>
            <a:picLocks noChangeAspect="1" noChangeArrowheads="1"/>
          </p:cNvPicPr>
          <p:nvPr/>
        </p:nvPicPr>
        <p:blipFill>
          <a:blip r:embed="rId4" cstate="email">
            <a:lum contrast="20000"/>
          </a:blip>
          <a:srcRect/>
          <a:stretch>
            <a:fillRect/>
          </a:stretch>
        </p:blipFill>
        <p:spPr bwMode="auto">
          <a:xfrm>
            <a:off x="4355976" y="3645024"/>
            <a:ext cx="2520280" cy="252028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1477144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Tipos de cajas de PC de sobremesa clónicos actuales:</a:t>
            </a:r>
          </a:p>
          <a:p>
            <a:pPr lvl="1"/>
            <a:r>
              <a:rPr lang="es-ES" sz="2900" b="1" dirty="0" err="1" smtClean="0">
                <a:solidFill>
                  <a:schemeClr val="accent2">
                    <a:lumMod val="75000"/>
                  </a:schemeClr>
                </a:solidFill>
              </a:rPr>
              <a:t>HTPC</a:t>
            </a:r>
            <a:endParaRPr lang="es-ES" dirty="0" smtClean="0"/>
          </a:p>
          <a:p>
            <a:pPr lvl="2"/>
            <a:r>
              <a:rPr lang="es-ES" dirty="0" smtClean="0"/>
              <a:t>Su tamaño es parecido a las </a:t>
            </a:r>
            <a:r>
              <a:rPr lang="es-ES" dirty="0" err="1" smtClean="0"/>
              <a:t>minitorres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Diseñadas para colocarse en horizontal.</a:t>
            </a:r>
          </a:p>
          <a:p>
            <a:pPr lvl="2"/>
            <a:r>
              <a:rPr lang="es-ES" dirty="0" smtClean="0"/>
              <a:t>Dispone de una bahía de 5,25’’ y una o dos bahías de 3.5’’ </a:t>
            </a:r>
          </a:p>
          <a:p>
            <a:pPr lvl="2"/>
            <a:r>
              <a:rPr lang="es-ES" dirty="0" smtClean="0"/>
              <a:t>Orientados al </a:t>
            </a:r>
            <a:r>
              <a:rPr lang="es-ES" b="1" i="1" dirty="0" smtClean="0"/>
              <a:t>Home </a:t>
            </a:r>
            <a:r>
              <a:rPr lang="es-ES" b="1" i="1" dirty="0" err="1" smtClean="0"/>
              <a:t>Cinema</a:t>
            </a:r>
            <a:r>
              <a:rPr lang="es-ES" b="1" i="1" dirty="0" smtClean="0"/>
              <a:t>.</a:t>
            </a:r>
          </a:p>
        </p:txBody>
      </p:sp>
      <p:pic>
        <p:nvPicPr>
          <p:cNvPr id="43010" name="Picture 2" descr="http://www.pcx.com.mx/6718-thickbox_default/silverstone-grandia-gd07b-gabinete-para-htpc-y-media-center-e-atx-usb-30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 rot="10800000">
            <a:off x="5724128" y="3140968"/>
            <a:ext cx="3240360" cy="3240360"/>
          </a:xfrm>
          <a:prstGeom prst="rect">
            <a:avLst/>
          </a:prstGeom>
          <a:noFill/>
        </p:spPr>
      </p:pic>
      <p:pic>
        <p:nvPicPr>
          <p:cNvPr id="43012" name="Picture 4" descr="http://www.lancool.com.ar/img/p/162-208-thickbox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43607" y="4005064"/>
            <a:ext cx="4547551" cy="223224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39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Cajas para otros equipos son especificas para cada fabricante y modelo:</a:t>
            </a:r>
          </a:p>
          <a:p>
            <a:pPr lvl="1"/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Portátiles:</a:t>
            </a:r>
            <a:endParaRPr lang="es-E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es-ES" dirty="0" smtClean="0"/>
              <a:t>Periféricos integrados en la carcasa.</a:t>
            </a:r>
          </a:p>
          <a:p>
            <a:pPr lvl="2"/>
            <a:r>
              <a:rPr lang="es-ES" dirty="0" smtClean="0"/>
              <a:t>Mala ventilación.</a:t>
            </a:r>
          </a:p>
          <a:p>
            <a:pPr lvl="2"/>
            <a:r>
              <a:rPr lang="es-ES" dirty="0" smtClean="0"/>
              <a:t>Diseño estético. </a:t>
            </a:r>
          </a:p>
          <a:p>
            <a:pPr lvl="1"/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Videoconsolas: </a:t>
            </a:r>
          </a:p>
          <a:p>
            <a:pPr lvl="2"/>
            <a:r>
              <a:rPr lang="es-ES" dirty="0" smtClean="0"/>
              <a:t>Relativa portabilidad y resistencia.</a:t>
            </a:r>
          </a:p>
          <a:p>
            <a:pPr lvl="2"/>
            <a:r>
              <a:rPr lang="es-ES" dirty="0" smtClean="0"/>
              <a:t>Muy buena ventilación.</a:t>
            </a:r>
          </a:p>
          <a:p>
            <a:pPr lvl="2"/>
            <a:r>
              <a:rPr lang="es-ES" dirty="0" smtClean="0"/>
              <a:t>Diseño estético.</a:t>
            </a:r>
          </a:p>
          <a:p>
            <a:pPr lvl="1"/>
            <a:r>
              <a:rPr lang="es-ES" b="1" dirty="0" err="1" smtClean="0">
                <a:solidFill>
                  <a:schemeClr val="accent3">
                    <a:lumMod val="75000"/>
                  </a:schemeClr>
                </a:solidFill>
              </a:rPr>
              <a:t>Tablets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 y </a:t>
            </a:r>
            <a:r>
              <a:rPr lang="es-ES" b="1" dirty="0" err="1" smtClean="0">
                <a:solidFill>
                  <a:schemeClr val="accent3">
                    <a:lumMod val="75000"/>
                  </a:schemeClr>
                </a:solidFill>
              </a:rPr>
              <a:t>Smartphones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2"/>
            <a:r>
              <a:rPr lang="es-ES" dirty="0" smtClean="0"/>
              <a:t>Pantalla táctil integrada.</a:t>
            </a:r>
          </a:p>
          <a:p>
            <a:pPr lvl="2"/>
            <a:r>
              <a:rPr lang="es-ES" dirty="0" smtClean="0"/>
              <a:t>Ausencia de ventilación (refrigeración por disipación).</a:t>
            </a:r>
          </a:p>
          <a:p>
            <a:pPr lvl="2"/>
            <a:r>
              <a:rPr lang="es-ES" dirty="0" smtClean="0"/>
              <a:t>Absorción de golpes y vibraciones.</a:t>
            </a:r>
          </a:p>
          <a:p>
            <a:pPr lvl="2"/>
            <a:r>
              <a:rPr lang="es-ES" dirty="0" smtClean="0"/>
              <a:t>Diseño estético.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2.2 Bastidores (</a:t>
            </a:r>
            <a:r>
              <a:rPr lang="es-ES" sz="4000" i="1" dirty="0" smtClean="0">
                <a:solidFill>
                  <a:schemeClr val="tx2">
                    <a:satMod val="130000"/>
                  </a:schemeClr>
                </a:solidFill>
              </a:rPr>
              <a:t>Racks</a:t>
            </a:r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57380" cy="2413248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Son cajas metálicas diseñadas para alojar servidores.</a:t>
            </a:r>
          </a:p>
          <a:p>
            <a:r>
              <a:rPr lang="es-ES" dirty="0" smtClean="0"/>
              <a:t>También pueden contener otros dispositivos comunicaciones o de alimentación. </a:t>
            </a:r>
          </a:p>
          <a:p>
            <a:r>
              <a:rPr lang="es-ES" dirty="0" smtClean="0"/>
              <a:t>Estas estanterías suele colocarse en salas climatizadas debido a las altas temperatura que pueden alcanzar.</a:t>
            </a:r>
          </a:p>
          <a:p>
            <a:r>
              <a:rPr lang="es-ES" dirty="0" smtClean="0"/>
              <a:t>El </a:t>
            </a:r>
            <a:r>
              <a:rPr lang="es-ES" i="1" dirty="0" smtClean="0"/>
              <a:t>rack</a:t>
            </a:r>
            <a:r>
              <a:rPr lang="es-ES" dirty="0" smtClean="0"/>
              <a:t> se dividen por zonas diferenciadas en altura y medidas con la 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unidad </a:t>
            </a:r>
            <a:r>
              <a:rPr lang="es-ES" b="1" i="1" dirty="0" smtClean="0">
                <a:solidFill>
                  <a:schemeClr val="accent6">
                    <a:lumMod val="50000"/>
                  </a:schemeClr>
                </a:solidFill>
              </a:rPr>
              <a:t>rack</a:t>
            </a:r>
            <a:r>
              <a:rPr lang="es-ES" dirty="0" smtClean="0"/>
              <a:t>. </a:t>
            </a:r>
          </a:p>
          <a:p>
            <a:pPr marL="355600" lvl="1" indent="-266700" algn="ctr">
              <a:buNone/>
            </a:pP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1 U</a:t>
            </a:r>
            <a:r>
              <a:rPr lang="es-ES" dirty="0" smtClean="0"/>
              <a:t> = 1,75’’ (4,445 cm)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5058" name="AutoShape 2" descr="http://upload.wikimedia.org/wikipedia/commons/2/28/Rackun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5060" name="AutoShape 4" descr="http://upload.wikimedia.org/wikipedia/commons/2/28/Rackun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5062" name="Picture 6" descr="Rackunit.sv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707904" y="3861048"/>
            <a:ext cx="2766246" cy="280428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2.2 Bastidores (</a:t>
            </a:r>
            <a:r>
              <a:rPr lang="es-ES" sz="4000" i="1" dirty="0" smtClean="0">
                <a:solidFill>
                  <a:schemeClr val="tx2">
                    <a:satMod val="130000"/>
                  </a:schemeClr>
                </a:solidFill>
              </a:rPr>
              <a:t>Racks</a:t>
            </a:r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C140795-9E13-4D91-AD77-38951DDB779C}" type="slidenum">
              <a:rPr lang="es-ES" sz="1400" b="1">
                <a:solidFill>
                  <a:srgbClr val="FFFFFF"/>
                </a:solidFill>
                <a:latin typeface="Century Schoolbook" pitchFamily="18" charset="0"/>
              </a:rPr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s-ES" sz="1400" b="1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31748" name="Text Box 1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2579290-AE43-4D14-B6BC-0E46038A88CA}" type="slidenum">
              <a:rPr lang="es-ES" sz="1400" b="1">
                <a:solidFill>
                  <a:srgbClr val="FFFFFF"/>
                </a:solidFill>
                <a:latin typeface="Century Schoolbook" pitchFamily="18" charset="0"/>
              </a:rPr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s-ES" sz="1400" b="1">
              <a:solidFill>
                <a:srgbClr val="FFFFFF"/>
              </a:solidFill>
              <a:latin typeface="Century Schoolbook" pitchFamily="18" charset="0"/>
            </a:endParaRPr>
          </a:p>
        </p:txBody>
      </p:sp>
      <p:pic>
        <p:nvPicPr>
          <p:cNvPr id="46082" name="Picture 2" descr="http://mla-s2-p.mlstatic.com/rack-21-unidades-samson-srk21-con-ruedas-garantia-10617-MLA20032103572_012014-F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59632" y="2564904"/>
            <a:ext cx="7308978" cy="33843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2.2 Bastidores (</a:t>
            </a:r>
            <a:r>
              <a:rPr lang="es-ES" sz="4000" i="1" dirty="0" smtClean="0">
                <a:solidFill>
                  <a:schemeClr val="tx2">
                    <a:satMod val="130000"/>
                  </a:schemeClr>
                </a:solidFill>
              </a:rPr>
              <a:t>Racks</a:t>
            </a:r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C140795-9E13-4D91-AD77-38951DDB779C}" type="slidenum">
              <a:rPr lang="es-ES" sz="1400" b="1">
                <a:solidFill>
                  <a:srgbClr val="FFFFFF"/>
                </a:solidFill>
                <a:latin typeface="Century Schoolbook" pitchFamily="18" charset="0"/>
              </a:rPr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s-ES" sz="1400" b="1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31748" name="Text Box 1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2579290-AE43-4D14-B6BC-0E46038A88CA}" type="slidenum">
              <a:rPr lang="es-ES" sz="1400" b="1">
                <a:solidFill>
                  <a:srgbClr val="FFFFFF"/>
                </a:solidFill>
                <a:latin typeface="Century Schoolbook" pitchFamily="18" charset="0"/>
              </a:rPr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s-ES" sz="1400" b="1">
              <a:solidFill>
                <a:srgbClr val="FFFFFF"/>
              </a:solidFill>
              <a:latin typeface="Century Schoolbook" pitchFamily="18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75656" y="1628800"/>
            <a:ext cx="6696744" cy="50230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4717504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Es el elemento que suministra energía al sistema.</a:t>
            </a:r>
          </a:p>
          <a:p>
            <a:r>
              <a:rPr lang="es-ES" dirty="0" smtClean="0"/>
              <a:t>Convierte la 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corriente de alterna </a:t>
            </a:r>
            <a:r>
              <a:rPr lang="es-ES" dirty="0" smtClean="0"/>
              <a:t>(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AC</a:t>
            </a:r>
            <a:r>
              <a:rPr lang="es-ES" dirty="0" smtClean="0"/>
              <a:t>) a </a:t>
            </a:r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corriente continua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 smtClean="0"/>
              <a:t>(</a:t>
            </a:r>
            <a:r>
              <a:rPr lang="es-ES" b="1" dirty="0" err="1" smtClean="0">
                <a:solidFill>
                  <a:schemeClr val="accent5">
                    <a:lumMod val="75000"/>
                  </a:schemeClr>
                </a:solidFill>
              </a:rPr>
              <a:t>DC</a:t>
            </a:r>
            <a:r>
              <a:rPr lang="es-ES" dirty="0" smtClean="0"/>
              <a:t>) (La corriente alterna en la unión europea es </a:t>
            </a:r>
            <a:r>
              <a:rPr lang="es-ES" b="1" dirty="0" smtClean="0"/>
              <a:t>220V</a:t>
            </a:r>
            <a:r>
              <a:rPr lang="es-ES" dirty="0" smtClean="0"/>
              <a:t>).</a:t>
            </a:r>
          </a:p>
          <a:p>
            <a:r>
              <a:rPr lang="es-ES" dirty="0" smtClean="0"/>
              <a:t>Esta conversión genera una gran cantidad de calor.</a:t>
            </a:r>
          </a:p>
          <a:p>
            <a:r>
              <a:rPr lang="es-ES" dirty="0" smtClean="0"/>
              <a:t>La 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potencia máxima </a:t>
            </a:r>
            <a:r>
              <a:rPr lang="es-ES" dirty="0" smtClean="0"/>
              <a:t>nos indica cuanta energía podemos pedirle a la fuente de alimentación. </a:t>
            </a:r>
          </a:p>
          <a:p>
            <a:r>
              <a:rPr lang="es-ES" dirty="0" smtClean="0"/>
              <a:t>Se conectan a la red eléctrica mediante un cable </a:t>
            </a:r>
            <a:r>
              <a:rPr lang="es-ES" b="1" dirty="0" smtClean="0">
                <a:solidFill>
                  <a:srgbClr val="FF0000"/>
                </a:solidFill>
              </a:rPr>
              <a:t>IEC (C13-</a:t>
            </a:r>
            <a:r>
              <a:rPr lang="es-ES" b="1" i="1" dirty="0" smtClean="0">
                <a:solidFill>
                  <a:srgbClr val="FF0000"/>
                </a:solidFill>
              </a:rPr>
              <a:t>Schuko</a:t>
            </a:r>
            <a:r>
              <a:rPr lang="es-ES" b="1" dirty="0" smtClean="0">
                <a:solidFill>
                  <a:srgbClr val="FF0000"/>
                </a:solidFill>
              </a:rPr>
              <a:t>) </a:t>
            </a:r>
            <a:endParaRPr lang="es-ES" dirty="0" smtClean="0"/>
          </a:p>
          <a:p>
            <a:r>
              <a:rPr lang="es-ES" dirty="0" smtClean="0"/>
              <a:t>Se debe de adecuar la 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potencia máxima</a:t>
            </a:r>
            <a:r>
              <a:rPr lang="es-ES" dirty="0" smtClean="0"/>
              <a:t> a las necesidades del equipo: </a:t>
            </a:r>
          </a:p>
          <a:p>
            <a:pPr lvl="1"/>
            <a:r>
              <a:rPr lang="es-ES" b="1" dirty="0" smtClean="0"/>
              <a:t>250-1500 W</a:t>
            </a:r>
            <a:r>
              <a:rPr lang="es-ES" dirty="0" smtClean="0"/>
              <a:t> para PC de sobremesa.</a:t>
            </a:r>
          </a:p>
          <a:p>
            <a:pPr lvl="1"/>
            <a:r>
              <a:rPr lang="es-ES" b="1" dirty="0" smtClean="0"/>
              <a:t>40-200 W</a:t>
            </a:r>
            <a:r>
              <a:rPr lang="es-ES" dirty="0" smtClean="0"/>
              <a:t> para PC portátiles (adaptadores).</a:t>
            </a:r>
          </a:p>
          <a:p>
            <a:pPr lvl="1"/>
            <a:r>
              <a:rPr lang="es-ES" b="1" dirty="0" smtClean="0"/>
              <a:t>2,5-15 W</a:t>
            </a:r>
            <a:r>
              <a:rPr lang="es-ES" dirty="0" smtClean="0"/>
              <a:t> pará cargadores USB de dispositivos móviles. </a:t>
            </a:r>
          </a:p>
          <a:p>
            <a:r>
              <a:rPr lang="es-ES" dirty="0" smtClean="0"/>
              <a:t>La 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eficiencia</a:t>
            </a:r>
            <a:r>
              <a:rPr lang="es-ES" dirty="0" smtClean="0"/>
              <a:t> es un porcentaje determina cuanta energía se aprovecha de esa conversión. El resto se desperdicia en forma de calor.  </a:t>
            </a:r>
          </a:p>
          <a:p>
            <a:r>
              <a:rPr lang="es-ES" dirty="0" smtClean="0"/>
              <a:t>Esta eficiencia decrece cuando alcanzamos la potencia máxima.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Es el chasis compuesto de metal y plástico que sirve de soporte para los elementos internos del ordenador.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Suele tener un diseño especifico y exclusivo para dispositivos móviles, portátiles, consolas y algunos ordenadores “de marca”. 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Tiene un diseño estándar en ordenadores montados pieza a pieza (PC Clónicos)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¿Qué busco en una caja?: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Tiene que ser rígida y pesada.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Tiene que poseer buena ventilación.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Tiene que facilitar el acceso a los elementos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Soportes de una caja genérica para un PC clónico: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Anclajes para la placa base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Bahías de 5,25’’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Bahías de 3,5’’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Bahías de 2,5’’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Zócalos para ventiladores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Soporte para la fuente de alimentación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Ranuras para las tarjetas de expansión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Ranuras para los conectores</a:t>
            </a:r>
          </a:p>
          <a:p>
            <a:pPr marL="886460" lvl="2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829072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Para promover el ahorro energético, las fuentes de alimentación de los </a:t>
            </a:r>
            <a:r>
              <a:rPr lang="es-ES" b="1" dirty="0" smtClean="0"/>
              <a:t>PC clónicos </a:t>
            </a:r>
            <a:r>
              <a:rPr lang="es-ES" dirty="0" smtClean="0"/>
              <a:t>siguen la certificación 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80 Plus </a:t>
            </a:r>
            <a:r>
              <a:rPr lang="es-ES" dirty="0" smtClean="0"/>
              <a:t>(más de 80% de eficiencia)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59632" y="2780928"/>
          <a:ext cx="7488832" cy="3816425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656184"/>
                <a:gridCol w="972108"/>
                <a:gridCol w="972108"/>
                <a:gridCol w="972108"/>
                <a:gridCol w="972108"/>
                <a:gridCol w="972108"/>
                <a:gridCol w="972108"/>
              </a:tblGrid>
              <a:tr h="4320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Eficiencia (220 V)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es-ES" dirty="0" smtClean="0"/>
                        <a:t>Alimentación</a:t>
                      </a:r>
                      <a:endParaRPr lang="es-ES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16091">
                <a:tc>
                  <a:txBody>
                    <a:bodyPr/>
                    <a:lstStyle/>
                    <a:p>
                      <a:r>
                        <a:rPr lang="es-ES" dirty="0" smtClean="0"/>
                        <a:t>20%</a:t>
                      </a:r>
                      <a:endParaRPr lang="es-ES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80%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81%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85%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88%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90%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94%</a:t>
                      </a:r>
                      <a:endParaRPr lang="es-ES" dirty="0"/>
                    </a:p>
                  </a:txBody>
                  <a:tcPr anchor="ctr"/>
                </a:tc>
              </a:tr>
              <a:tr h="816091">
                <a:tc>
                  <a:txBody>
                    <a:bodyPr/>
                    <a:lstStyle/>
                    <a:p>
                      <a:r>
                        <a:rPr lang="es-ES" dirty="0" smtClean="0"/>
                        <a:t>50%</a:t>
                      </a:r>
                      <a:endParaRPr lang="es-ES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80%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85%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89%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82%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94%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96%</a:t>
                      </a:r>
                      <a:endParaRPr lang="es-ES" dirty="0"/>
                    </a:p>
                  </a:txBody>
                  <a:tcPr anchor="ctr"/>
                </a:tc>
              </a:tr>
              <a:tr h="816091">
                <a:tc>
                  <a:txBody>
                    <a:bodyPr/>
                    <a:lstStyle/>
                    <a:p>
                      <a:r>
                        <a:rPr lang="es-ES" dirty="0" smtClean="0"/>
                        <a:t>100%</a:t>
                      </a:r>
                      <a:endParaRPr lang="es-ES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80%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81%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85%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88%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91%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91%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1" name="AutoShape 7" descr="data:image/png;base64,iVBORw0KGgoAAAANSUhEUgAAAKAAAADTCAMAAAAxp+hwAAAAkFBMVEWnqawjHyD///+qrK+usLMLAAAbFhd/gIIXEBIfGxyfoqUAAACkpqng4OFCQEFlZWYwLS62uLpWVFaYmZxaWVk3NTbr6+sRCgt3eHqSkZGOj5JMS00dGBomIiMQBwg9Ozz29vbT1NVra22FhojAv79gYGJIRkhRUFHJysx6e33X19mWlZWLjI/m5+eDhIefnZ3baH2OAAAPR0lEQVR4nO2da3uiPBOAgYSYAFUEFRZRKYrW1rr//9+9STglnKwLotfzdr7sFoHcTJLJZHJStBcX5dkAt+Q/APgN5w8U2AMwir5dwzAs5aFCUzBgFN0P+PbxcDaR8vNtdRcgxRuNjotlzD9+DhhBMC5eygibEJsAoTE+XYp4qJfFOuDb/AnaywmN95uAh5ELX0WMzxuAHzIeAPDhAoCYovXZCXiQ+IDluqr+WDGngWuJiJVclgFF/QFoTRLTUx8txDNnVwO2EUqAov6Amzhb9HA8Lig8JbDUolQOJUDBvEB3g8Jx8JiE+HgplSiWQwEwKu8Axkkfj44LMWNBh29NgGUBBMYRj8xHRY8LDVkfDYCreani6UiFr0LoF4RGVAd8K0ogtJ/CRytLSQhrgFHBB44VPvQ4qdRDPS4yEVYB3/MSCC62+Az27GT2MFlssKQNPchqijWvAuYKBMGSCMozz9cLbfAeJNDaXxNdSI9M80wGbzJgYaOBX1Zgso1dIDeVQwsAlrHEJSJeZIR5Rc4B8yoMArO8eTqBrW8eUODFLsoi2eVZmdnCDHCVk8Bj8TXYsR6qvFKAuywIcZKrUAIsjDQoFIhOxkh8jNDO9UKWWT1pBoSn/FOIfRmNjzl2RdPqTbJ0QdQAaO2KHPZHKX+5wCSvm9jPLhkCYN6KgLhe30cSKy/8ZGk0AOY5PMvNpheMmMFMwGSbG2u3HVBJckB9ZAVSHicr/p6bF8IaILgWJbWjayw2BT9JWW48Wm+DuXLIMlOOUQec4Iqa66lB43ouxIW3FA2gcjkLMgGwhRGcN1ni5m1AMm3WIIB+ctrgQqaJ05Zecf/CxoKQJPGV5q8CUyIXrw5AfG5KFsD9Uu6pEISXcWu2ATBZ1no2CG2WzV8F7wGcNLwBGLZH1KoQvNm3aMRQG+5PP8tveP8PABW/AxB8bRqTo2WmkRAEbferUv/jHkArN4MNgOBr2d4NvdaTA4HdztdI2A8QuB36IGRfv1/t4qNlsUbYD9Ay29OiYlYbHqP7fvZV1Y/qBVhY0bbUdrI+Sq+oVdCiEufrBzjtzjDVk+olmGy6b+ccFa33AQRxhY+Q6gXJ+ymdDuGB2iduKlrvAWg5Uo4hMl0fbTk6QoTQCthXFBiGy/V6SirUW7k97QFYukJcvIVvQHCNJQqxSJVtega/iAMIjTiRDXel4PbRYCx+O455ZwrAQKqpdlkrDbmKmIHBm0Og+GKfu+oU9wB05SqZ+2twL8ZfvfIZV4rL4rLzAGRjYEuWpg+gmMPetQQRgyRFX6ICSGwxLipZA5QMAwjEBItuIRMhClH2JWirKAJKnhGQCguaDQQovlX8arkyFE6uTFF5lxi5HQoQetJLhUixBOjlgFByEyrv0lve1Quw7atBsBNQSkApvt3xLrIWLeFQgGLBthZC/f4HQCl6MRCg2GLITdr9gOpmPzygKnoFQAQsquvPAcPr8ICScZUB/bsBpd8GAtycXxywI4tfAzCctVeSlwCUrL+77mUHBwMU3SrJUEtDKk8EFNsLCVBq6rZPA5S8k3ZA+2mAiisVQsG4im5L+cz4gIaYx6JjKqbmPRFQdkztfPwErgVXgRwLz2R8QHAVPVBC+7N8JNARS6BQNp+gQbkjTvAsCIL9TuQj9tczAStjyCryPA9LfVwxWPUEQNkUNokppvQEQEVpjuZmQqRxn6cAAsNuD6iRTfBDiAdqULnsWgk3cizySYDAaCuHhZ/1VECgzNoUGJ5eABAEHbOl0PL6bEAQdM5GIpvJk2sxXN8Iom+eq0EQ3wrao3X5xBOcBWk2ElMYm3clExbTSZ4BaCVyBfGmcRwnRNIqmRbG5gketZzBZsAmTFnBVMIuI6/j90mkrgfBWbtGLaNESF6j26naRbtbaVu2L9JxF0PA+8aI89iAcg5LwSNDGoHKXzw2oDR0QKZSclJX4EUAxbg38MXhsJcADB1p+MqSouhZxPmpgJ48aU/6DWXTO8cGdMV2rjKnqzH7RwYEV7HL+YqA56aK8EqAvvjKVwRstHW/gHcAJq8OGIuvfEXAl68kl8fZwWFGO+X2Vg5z9AQcZry4y1lo/O3nA9rTQUbcu9wtqZXJg4Q/BkRJ48f2A9yJk+paHFYx+t8JOMykCrgQKTbicKw0mFi8GFzEPgIWR9Xl7sNQ01IMceJRe6dJJbk+5JlHu4fPPJK7nWHxW2Vea1nBpalU6raMD8tdBDk3+gDKkZntOZ2nDdyTvOSsqJKGPF/TdLMHgCuVzsFmv4FAXmWs+wGE0DjLoY/wVC4drMwftP09W+kdxEu5SAw2f1DOMvrz0nGcY2UesjA9D5wra2uxfaJPLOWxn+qE/D7ht3Ml/EvCMKxE1MOjaHSlis9/rj/R2mwOEB9sEnENlOxgtAhyBgNU4M0EyVKaFW394ItQZUlIrxj1zQRN2YkArt59PzUGsZxEzyi/271dAK7Ne6+uAa6K3Ir0BlRg3LF4gGzi2vYWxq6TEK9ri5J6jjRZfsdyDb++/QZwpx3r5LHj1lLoO1anuHZzishsXKEFXL91RYR3rPP1BwQg2ZCqFglSk7ZFqrSt3qBawSAhsuOmJ3oD0lcYMwfhYtE3wdg7Oh1rkAE8Ozu2FKz8HIyXi5aVZAMA8nVovp9sPCbqzvdjt3PZGptPTx84qvwBjxxjn7XjzfcOAsjXGVpBKi78wdJENn/FDfInlI61iQMBZon+dN2k9ED3EwMCPkZ+AX8BfwH/vwGtUpTSnlkGuyB7xuklS7qh2GYCWEYqVt0o9gJ0p3Ymy2N8ubjpK8B1wy6pYtvl8kvZmCiI04dy5yC4TPUtE/N02XMfQ7De/QALl5/QBt87pg4gmHjiC9M7eRc1mzYP0skOOMn+2hRz6EK8Zf1o4F/jYhx8GMCUEvGgQNZBlwE9ETB9IXfvgZVU+v+UzA1cd2YMB0j7w9nbOeE9gCDI+gAhIoi/xnNBEOzA9ZIFGAYAJLvFws68O7au5C7Ac6q/zcJJnMVigxmgBXbxYm4PBohmEF79dFMOFjq7BzBbTon3ELI4zST2aBbvAxvM/mT9u0EAKVS2Fpr//w7ArN+qZ1sDAeWL9kuM5AqtWdalGQiQUtn/BJgutiNTi9lA9h5++94uYoRDAcLZP2nQyub9k62XXPZubv6EnTUGAoRGGpfGd5ZBYY0ywttdfK51ZgYBnLuzaaqIpXsfoGKdxAUBaHOqbiwwWEuS3nG60w7WQg1hdc+dIVsSFe/ubklocTvZWOz4m1BKY0jArcNNw32AbADFP+leocdKSGwQQLYbQair53TLsA7AcxMg9V2MIPCJnjIOt8a9ANwsl0vbMZQ8vVbA8MSvQbGSGNlYBP3HfxAga+qgELloBNSF8pVNJ2BTDsF5NymiTCn4IwDlyzngvNiUlr41M5Nn9ncafCep5+NtndhlG9cC6E7JmIDhaZ3K0S+9FnXtLNbp+gS+DRS7N0S79Sn2k3XqeQ23U8UNQD4IwoS3Lm42QB/S6pTZzNIkUYeS5NfDAff6uAGYS+ZMyNFsgniPJOseCDdPh9zO5Q5ABV7FWLG3O6f9l726FQfGvXU1CtwP0OY7HycVwLMp74ycdY5cX9W3GIXI000/57Bc90hvxwixy0e3FjgeseNOTR2wzos167AB8SpTZBzHQeEOPgkw5YGN0eH2QOZ/PPTxaoDnPIYyolh3AKr2MySfcPETwKfKL2Bf+QXsK7+AfaUnIDKpoOL/zGemFzLXtPhla2J+PROkkvQ/neuoBwE0k8N8fpjx0X4UHw6LUDUP8wMPGtqX+SGdc7S1DhdMr2dyiPEx/eNLNW9u+d8L0Hznh+2s3hih96VpZ6ya9ALnQn817ZOjmyvtYJpaIV/mIvvf21t8a0pNH0DzoGnRahXRRyiI90fTfAFwS//+ZoB4H2lzDhhx0S4ccLXiXze7ocN2QHmXvAZBp0iLzqbpr7SIdnmrgPgcaSvWI6HfsXIQu77nu9vHU8wATRP/fU+/7d8Aq32MugLnGs06+q+laXO9BqiGH5r2d8sBqSbZdWfLDwggiAPSX07pv48CPKSAZDebUeeoBpj9Tnbv2soUrrP1TilYeFw9ElCnGlydEWbrd0m9DNJXc0BWeWLcCJj/+yDAcEqrh2acs5NpaoAq/tbeFohdZ9lJr5+Y8dvmYAiZ/kMBVX3P75+nezfWAc1valI8Zm4yQG79rG0KeEoWyht9+gYgaa/F7vGWoTcv/IFoZTZlsWrS9P+YtK6zGeeFHaTlEZVm5rt9RwkuxdRWtw5Y3z+1/rgJU1NtN1QSWjY1DRIK46AUcMXkPQPkp74dzBtKyJcBN257/5PGWDf/vmlpZagBpqZlkf7N/r/mLXBWBp3Zn0j76NxlmQpq2FU+yg7XANVgeU1YYqo5/dS0jyVpAVwftHcW4qrXYkSbQK0aRaryzaw6YHn0Qve+Mtj8+OBN2XKlrWLUAOjRWrSj5dBTmwBV78IqUSdg0SdvBOyux3hCC5VKkwzVlfZ5bNIgA/lsB0yLQHc5ymP/oAlQgZ2GhrUUH0vq1R2qZfCUensqcngN4o16eZ0awByQ0v/tcmeKFRJW8/kkwO/KABzTr3qn/h31GWhTIQB+cLfv4qn2PK1AGeBH5g9u85bEuWGoi2VO8gEqWhGNbd1Vhos+yW3bRJfsYCoUjLlcAmAmqT/I2mIG2LH7dnGsQfUImvIQn+pWzbJsjxGzbNGRjV3i/SqimWnyS0yoeabXVt+8CArXV3vdiVYRw95OVqvPdhVuc021Aiqwe+MRlHcymGR9kKLroafX8kPkyj4JVkNuDrPfW9/uFUHm6ilD5TlNinvLkj5OcLmpde2cJuGkq9s7wj+K71TwFYeFFYDCWWHA2Ix4VF0paF0G1utnhVFLU+CLxxKNJ3haHrvUdNpaaQtr673G4VuU+ms8r47awnLop/VkjEcJ0Z1yZMI6aI2AIqECLzt1tEgNtpd/yvyzxDNkJUBNPJUVQH+h4hHUGOJNEohjKobWChhJ58YC5TqZ6p6HwocJ8jzdOe+lIZ+OczsrucznGLiuGzsPk/jLdQ155Knz5NMaofK4w/SaD0aybpwdWymHo4v1UT0fuA4YzZ91vnKl/rYB0s6h+yQlGoc6TQMgle+5MjqjBRvPdG8GpN7XuMeQWxb4aD4nvQ2QxWrBSCe5W4bx8fbdgtEOyMO3hxGGYd3vKGqH6AJ8CfkF7CsvD/g/fRe5UVUaVZ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4" name="AutoShape 10" descr="Resultado de imagen para 80 PLUS sil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19" name="18 Grupo"/>
          <p:cNvGrpSpPr/>
          <p:nvPr/>
        </p:nvGrpSpPr>
        <p:grpSpPr>
          <a:xfrm>
            <a:off x="3131840" y="3284984"/>
            <a:ext cx="5486055" cy="792088"/>
            <a:chOff x="3131840" y="3284984"/>
            <a:chExt cx="5486055" cy="79208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131840" y="3284984"/>
              <a:ext cx="576064" cy="781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email">
              <a:lum contrast="20000"/>
            </a:blip>
            <a:srcRect/>
            <a:stretch>
              <a:fillRect/>
            </a:stretch>
          </p:blipFill>
          <p:spPr bwMode="auto">
            <a:xfrm>
              <a:off x="4094838" y="3284984"/>
              <a:ext cx="576064" cy="779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5" cstate="email">
              <a:lum contrast="20000"/>
            </a:blip>
            <a:srcRect/>
            <a:stretch>
              <a:fillRect/>
            </a:stretch>
          </p:blipFill>
          <p:spPr bwMode="auto">
            <a:xfrm>
              <a:off x="5076056" y="3284984"/>
              <a:ext cx="576064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6" cstate="email">
              <a:lum contrast="20000"/>
            </a:blip>
            <a:srcRect/>
            <a:stretch>
              <a:fillRect/>
            </a:stretch>
          </p:blipFill>
          <p:spPr bwMode="auto">
            <a:xfrm>
              <a:off x="6063264" y="3284984"/>
              <a:ext cx="556627" cy="774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7" cstate="email">
              <a:lum contrast="20000"/>
            </a:blip>
            <a:srcRect/>
            <a:stretch>
              <a:fillRect/>
            </a:stretch>
          </p:blipFill>
          <p:spPr bwMode="auto">
            <a:xfrm>
              <a:off x="7020272" y="3284984"/>
              <a:ext cx="556955" cy="772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8" cstate="email">
              <a:lum contrast="20000"/>
            </a:blip>
            <a:srcRect/>
            <a:stretch>
              <a:fillRect/>
            </a:stretch>
          </p:blipFill>
          <p:spPr bwMode="auto">
            <a:xfrm>
              <a:off x="7897815" y="3284984"/>
              <a:ext cx="720080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31" name="AutoShape 7" descr="data:image/png;base64,iVBORw0KGgoAAAANSUhEUgAAAKAAAADTCAMAAAAxp+hwAAAAkFBMVEWnqawjHyD///+qrK+usLMLAAAbFhd/gIIXEBIfGxyfoqUAAACkpqng4OFCQEFlZWYwLS62uLpWVFaYmZxaWVk3NTbr6+sRCgt3eHqSkZGOj5JMS00dGBomIiMQBwg9Ozz29vbT1NVra22FhojAv79gYGJIRkhRUFHJysx6e33X19mWlZWLjI/m5+eDhIefnZ3baH2OAAAPR0lEQVR4nO2da3uiPBOAgYSYAFUEFRZRKYrW1rr//9+9STglnKwLotfzdr7sFoHcTJLJZHJStBcX5dkAt+Q/APgN5w8U2AMwir5dwzAs5aFCUzBgFN0P+PbxcDaR8vNtdRcgxRuNjotlzD9+DhhBMC5eygibEJsAoTE+XYp4qJfFOuDb/AnaywmN95uAh5ELX0WMzxuAHzIeAPDhAoCYovXZCXiQ+IDluqr+WDGngWuJiJVclgFF/QFoTRLTUx8txDNnVwO2EUqAov6Amzhb9HA8Lig8JbDUolQOJUDBvEB3g8Jx8JiE+HgplSiWQwEwKu8Axkkfj44LMWNBh29NgGUBBMYRj8xHRY8LDVkfDYCreani6UiFr0LoF4RGVAd8K0ogtJ/CRytLSQhrgFHBB44VPvQ4qdRDPS4yEVYB3/MSCC62+Az27GT2MFlssKQNPchqijWvAuYKBMGSCMozz9cLbfAeJNDaXxNdSI9M80wGbzJgYaOBX1Zgso1dIDeVQwsAlrHEJSJeZIR5Rc4B8yoMArO8eTqBrW8eUODFLsoi2eVZmdnCDHCVk8Bj8TXYsR6qvFKAuywIcZKrUAIsjDQoFIhOxkh8jNDO9UKWWT1pBoSn/FOIfRmNjzl2RdPqTbJ0QdQAaO2KHPZHKX+5wCSvm9jPLhkCYN6KgLhe30cSKy/8ZGk0AOY5PMvNpheMmMFMwGSbG2u3HVBJckB9ZAVSHicr/p6bF8IaILgWJbWjayw2BT9JWW48Wm+DuXLIMlOOUQec4Iqa66lB43ouxIW3FA2gcjkLMgGwhRGcN1ni5m1AMm3WIIB+ctrgQqaJ05Zecf/CxoKQJPGV5q8CUyIXrw5AfG5KFsD9Uu6pEISXcWu2ATBZ1no2CG2WzV8F7wGcNLwBGLZH1KoQvNm3aMRQG+5PP8tveP8PABW/AxB8bRqTo2WmkRAEbferUv/jHkArN4MNgOBr2d4NvdaTA4HdztdI2A8QuB36IGRfv1/t4qNlsUbYD9Ay29OiYlYbHqP7fvZV1Y/qBVhY0bbUdrI+Sq+oVdCiEufrBzjtzjDVk+olmGy6b+ccFa33AQRxhY+Q6gXJ+ymdDuGB2iduKlrvAWg5Uo4hMl0fbTk6QoTQCthXFBiGy/V6SirUW7k97QFYukJcvIVvQHCNJQqxSJVtega/iAMIjTiRDXel4PbRYCx+O455ZwrAQKqpdlkrDbmKmIHBm0Og+GKfu+oU9wB05SqZ+2twL8ZfvfIZV4rL4rLzAGRjYEuWpg+gmMPetQQRgyRFX6ICSGwxLipZA5QMAwjEBItuIRMhClH2JWirKAJKnhGQCguaDQQovlX8arkyFE6uTFF5lxi5HQoQetJLhUixBOjlgFByEyrv0lve1Quw7atBsBNQSkApvt3xLrIWLeFQgGLBthZC/f4HQCl6MRCg2GLITdr9gOpmPzygKnoFQAQsquvPAcPr8ICScZUB/bsBpd8GAtycXxywI4tfAzCctVeSlwCUrL+77mUHBwMU3SrJUEtDKk8EFNsLCVBq6rZPA5S8k3ZA+2mAiisVQsG4im5L+cz4gIaYx6JjKqbmPRFQdkztfPwErgVXgRwLz2R8QHAVPVBC+7N8JNARS6BQNp+gQbkjTvAsCIL9TuQj9tczAStjyCryPA9LfVwxWPUEQNkUNokppvQEQEVpjuZmQqRxn6cAAsNuD6iRTfBDiAdqULnsWgk3cizySYDAaCuHhZ/1VECgzNoUGJ5eABAEHbOl0PL6bEAQdM5GIpvJk2sxXN8Iom+eq0EQ3wrao3X5xBOcBWk2ElMYm3clExbTSZ4BaCVyBfGmcRwnRNIqmRbG5gketZzBZsAmTFnBVMIuI6/j90mkrgfBWbtGLaNESF6j26naRbtbaVu2L9JxF0PA+8aI89iAcg5LwSNDGoHKXzw2oDR0QKZSclJX4EUAxbg38MXhsJcADB1p+MqSouhZxPmpgJ48aU/6DWXTO8cGdMV2rjKnqzH7RwYEV7HL+YqA56aK8EqAvvjKVwRstHW/gHcAJq8OGIuvfEXAl68kl8fZwWFGO+X2Vg5z9AQcZry4y1lo/O3nA9rTQUbcu9wtqZXJg4Q/BkRJ48f2A9yJk+paHFYx+t8JOMykCrgQKTbicKw0mFi8GFzEPgIWR9Xl7sNQ01IMceJRe6dJJbk+5JlHu4fPPJK7nWHxW2Vea1nBpalU6raMD8tdBDk3+gDKkZntOZ2nDdyTvOSsqJKGPF/TdLMHgCuVzsFmv4FAXmWs+wGE0DjLoY/wVC4drMwftP09W+kdxEu5SAw2f1DOMvrz0nGcY2UesjA9D5wra2uxfaJPLOWxn+qE/D7ht3Ml/EvCMKxE1MOjaHSlis9/rj/R2mwOEB9sEnENlOxgtAhyBgNU4M0EyVKaFW394ItQZUlIrxj1zQRN2YkArt59PzUGsZxEzyi/271dAK7Ne6+uAa6K3Ir0BlRg3LF4gGzi2vYWxq6TEK9ri5J6jjRZfsdyDb++/QZwpx3r5LHj1lLoO1anuHZzishsXKEFXL91RYR3rPP1BwQg2ZCqFglSk7ZFqrSt3qBawSAhsuOmJ3oD0lcYMwfhYtE3wdg7Oh1rkAE8Ozu2FKz8HIyXi5aVZAMA8nVovp9sPCbqzvdjt3PZGptPTx84qvwBjxxjn7XjzfcOAsjXGVpBKi78wdJENn/FDfInlI61iQMBZon+dN2k9ED3EwMCPkZ+AX8BfwH/vwGtUpTSnlkGuyB7xuklS7qh2GYCWEYqVt0o9gJ0p3Ymy2N8ubjpK8B1wy6pYtvl8kvZmCiI04dy5yC4TPUtE/N02XMfQ7De/QALl5/QBt87pg4gmHjiC9M7eRc1mzYP0skOOMn+2hRz6EK8Zf1o4F/jYhx8GMCUEvGgQNZBlwE9ETB9IXfvgZVU+v+UzA1cd2YMB0j7w9nbOeE9gCDI+gAhIoi/xnNBEOzA9ZIFGAYAJLvFws68O7au5C7Ac6q/zcJJnMVigxmgBXbxYm4PBohmEF79dFMOFjq7BzBbTon3ELI4zST2aBbvAxvM/mT9u0EAKVS2Fpr//w7ArN+qZ1sDAeWL9kuM5AqtWdalGQiQUtn/BJgutiNTi9lA9h5++94uYoRDAcLZP2nQyub9k62XXPZubv6EnTUGAoRGGpfGd5ZBYY0ywttdfK51ZgYBnLuzaaqIpXsfoGKdxAUBaHOqbiwwWEuS3nG60w7WQg1hdc+dIVsSFe/ubklocTvZWOz4m1BKY0jArcNNw32AbADFP+leocdKSGwQQLYbQair53TLsA7AcxMg9V2MIPCJnjIOt8a9ANwsl0vbMZQ8vVbA8MSvQbGSGNlYBP3HfxAga+qgELloBNSF8pVNJ2BTDsF5NymiTCn4IwDlyzngvNiUlr41M5Nn9ncafCep5+NtndhlG9cC6E7JmIDhaZ3K0S+9FnXtLNbp+gS+DRS7N0S79Sn2k3XqeQ23U8UNQD4IwoS3Lm42QB/S6pTZzNIkUYeS5NfDAff6uAGYS+ZMyNFsgniPJOseCDdPh9zO5Q5ABV7FWLG3O6f9l726FQfGvXU1CtwP0OY7HycVwLMp74ycdY5cX9W3GIXI000/57Bc90hvxwixy0e3FjgeseNOTR2wzos167AB8SpTZBzHQeEOPgkw5YGN0eH2QOZ/PPTxaoDnPIYyolh3AKr2MySfcPETwKfKL2Bf+QXsK7+AfaUnIDKpoOL/zGemFzLXtPhla2J+PROkkvQ/neuoBwE0k8N8fpjx0X4UHw6LUDUP8wMPGtqX+SGdc7S1DhdMr2dyiPEx/eNLNW9u+d8L0Hznh+2s3hih96VpZ6ya9ALnQn817ZOjmyvtYJpaIV/mIvvf21t8a0pNH0DzoGnRahXRRyiI90fTfAFwS//+ZoB4H2lzDhhx0S4ccLXiXze7ocN2QHmXvAZBp0iLzqbpr7SIdnmrgPgcaSvWI6HfsXIQu77nu9vHU8wATRP/fU+/7d8Aq32MugLnGs06+q+laXO9BqiGH5r2d8sBqSbZdWfLDwggiAPSX07pv48CPKSAZDebUeeoBpj9Tnbv2soUrrP1TilYeFw9ElCnGlydEWbrd0m9DNJXc0BWeWLcCJj/+yDAcEqrh2acs5NpaoAq/tbeFohdZ9lJr5+Y8dvmYAiZ/kMBVX3P75+nezfWAc1valI8Zm4yQG79rG0KeEoWyht9+gYgaa/F7vGWoTcv/IFoZTZlsWrS9P+YtK6zGeeFHaTlEZVm5rt9RwkuxdRWtw5Y3z+1/rgJU1NtN1QSWjY1DRIK46AUcMXkPQPkp74dzBtKyJcBN257/5PGWDf/vmlpZagBpqZlkf7N/r/mLXBWBp3Zn0j76NxlmQpq2FU+yg7XANVgeU1YYqo5/dS0jyVpAVwftHcW4qrXYkSbQK0aRaryzaw6YHn0Qve+Mtj8+OBN2XKlrWLUAOjRWrSj5dBTmwBV78IqUSdg0SdvBOyux3hCC5VKkwzVlfZ5bNIgA/lsB0yLQHc5ymP/oAlQgZ2GhrUUH0vq1R2qZfCUensqcngN4o16eZ0awByQ0v/tcmeKFRJW8/kkwO/KABzTr3qn/h31GWhTIQB+cLfv4qn2PK1AGeBH5g9u85bEuWGoi2VO8gEqWhGNbd1Vhos+yW3bRJfsYCoUjLlcAmAmqT/I2mIG2LH7dnGsQfUImvIQn+pWzbJsjxGzbNGRjV3i/SqimWnyS0yoeabXVt+8CArXV3vdiVYRw95OVqvPdhVuc021Aiqwe+MRlHcymGR9kKLroafX8kPkyj4JVkNuDrPfW9/uFUHm6ilD5TlNinvLkj5OcLmpde2cJuGkq9s7wj+K71TwFYeFFYDCWWHA2Ix4VF0paF0G1utnhVFLU+CLxxKNJ3haHrvUdNpaaQtr673G4VuU+ms8r47awnLop/VkjEcJ0Z1yZMI6aI2AIqECLzt1tEgNtpd/yvyzxDNkJUBNPJUVQH+h4hHUGOJNEohjKobWChhJ58YC5TqZ6p6HwocJ8jzdOe+lIZ+OczsrucznGLiuGzsPk/jLdQ155Knz5NMaofK4w/SaD0aybpwdWymHo4v1UT0fuA4YzZ91vnKl/rYB0s6h+yQlGoc6TQMgle+5MjqjBRvPdG8GpN7XuMeQWxb4aD4nvQ2QxWrBSCe5W4bx8fbdgtEOyMO3hxGGYd3vKGqH6AJ8CfkF7CsvD/g/fRe5UVUaVZ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4" name="AutoShape 10" descr="Resultado de imagen para 80 PLUS sil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6" name="15 Conector recto"/>
          <p:cNvCxnSpPr/>
          <p:nvPr/>
        </p:nvCxnSpPr>
        <p:spPr>
          <a:xfrm flipH="1">
            <a:off x="2195736" y="6165304"/>
            <a:ext cx="66959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2195736" y="1412776"/>
            <a:ext cx="0" cy="47525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2195736" y="5229200"/>
            <a:ext cx="66967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1547664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80%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1043608" y="1412776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Eficiencia</a:t>
            </a:r>
            <a:endParaRPr lang="es-ES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092280" y="6237312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0000"/>
                </a:solidFill>
              </a:rPr>
              <a:t>Potencia Máxima</a:t>
            </a:r>
            <a:endParaRPr lang="es-ES" b="1" dirty="0">
              <a:solidFill>
                <a:srgbClr val="FF0000"/>
              </a:solidFill>
            </a:endParaRPr>
          </a:p>
        </p:txBody>
      </p:sp>
      <p:cxnSp>
        <p:nvCxnSpPr>
          <p:cNvPr id="33" name="32 Conector recto"/>
          <p:cNvCxnSpPr/>
          <p:nvPr/>
        </p:nvCxnSpPr>
        <p:spPr>
          <a:xfrm>
            <a:off x="8100392" y="1484784"/>
            <a:ext cx="0" cy="46805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35 Arco"/>
          <p:cNvSpPr/>
          <p:nvPr/>
        </p:nvSpPr>
        <p:spPr>
          <a:xfrm>
            <a:off x="1547664" y="2780928"/>
            <a:ext cx="6624736" cy="2880320"/>
          </a:xfrm>
          <a:prstGeom prst="arc">
            <a:avLst>
              <a:gd name="adj1" fmla="val 13090185"/>
              <a:gd name="adj2" fmla="val 21258567"/>
            </a:avLst>
          </a:prstGeom>
          <a:ln>
            <a:tailEnd type="oval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36 Conector recto"/>
          <p:cNvCxnSpPr/>
          <p:nvPr/>
        </p:nvCxnSpPr>
        <p:spPr>
          <a:xfrm>
            <a:off x="2195736" y="2060848"/>
            <a:ext cx="66967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1434612" y="183553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100%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9" name="38 Arco"/>
          <p:cNvSpPr/>
          <p:nvPr/>
        </p:nvSpPr>
        <p:spPr>
          <a:xfrm>
            <a:off x="1547664" y="3977680"/>
            <a:ext cx="7128792" cy="2880320"/>
          </a:xfrm>
          <a:prstGeom prst="arc">
            <a:avLst>
              <a:gd name="adj1" fmla="val 12778682"/>
              <a:gd name="adj2" fmla="val 20708795"/>
            </a:avLst>
          </a:prstGeom>
          <a:ln>
            <a:tailEnd type="oval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189112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Conectores</a:t>
            </a:r>
          </a:p>
          <a:p>
            <a:pPr lvl="1">
              <a:buNone/>
            </a:pPr>
            <a:r>
              <a:rPr lang="es-ES" dirty="0" smtClean="0"/>
              <a:t>Alimentación general de la placa base</a:t>
            </a:r>
          </a:p>
          <a:p>
            <a:pPr lvl="1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Conector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Molex ATX 20+4p</a:t>
            </a:r>
          </a:p>
          <a:p>
            <a:pPr lvl="1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Conector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Molex ATX 24p</a:t>
            </a:r>
          </a:p>
          <a:p>
            <a:pPr lvl="1">
              <a:buNone/>
            </a:pPr>
            <a:endParaRPr lang="es-ES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31" name="AutoShape 7" descr="data:image/png;base64,iVBORw0KGgoAAAANSUhEUgAAAKAAAADTCAMAAAAxp+hwAAAAkFBMVEWnqawjHyD///+qrK+usLMLAAAbFhd/gIIXEBIfGxyfoqUAAACkpqng4OFCQEFlZWYwLS62uLpWVFaYmZxaWVk3NTbr6+sRCgt3eHqSkZGOj5JMS00dGBomIiMQBwg9Ozz29vbT1NVra22FhojAv79gYGJIRkhRUFHJysx6e33X19mWlZWLjI/m5+eDhIefnZ3baH2OAAAPR0lEQVR4nO2da3uiPBOAgYSYAFUEFRZRKYrW1rr//9+9STglnKwLotfzdr7sFoHcTJLJZHJStBcX5dkAt+Q/APgN5w8U2AMwir5dwzAs5aFCUzBgFN0P+PbxcDaR8vNtdRcgxRuNjotlzD9+DhhBMC5eygibEJsAoTE+XYp4qJfFOuDb/AnaywmN95uAh5ELX0WMzxuAHzIeAPDhAoCYovXZCXiQ+IDluqr+WDGngWuJiJVclgFF/QFoTRLTUx8txDNnVwO2EUqAov6Amzhb9HA8Lig8JbDUolQOJUDBvEB3g8Jx8JiE+HgplSiWQwEwKu8Axkkfj44LMWNBh29NgGUBBMYRj8xHRY8LDVkfDYCreani6UiFr0LoF4RGVAd8K0ogtJ/CRytLSQhrgFHBB44VPvQ4qdRDPS4yEVYB3/MSCC62+Az27GT2MFlssKQNPchqijWvAuYKBMGSCMozz9cLbfAeJNDaXxNdSI9M80wGbzJgYaOBX1Zgso1dIDeVQwsAlrHEJSJeZIR5Rc4B8yoMArO8eTqBrW8eUODFLsoi2eVZmdnCDHCVk8Bj8TXYsR6qvFKAuywIcZKrUAIsjDQoFIhOxkh8jNDO9UKWWT1pBoSn/FOIfRmNjzl2RdPqTbJ0QdQAaO2KHPZHKX+5wCSvm9jPLhkCYN6KgLhe30cSKy/8ZGk0AOY5PMvNpheMmMFMwGSbG2u3HVBJckB9ZAVSHicr/p6bF8IaILgWJbWjayw2BT9JWW48Wm+DuXLIMlOOUQec4Iqa66lB43ouxIW3FA2gcjkLMgGwhRGcN1ni5m1AMm3WIIB+ctrgQqaJ05Zecf/CxoKQJPGV5q8CUyIXrw5AfG5KFsD9Uu6pEISXcWu2ATBZ1no2CG2WzV8F7wGcNLwBGLZH1KoQvNm3aMRQG+5PP8tveP8PABW/AxB8bRqTo2WmkRAEbferUv/jHkArN4MNgOBr2d4NvdaTA4HdztdI2A8QuB36IGRfv1/t4qNlsUbYD9Ay29OiYlYbHqP7fvZV1Y/qBVhY0bbUdrI+Sq+oVdCiEufrBzjtzjDVk+olmGy6b+ccFa33AQRxhY+Q6gXJ+ymdDuGB2iduKlrvAWg5Uo4hMl0fbTk6QoTQCthXFBiGy/V6SirUW7k97QFYukJcvIVvQHCNJQqxSJVtega/iAMIjTiRDXel4PbRYCx+O455ZwrAQKqpdlkrDbmKmIHBm0Og+GKfu+oU9wB05SqZ+2twL8ZfvfIZV4rL4rLzAGRjYEuWpg+gmMPetQQRgyRFX6ICSGwxLipZA5QMAwjEBItuIRMhClH2JWirKAJKnhGQCguaDQQovlX8arkyFE6uTFF5lxi5HQoQetJLhUixBOjlgFByEyrv0lve1Quw7atBsBNQSkApvt3xLrIWLeFQgGLBthZC/f4HQCl6MRCg2GLITdr9gOpmPzygKnoFQAQsquvPAcPr8ICScZUB/bsBpd8GAtycXxywI4tfAzCctVeSlwCUrL+77mUHBwMU3SrJUEtDKk8EFNsLCVBq6rZPA5S8k3ZA+2mAiisVQsG4im5L+cz4gIaYx6JjKqbmPRFQdkztfPwErgVXgRwLz2R8QHAVPVBC+7N8JNARS6BQNp+gQbkjTvAsCIL9TuQj9tczAStjyCryPA9LfVwxWPUEQNkUNokppvQEQEVpjuZmQqRxn6cAAsNuD6iRTfBDiAdqULnsWgk3cizySYDAaCuHhZ/1VECgzNoUGJ5eABAEHbOl0PL6bEAQdM5GIpvJk2sxXN8Iom+eq0EQ3wrao3X5xBOcBWk2ElMYm3clExbTSZ4BaCVyBfGmcRwnRNIqmRbG5gketZzBZsAmTFnBVMIuI6/j90mkrgfBWbtGLaNESF6j26naRbtbaVu2L9JxF0PA+8aI89iAcg5LwSNDGoHKXzw2oDR0QKZSclJX4EUAxbg38MXhsJcADB1p+MqSouhZxPmpgJ48aU/6DWXTO8cGdMV2rjKnqzH7RwYEV7HL+YqA56aK8EqAvvjKVwRstHW/gHcAJq8OGIuvfEXAl68kl8fZwWFGO+X2Vg5z9AQcZry4y1lo/O3nA9rTQUbcu9wtqZXJg4Q/BkRJ48f2A9yJk+paHFYx+t8JOMykCrgQKTbicKw0mFi8GFzEPgIWR9Xl7sNQ01IMceJRe6dJJbk+5JlHu4fPPJK7nWHxW2Vea1nBpalU6raMD8tdBDk3+gDKkZntOZ2nDdyTvOSsqJKGPF/TdLMHgCuVzsFmv4FAXmWs+wGE0DjLoY/wVC4drMwftP09W+kdxEu5SAw2f1DOMvrz0nGcY2UesjA9D5wra2uxfaJPLOWxn+qE/D7ht3Ml/EvCMKxE1MOjaHSlis9/rj/R2mwOEB9sEnENlOxgtAhyBgNU4M0EyVKaFW394ItQZUlIrxj1zQRN2YkArt59PzUGsZxEzyi/271dAK7Ne6+uAa6K3Ir0BlRg3LF4gGzi2vYWxq6TEK9ri5J6jjRZfsdyDb++/QZwpx3r5LHj1lLoO1anuHZzishsXKEFXL91RYR3rPP1BwQg2ZCqFglSk7ZFqrSt3qBawSAhsuOmJ3oD0lcYMwfhYtE3wdg7Oh1rkAE8Ozu2FKz8HIyXi5aVZAMA8nVovp9sPCbqzvdjt3PZGptPTx84qvwBjxxjn7XjzfcOAsjXGVpBKi78wdJENn/FDfInlI61iQMBZon+dN2k9ED3EwMCPkZ+AX8BfwH/vwGtUpTSnlkGuyB7xuklS7qh2GYCWEYqVt0o9gJ0p3Ymy2N8ubjpK8B1wy6pYtvl8kvZmCiI04dy5yC4TPUtE/N02XMfQ7De/QALl5/QBt87pg4gmHjiC9M7eRc1mzYP0skOOMn+2hRz6EK8Zf1o4F/jYhx8GMCUEvGgQNZBlwE9ETB9IXfvgZVU+v+UzA1cd2YMB0j7w9nbOeE9gCDI+gAhIoi/xnNBEOzA9ZIFGAYAJLvFws68O7au5C7Ac6q/zcJJnMVigxmgBXbxYm4PBohmEF79dFMOFjq7BzBbTon3ELI4zST2aBbvAxvM/mT9u0EAKVS2Fpr//w7ArN+qZ1sDAeWL9kuM5AqtWdalGQiQUtn/BJgutiNTi9lA9h5++94uYoRDAcLZP2nQyub9k62XXPZubv6EnTUGAoRGGpfGd5ZBYY0ywttdfK51ZgYBnLuzaaqIpXsfoGKdxAUBaHOqbiwwWEuS3nG60w7WQg1hdc+dIVsSFe/ubklocTvZWOz4m1BKY0jArcNNw32AbADFP+leocdKSGwQQLYbQair53TLsA7AcxMg9V2MIPCJnjIOt8a9ANwsl0vbMZQ8vVbA8MSvQbGSGNlYBP3HfxAga+qgELloBNSF8pVNJ2BTDsF5NymiTCn4IwDlyzngvNiUlr41M5Nn9ncafCep5+NtndhlG9cC6E7JmIDhaZ3K0S+9FnXtLNbp+gS+DRS7N0S79Sn2k3XqeQ23U8UNQD4IwoS3Lm42QB/S6pTZzNIkUYeS5NfDAff6uAGYS+ZMyNFsgniPJOseCDdPh9zO5Q5ABV7FWLG3O6f9l726FQfGvXU1CtwP0OY7HycVwLMp74ycdY5cX9W3GIXI000/57Bc90hvxwixy0e3FjgeseNOTR2wzos167AB8SpTZBzHQeEOPgkw5YGN0eH2QOZ/PPTxaoDnPIYyolh3AKr2MySfcPETwKfKL2Bf+QXsK7+AfaUnIDKpoOL/zGemFzLXtPhla2J+PROkkvQ/neuoBwE0k8N8fpjx0X4UHw6LUDUP8wMPGtqX+SGdc7S1DhdMr2dyiPEx/eNLNW9u+d8L0Hznh+2s3hih96VpZ6ya9ALnQn817ZOjmyvtYJpaIV/mIvvf21t8a0pNH0DzoGnRahXRRyiI90fTfAFwS//+ZoB4H2lzDhhx0S4ccLXiXze7ocN2QHmXvAZBp0iLzqbpr7SIdnmrgPgcaSvWI6HfsXIQu77nu9vHU8wATRP/fU+/7d8Aq32MugLnGs06+q+laXO9BqiGH5r2d8sBqSbZdWfLDwggiAPSX07pv48CPKSAZDebUeeoBpj9Tnbv2soUrrP1TilYeFw9ElCnGlydEWbrd0m9DNJXc0BWeWLcCJj/+yDAcEqrh2acs5NpaoAq/tbeFohdZ9lJr5+Y8dvmYAiZ/kMBVX3P75+nezfWAc1valI8Zm4yQG79rG0KeEoWyht9+gYgaa/F7vGWoTcv/IFoZTZlsWrS9P+YtK6zGeeFHaTlEZVm5rt9RwkuxdRWtw5Y3z+1/rgJU1NtN1QSWjY1DRIK46AUcMXkPQPkp74dzBtKyJcBN257/5PGWDf/vmlpZagBpqZlkf7N/r/mLXBWBp3Zn0j76NxlmQpq2FU+yg7XANVgeU1YYqo5/dS0jyVpAVwftHcW4qrXYkSbQK0aRaryzaw6YHn0Qve+Mtj8+OBN2XKlrWLUAOjRWrSj5dBTmwBV78IqUSdg0SdvBOyux3hCC5VKkwzVlfZ5bNIgA/lsB0yLQHc5ymP/oAlQgZ2GhrUUH0vq1R2qZfCUensqcngN4o16eZ0awByQ0v/tcmeKFRJW8/kkwO/KABzTr3qn/h31GWhTIQB+cLfv4qn2PK1AGeBH5g9u85bEuWGoi2VO8gEqWhGNbd1Vhos+yW3bRJfsYCoUjLlcAmAmqT/I2mIG2LH7dnGsQfUImvIQn+pWzbJsjxGzbNGRjV3i/SqimWnyS0yoeabXVt+8CArXV3vdiVYRw95OVqvPdhVuc021Aiqwe+MRlHcymGR9kKLroafX8kPkyj4JVkNuDrPfW9/uFUHm6ilD5TlNinvLkj5OcLmpde2cJuGkq9s7wj+K71TwFYeFFYDCWWHA2Ix4VF0paF0G1utnhVFLU+CLxxKNJ3haHrvUdNpaaQtr673G4VuU+ms8r47awnLop/VkjEcJ0Z1yZMI6aI2AIqECLzt1tEgNtpd/yvyzxDNkJUBNPJUVQH+h4hHUGOJNEohjKobWChhJ58YC5TqZ6p6HwocJ8jzdOe+lIZ+OczsrucznGLiuGzsPk/jLdQ155Knz5NMaofK4w/SaD0aybpwdWymHo4v1UT0fuA4YzZ91vnKl/rYB0s6h+yQlGoc6TQMgle+5MjqjBRvPdG8GpN7XuMeQWxb4aD4nvQ2QxWrBSCe5W4bx8fbdgtEOyMO3hxGGYd3vKGqH6AJ8CfkF7CsvD/g/fRe5UVUaVZ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4" name="AutoShape 10" descr="Resultado de imagen para 80 PLUS sil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email">
            <a:lum contrast="20000"/>
          </a:blip>
          <a:srcRect l="8852" r="15907" b="11765"/>
          <a:stretch>
            <a:fillRect/>
          </a:stretch>
        </p:blipFill>
        <p:spPr bwMode="auto">
          <a:xfrm>
            <a:off x="1187624" y="3140968"/>
            <a:ext cx="3264363" cy="2880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572000" y="3134600"/>
            <a:ext cx="4499992" cy="31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01080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Conectores</a:t>
            </a:r>
          </a:p>
          <a:p>
            <a:pPr lvl="1">
              <a:buNone/>
            </a:pPr>
            <a:r>
              <a:rPr lang="es-ES" dirty="0" smtClean="0"/>
              <a:t>Alimentación de la CPU</a:t>
            </a:r>
          </a:p>
          <a:p>
            <a:pPr lvl="1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Conector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Molex ATX 4p</a:t>
            </a:r>
          </a:p>
          <a:p>
            <a:pPr lvl="1">
              <a:buNone/>
            </a:pPr>
            <a:endParaRPr lang="es-ES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31" name="AutoShape 7" descr="data:image/png;base64,iVBORw0KGgoAAAANSUhEUgAAAKAAAADTCAMAAAAxp+hwAAAAkFBMVEWnqawjHyD///+qrK+usLMLAAAbFhd/gIIXEBIfGxyfoqUAAACkpqng4OFCQEFlZWYwLS62uLpWVFaYmZxaWVk3NTbr6+sRCgt3eHqSkZGOj5JMS00dGBomIiMQBwg9Ozz29vbT1NVra22FhojAv79gYGJIRkhRUFHJysx6e33X19mWlZWLjI/m5+eDhIefnZ3baH2OAAAPR0lEQVR4nO2da3uiPBOAgYSYAFUEFRZRKYrW1rr//9+9STglnKwLotfzdr7sFoHcTJLJZHJStBcX5dkAt+Q/APgN5w8U2AMwir5dwzAs5aFCUzBgFN0P+PbxcDaR8vNtdRcgxRuNjotlzD9+DhhBMC5eygibEJsAoTE+XYp4qJfFOuDb/AnaywmN95uAh5ELX0WMzxuAHzIeAPDhAoCYovXZCXiQ+IDluqr+WDGngWuJiJVclgFF/QFoTRLTUx8txDNnVwO2EUqAov6Amzhb9HA8Lig8JbDUolQOJUDBvEB3g8Jx8JiE+HgplSiWQwEwKu8Axkkfj44LMWNBh29NgGUBBMYRj8xHRY8LDVkfDYCreani6UiFr0LoF4RGVAd8K0ogtJ/CRytLSQhrgFHBB44VPvQ4qdRDPS4yEVYB3/MSCC62+Az27GT2MFlssKQNPchqijWvAuYKBMGSCMozz9cLbfAeJNDaXxNdSI9M80wGbzJgYaOBX1Zgso1dIDeVQwsAlrHEJSJeZIR5Rc4B8yoMArO8eTqBrW8eUODFLsoi2eVZmdnCDHCVk8Bj8TXYsR6qvFKAuywIcZKrUAIsjDQoFIhOxkh8jNDO9UKWWT1pBoSn/FOIfRmNjzl2RdPqTbJ0QdQAaO2KHPZHKX+5wCSvm9jPLhkCYN6KgLhe30cSKy/8ZGk0AOY5PMvNpheMmMFMwGSbG2u3HVBJckB9ZAVSHicr/p6bF8IaILgWJbWjayw2BT9JWW48Wm+DuXLIMlOOUQec4Iqa66lB43ouxIW3FA2gcjkLMgGwhRGcN1ni5m1AMm3WIIB+ctrgQqaJ05Zecf/CxoKQJPGV5q8CUyIXrw5AfG5KFsD9Uu6pEISXcWu2ATBZ1no2CG2WzV8F7wGcNLwBGLZH1KoQvNm3aMRQG+5PP8tveP8PABW/AxB8bRqTo2WmkRAEbferUv/jHkArN4MNgOBr2d4NvdaTA4HdztdI2A8QuB36IGRfv1/t4qNlsUbYD9Ay29OiYlYbHqP7fvZV1Y/qBVhY0bbUdrI+Sq+oVdCiEufrBzjtzjDVk+olmGy6b+ccFa33AQRxhY+Q6gXJ+ymdDuGB2iduKlrvAWg5Uo4hMl0fbTk6QoTQCthXFBiGy/V6SirUW7k97QFYukJcvIVvQHCNJQqxSJVtega/iAMIjTiRDXel4PbRYCx+O455ZwrAQKqpdlkrDbmKmIHBm0Og+GKfu+oU9wB05SqZ+2twL8ZfvfIZV4rL4rLzAGRjYEuWpg+gmMPetQQRgyRFX6ICSGwxLipZA5QMAwjEBItuIRMhClH2JWirKAJKnhGQCguaDQQovlX8arkyFE6uTFF5lxi5HQoQetJLhUixBOjlgFByEyrv0lve1Quw7atBsBNQSkApvt3xLrIWLeFQgGLBthZC/f4HQCl6MRCg2GLITdr9gOpmPzygKnoFQAQsquvPAcPr8ICScZUB/bsBpd8GAtycXxywI4tfAzCctVeSlwCUrL+77mUHBwMU3SrJUEtDKk8EFNsLCVBq6rZPA5S8k3ZA+2mAiisVQsG4im5L+cz4gIaYx6JjKqbmPRFQdkztfPwErgVXgRwLz2R8QHAVPVBC+7N8JNARS6BQNp+gQbkjTvAsCIL9TuQj9tczAStjyCryPA9LfVwxWPUEQNkUNokppvQEQEVpjuZmQqRxn6cAAsNuD6iRTfBDiAdqULnsWgk3cizySYDAaCuHhZ/1VECgzNoUGJ5eABAEHbOl0PL6bEAQdM5GIpvJk2sxXN8Iom+eq0EQ3wrao3X5xBOcBWk2ElMYm3clExbTSZ4BaCVyBfGmcRwnRNIqmRbG5gketZzBZsAmTFnBVMIuI6/j90mkrgfBWbtGLaNESF6j26naRbtbaVu2L9JxF0PA+8aI89iAcg5LwSNDGoHKXzw2oDR0QKZSclJX4EUAxbg38MXhsJcADB1p+MqSouhZxPmpgJ48aU/6DWXTO8cGdMV2rjKnqzH7RwYEV7HL+YqA56aK8EqAvvjKVwRstHW/gHcAJq8OGIuvfEXAl68kl8fZwWFGO+X2Vg5z9AQcZry4y1lo/O3nA9rTQUbcu9wtqZXJg4Q/BkRJ48f2A9yJk+paHFYx+t8JOMykCrgQKTbicKw0mFi8GFzEPgIWR9Xl7sNQ01IMceJRe6dJJbk+5JlHu4fPPJK7nWHxW2Vea1nBpalU6raMD8tdBDk3+gDKkZntOZ2nDdyTvOSsqJKGPF/TdLMHgCuVzsFmv4FAXmWs+wGE0DjLoY/wVC4drMwftP09W+kdxEu5SAw2f1DOMvrz0nGcY2UesjA9D5wra2uxfaJPLOWxn+qE/D7ht3Ml/EvCMKxE1MOjaHSlis9/rj/R2mwOEB9sEnENlOxgtAhyBgNU4M0EyVKaFW394ItQZUlIrxj1zQRN2YkArt59PzUGsZxEzyi/271dAK7Ne6+uAa6K3Ir0BlRg3LF4gGzi2vYWxq6TEK9ri5J6jjRZfsdyDb++/QZwpx3r5LHj1lLoO1anuHZzishsXKEFXL91RYR3rPP1BwQg2ZCqFglSk7ZFqrSt3qBawSAhsuOmJ3oD0lcYMwfhYtE3wdg7Oh1rkAE8Ozu2FKz8HIyXi5aVZAMA8nVovp9sPCbqzvdjt3PZGptPTx84qvwBjxxjn7XjzfcOAsjXGVpBKi78wdJENn/FDfInlI61iQMBZon+dN2k9ED3EwMCPkZ+AX8BfwH/vwGtUpTSnlkGuyB7xuklS7qh2GYCWEYqVt0o9gJ0p3Ymy2N8ubjpK8B1wy6pYtvl8kvZmCiI04dy5yC4TPUtE/N02XMfQ7De/QALl5/QBt87pg4gmHjiC9M7eRc1mzYP0skOOMn+2hRz6EK8Zf1o4F/jYhx8GMCUEvGgQNZBlwE9ETB9IXfvgZVU+v+UzA1cd2YMB0j7w9nbOeE9gCDI+gAhIoi/xnNBEOzA9ZIFGAYAJLvFws68O7au5C7Ac6q/zcJJnMVigxmgBXbxYm4PBohmEF79dFMOFjq7BzBbTon3ELI4zST2aBbvAxvM/mT9u0EAKVS2Fpr//w7ArN+qZ1sDAeWL9kuM5AqtWdalGQiQUtn/BJgutiNTi9lA9h5++94uYoRDAcLZP2nQyub9k62XXPZubv6EnTUGAoRGGpfGd5ZBYY0ywttdfK51ZgYBnLuzaaqIpXsfoGKdxAUBaHOqbiwwWEuS3nG60w7WQg1hdc+dIVsSFe/ubklocTvZWOz4m1BKY0jArcNNw32AbADFP+leocdKSGwQQLYbQair53TLsA7AcxMg9V2MIPCJnjIOt8a9ANwsl0vbMZQ8vVbA8MSvQbGSGNlYBP3HfxAga+qgELloBNSF8pVNJ2BTDsF5NymiTCn4IwDlyzngvNiUlr41M5Nn9ncafCep5+NtndhlG9cC6E7JmIDhaZ3K0S+9FnXtLNbp+gS+DRS7N0S79Sn2k3XqeQ23U8UNQD4IwoS3Lm42QB/S6pTZzNIkUYeS5NfDAff6uAGYS+ZMyNFsgniPJOseCDdPh9zO5Q5ABV7FWLG3O6f9l726FQfGvXU1CtwP0OY7HycVwLMp74ycdY5cX9W3GIXI000/57Bc90hvxwixy0e3FjgeseNOTR2wzos167AB8SpTZBzHQeEOPgkw5YGN0eH2QOZ/PPTxaoDnPIYyolh3AKr2MySfcPETwKfKL2Bf+QXsK7+AfaUnIDKpoOL/zGemFzLXtPhla2J+PROkkvQ/neuoBwE0k8N8fpjx0X4UHw6LUDUP8wMPGtqX+SGdc7S1DhdMr2dyiPEx/eNLNW9u+d8L0Hznh+2s3hih96VpZ6ya9ALnQn817ZOjmyvtYJpaIV/mIvvf21t8a0pNH0DzoGnRahXRRyiI90fTfAFwS//+ZoB4H2lzDhhx0S4ccLXiXze7ocN2QHmXvAZBp0iLzqbpr7SIdnmrgPgcaSvWI6HfsXIQu77nu9vHU8wATRP/fU+/7d8Aq32MugLnGs06+q+laXO9BqiGH5r2d8sBqSbZdWfLDwggiAPSX07pv48CPKSAZDebUeeoBpj9Tnbv2soUrrP1TilYeFw9ElCnGlydEWbrd0m9DNJXc0BWeWLcCJj/+yDAcEqrh2acs5NpaoAq/tbeFohdZ9lJr5+Y8dvmYAiZ/kMBVX3P75+nezfWAc1valI8Zm4yQG79rG0KeEoWyht9+gYgaa/F7vGWoTcv/IFoZTZlsWrS9P+YtK6zGeeFHaTlEZVm5rt9RwkuxdRWtw5Y3z+1/rgJU1NtN1QSWjY1DRIK46AUcMXkPQPkp74dzBtKyJcBN257/5PGWDf/vmlpZagBpqZlkf7N/r/mLXBWBp3Zn0j76NxlmQpq2FU+yg7XANVgeU1YYqo5/dS0jyVpAVwftHcW4qrXYkSbQK0aRaryzaw6YHn0Qve+Mtj8+OBN2XKlrWLUAOjRWrSj5dBTmwBV78IqUSdg0SdvBOyux3hCC5VKkwzVlfZ5bNIgA/lsB0yLQHc5ymP/oAlQgZ2GhrUUH0vq1R2qZfCUensqcngN4o16eZ0awByQ0v/tcmeKFRJW8/kkwO/KABzTr3qn/h31GWhTIQB+cLfv4qn2PK1AGeBH5g9u85bEuWGoi2VO8gEqWhGNbd1Vhos+yW3bRJfsYCoUjLlcAmAmqT/I2mIG2LH7dnGsQfUImvIQn+pWzbJsjxGzbNGRjV3i/SqimWnyS0yoeabXVt+8CArXV3vdiVYRw95OVqvPdhVuc021Aiqwe+MRlHcymGR9kKLroafX8kPkyj4JVkNuDrPfW9/uFUHm6ilD5TlNinvLkj5OcLmpde2cJuGkq9s7wj+K71TwFYeFFYDCWWHA2Ix4VF0paF0G1utnhVFLU+CLxxKNJ3haHrvUdNpaaQtr673G4VuU+ms8r47awnLop/VkjEcJ0Z1yZMI6aI2AIqECLzt1tEgNtpd/yvyzxDNkJUBNPJUVQH+h4hHUGOJNEohjKobWChhJ58YC5TqZ6p6HwocJ8jzdOe+lIZ+OczsrucznGLiuGzsPk/jLdQ155Knz5NMaofK4w/SaD0aybpwdWymHo4v1UT0fuA4YzZ91vnKl/rYB0s6h+yQlGoc6TQMgle+5MjqjBRvPdG8GpN7XuMeQWxb4aD4nvQ2QxWrBSCe5W4bx8fbdgtEOyMO3hxGGYd3vKGqH6AJ8CfkF7CsvD/g/fRe5UVUaVZ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4" name="AutoShape 10" descr="Resultado de imagen para 80 PLUS sil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email">
            <a:lum contrast="40000"/>
          </a:blip>
          <a:srcRect/>
          <a:stretch>
            <a:fillRect/>
          </a:stretch>
        </p:blipFill>
        <p:spPr bwMode="auto">
          <a:xfrm>
            <a:off x="1763688" y="2924944"/>
            <a:ext cx="3240360" cy="3124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6" name="15 Grupo"/>
          <p:cNvGrpSpPr/>
          <p:nvPr/>
        </p:nvGrpSpPr>
        <p:grpSpPr>
          <a:xfrm>
            <a:off x="5364088" y="3791389"/>
            <a:ext cx="3024336" cy="1008112"/>
            <a:chOff x="5148064" y="3423377"/>
            <a:chExt cx="3960440" cy="1449161"/>
          </a:xfrm>
        </p:grpSpPr>
        <p:pic>
          <p:nvPicPr>
            <p:cNvPr id="47106" name="Picture 2" descr="Auxiliary ATX connectors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5868144" y="3523510"/>
              <a:ext cx="1872208" cy="1345649"/>
            </a:xfrm>
            <a:prstGeom prst="rect">
              <a:avLst/>
            </a:prstGeom>
            <a:noFill/>
          </p:spPr>
        </p:pic>
        <p:sp>
          <p:nvSpPr>
            <p:cNvPr id="11" name="10 CuadroTexto"/>
            <p:cNvSpPr txBox="1"/>
            <p:nvPr/>
          </p:nvSpPr>
          <p:spPr>
            <a:xfrm>
              <a:off x="7704856" y="3423377"/>
              <a:ext cx="1403648" cy="1371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s-ES" sz="1400" dirty="0" smtClean="0"/>
                <a:t>+12VDC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+12VDC</a:t>
              </a:r>
              <a:endParaRPr lang="es-ES" sz="1200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148064" y="3501009"/>
              <a:ext cx="1043608" cy="1371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  <a:endParaRPr lang="es-ES" sz="1200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117104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Conectores</a:t>
            </a:r>
          </a:p>
          <a:p>
            <a:pPr lvl="1">
              <a:buNone/>
            </a:pPr>
            <a:r>
              <a:rPr lang="es-ES" dirty="0" smtClean="0"/>
              <a:t>Alimentación de la CPU</a:t>
            </a:r>
          </a:p>
          <a:p>
            <a:pPr lvl="1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Conector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Molex ATX 4+4p</a:t>
            </a:r>
          </a:p>
          <a:p>
            <a:pPr lvl="1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Conector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Molex EPS 8p</a:t>
            </a:r>
          </a:p>
          <a:p>
            <a:pPr lvl="1">
              <a:buNone/>
            </a:pPr>
            <a:endParaRPr lang="es-ES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31" name="AutoShape 7" descr="data:image/png;base64,iVBORw0KGgoAAAANSUhEUgAAAKAAAADTCAMAAAAxp+hwAAAAkFBMVEWnqawjHyD///+qrK+usLMLAAAbFhd/gIIXEBIfGxyfoqUAAACkpqng4OFCQEFlZWYwLS62uLpWVFaYmZxaWVk3NTbr6+sRCgt3eHqSkZGOj5JMS00dGBomIiMQBwg9Ozz29vbT1NVra22FhojAv79gYGJIRkhRUFHJysx6e33X19mWlZWLjI/m5+eDhIefnZ3baH2OAAAPR0lEQVR4nO2da3uiPBOAgYSYAFUEFRZRKYrW1rr//9+9STglnKwLotfzdr7sFoHcTJLJZHJStBcX5dkAt+Q/APgN5w8U2AMwir5dwzAs5aFCUzBgFN0P+PbxcDaR8vNtdRcgxRuNjotlzD9+DhhBMC5eygibEJsAoTE+XYp4qJfFOuDb/AnaywmN95uAh5ELX0WMzxuAHzIeAPDhAoCYovXZCXiQ+IDluqr+WDGngWuJiJVclgFF/QFoTRLTUx8txDNnVwO2EUqAov6Amzhb9HA8Lig8JbDUolQOJUDBvEB3g8Jx8JiE+HgplSiWQwEwKu8Axkkfj44LMWNBh29NgGUBBMYRj8xHRY8LDVkfDYCreani6UiFr0LoF4RGVAd8K0ogtJ/CRytLSQhrgFHBB44VPvQ4qdRDPS4yEVYB3/MSCC62+Az27GT2MFlssKQNPchqijWvAuYKBMGSCMozz9cLbfAeJNDaXxNdSI9M80wGbzJgYaOBX1Zgso1dIDeVQwsAlrHEJSJeZIR5Rc4B8yoMArO8eTqBrW8eUODFLsoi2eVZmdnCDHCVk8Bj8TXYsR6qvFKAuywIcZKrUAIsjDQoFIhOxkh8jNDO9UKWWT1pBoSn/FOIfRmNjzl2RdPqTbJ0QdQAaO2KHPZHKX+5wCSvm9jPLhkCYN6KgLhe30cSKy/8ZGk0AOY5PMvNpheMmMFMwGSbG2u3HVBJckB9ZAVSHicr/p6bF8IaILgWJbWjayw2BT9JWW48Wm+DuXLIMlOOUQec4Iqa66lB43ouxIW3FA2gcjkLMgGwhRGcN1ni5m1AMm3WIIB+ctrgQqaJ05Zecf/CxoKQJPGV5q8CUyIXrw5AfG5KFsD9Uu6pEISXcWu2ATBZ1no2CG2WzV8F7wGcNLwBGLZH1KoQvNm3aMRQG+5PP8tveP8PABW/AxB8bRqTo2WmkRAEbferUv/jHkArN4MNgOBr2d4NvdaTA4HdztdI2A8QuB36IGRfv1/t4qNlsUbYD9Ay29OiYlYbHqP7fvZV1Y/qBVhY0bbUdrI+Sq+oVdCiEufrBzjtzjDVk+olmGy6b+ccFa33AQRxhY+Q6gXJ+ymdDuGB2iduKlrvAWg5Uo4hMl0fbTk6QoTQCthXFBiGy/V6SirUW7k97QFYukJcvIVvQHCNJQqxSJVtega/iAMIjTiRDXel4PbRYCx+O455ZwrAQKqpdlkrDbmKmIHBm0Og+GKfu+oU9wB05SqZ+2twL8ZfvfIZV4rL4rLzAGRjYEuWpg+gmMPetQQRgyRFX6ICSGwxLipZA5QMAwjEBItuIRMhClH2JWirKAJKnhGQCguaDQQovlX8arkyFE6uTFF5lxi5HQoQetJLhUixBOjlgFByEyrv0lve1Quw7atBsBNQSkApvt3xLrIWLeFQgGLBthZC/f4HQCl6MRCg2GLITdr9gOpmPzygKnoFQAQsquvPAcPr8ICScZUB/bsBpd8GAtycXxywI4tfAzCctVeSlwCUrL+77mUHBwMU3SrJUEtDKk8EFNsLCVBq6rZPA5S8k3ZA+2mAiisVQsG4im5L+cz4gIaYx6JjKqbmPRFQdkztfPwErgVXgRwLz2R8QHAVPVBC+7N8JNARS6BQNp+gQbkjTvAsCIL9TuQj9tczAStjyCryPA9LfVwxWPUEQNkUNokppvQEQEVpjuZmQqRxn6cAAsNuD6iRTfBDiAdqULnsWgk3cizySYDAaCuHhZ/1VECgzNoUGJ5eABAEHbOl0PL6bEAQdM5GIpvJk2sxXN8Iom+eq0EQ3wrao3X5xBOcBWk2ElMYm3clExbTSZ4BaCVyBfGmcRwnRNIqmRbG5gketZzBZsAmTFnBVMIuI6/j90mkrgfBWbtGLaNESF6j26naRbtbaVu2L9JxF0PA+8aI89iAcg5LwSNDGoHKXzw2oDR0QKZSclJX4EUAxbg38MXhsJcADB1p+MqSouhZxPmpgJ48aU/6DWXTO8cGdMV2rjKnqzH7RwYEV7HL+YqA56aK8EqAvvjKVwRstHW/gHcAJq8OGIuvfEXAl68kl8fZwWFGO+X2Vg5z9AQcZry4y1lo/O3nA9rTQUbcu9wtqZXJg4Q/BkRJ48f2A9yJk+paHFYx+t8JOMykCrgQKTbicKw0mFi8GFzEPgIWR9Xl7sNQ01IMceJRe6dJJbk+5JlHu4fPPJK7nWHxW2Vea1nBpalU6raMD8tdBDk3+gDKkZntOZ2nDdyTvOSsqJKGPF/TdLMHgCuVzsFmv4FAXmWs+wGE0DjLoY/wVC4drMwftP09W+kdxEu5SAw2f1DOMvrz0nGcY2UesjA9D5wra2uxfaJPLOWxn+qE/D7ht3Ml/EvCMKxE1MOjaHSlis9/rj/R2mwOEB9sEnENlOxgtAhyBgNU4M0EyVKaFW394ItQZUlIrxj1zQRN2YkArt59PzUGsZxEzyi/271dAK7Ne6+uAa6K3Ir0BlRg3LF4gGzi2vYWxq6TEK9ri5J6jjRZfsdyDb++/QZwpx3r5LHj1lLoO1anuHZzishsXKEFXL91RYR3rPP1BwQg2ZCqFglSk7ZFqrSt3qBawSAhsuOmJ3oD0lcYMwfhYtE3wdg7Oh1rkAE8Ozu2FKz8HIyXi5aVZAMA8nVovp9sPCbqzvdjt3PZGptPTx84qvwBjxxjn7XjzfcOAsjXGVpBKi78wdJENn/FDfInlI61iQMBZon+dN2k9ED3EwMCPkZ+AX8BfwH/vwGtUpTSnlkGuyB7xuklS7qh2GYCWEYqVt0o9gJ0p3Ymy2N8ubjpK8B1wy6pYtvl8kvZmCiI04dy5yC4TPUtE/N02XMfQ7De/QALl5/QBt87pg4gmHjiC9M7eRc1mzYP0skOOMn+2hRz6EK8Zf1o4F/jYhx8GMCUEvGgQNZBlwE9ETB9IXfvgZVU+v+UzA1cd2YMB0j7w9nbOeE9gCDI+gAhIoi/xnNBEOzA9ZIFGAYAJLvFws68O7au5C7Ac6q/zcJJnMVigxmgBXbxYm4PBohmEF79dFMOFjq7BzBbTon3ELI4zST2aBbvAxvM/mT9u0EAKVS2Fpr//w7ArN+qZ1sDAeWL9kuM5AqtWdalGQiQUtn/BJgutiNTi9lA9h5++94uYoRDAcLZP2nQyub9k62XXPZubv6EnTUGAoRGGpfGd5ZBYY0ywttdfK51ZgYBnLuzaaqIpXsfoGKdxAUBaHOqbiwwWEuS3nG60w7WQg1hdc+dIVsSFe/ubklocTvZWOz4m1BKY0jArcNNw32AbADFP+leocdKSGwQQLYbQair53TLsA7AcxMg9V2MIPCJnjIOt8a9ANwsl0vbMZQ8vVbA8MSvQbGSGNlYBP3HfxAga+qgELloBNSF8pVNJ2BTDsF5NymiTCn4IwDlyzngvNiUlr41M5Nn9ncafCep5+NtndhlG9cC6E7JmIDhaZ3K0S+9FnXtLNbp+gS+DRS7N0S79Sn2k3XqeQ23U8UNQD4IwoS3Lm42QB/S6pTZzNIkUYeS5NfDAff6uAGYS+ZMyNFsgniPJOseCDdPh9zO5Q5ABV7FWLG3O6f9l726FQfGvXU1CtwP0OY7HycVwLMp74ycdY5cX9W3GIXI000/57Bc90hvxwixy0e3FjgeseNOTR2wzos167AB8SpTZBzHQeEOPgkw5YGN0eH2QOZ/PPTxaoDnPIYyolh3AKr2MySfcPETwKfKL2Bf+QXsK7+AfaUnIDKpoOL/zGemFzLXtPhla2J+PROkkvQ/neuoBwE0k8N8fpjx0X4UHw6LUDUP8wMPGtqX+SGdc7S1DhdMr2dyiPEx/eNLNW9u+d8L0Hznh+2s3hih96VpZ6ya9ALnQn817ZOjmyvtYJpaIV/mIvvf21t8a0pNH0DzoGnRahXRRyiI90fTfAFwS//+ZoB4H2lzDhhx0S4ccLXiXze7ocN2QHmXvAZBp0iLzqbpr7SIdnmrgPgcaSvWI6HfsXIQu77nu9vHU8wATRP/fU+/7d8Aq32MugLnGs06+q+laXO9BqiGH5r2d8sBqSbZdWfLDwggiAPSX07pv48CPKSAZDebUeeoBpj9Tnbv2soUrrP1TilYeFw9ElCnGlydEWbrd0m9DNJXc0BWeWLcCJj/+yDAcEqrh2acs5NpaoAq/tbeFohdZ9lJr5+Y8dvmYAiZ/kMBVX3P75+nezfWAc1valI8Zm4yQG79rG0KeEoWyht9+gYgaa/F7vGWoTcv/IFoZTZlsWrS9P+YtK6zGeeFHaTlEZVm5rt9RwkuxdRWtw5Y3z+1/rgJU1NtN1QSWjY1DRIK46AUcMXkPQPkp74dzBtKyJcBN257/5PGWDf/vmlpZagBpqZlkf7N/r/mLXBWBp3Zn0j76NxlmQpq2FU+yg7XANVgeU1YYqo5/dS0jyVpAVwftHcW4qrXYkSbQK0aRaryzaw6YHn0Qve+Mtj8+OBN2XKlrWLUAOjRWrSj5dBTmwBV78IqUSdg0SdvBOyux3hCC5VKkwzVlfZ5bNIgA/lsB0yLQHc5ymP/oAlQgZ2GhrUUH0vq1R2qZfCUensqcngN4o16eZ0awByQ0v/tcmeKFRJW8/kkwO/KABzTr3qn/h31GWhTIQB+cLfv4qn2PK1AGeBH5g9u85bEuWGoi2VO8gEqWhGNbd1Vhos+yW3bRJfsYCoUjLlcAmAmqT/I2mIG2LH7dnGsQfUImvIQn+pWzbJsjxGzbNGRjV3i/SqimWnyS0yoeabXVt+8CArXV3vdiVYRw95OVqvPdhVuc021Aiqwe+MRlHcymGR9kKLroafX8kPkyj4JVkNuDrPfW9/uFUHm6ilD5TlNinvLkj5OcLmpde2cJuGkq9s7wj+K71TwFYeFFYDCWWHA2Ix4VF0paF0G1utnhVFLU+CLxxKNJ3haHrvUdNpaaQtr673G4VuU+ms8r47awnLop/VkjEcJ0Z1yZMI6aI2AIqECLzt1tEgNtpd/yvyzxDNkJUBNPJUVQH+h4hHUGOJNEohjKobWChhJ58YC5TqZ6p6HwocJ8jzdOe+lIZ+OczsrucznGLiuGzsPk/jLdQ155Knz5NMaofK4w/SaD0aybpwdWymHo4v1UT0fuA4YzZ91vnKl/rYB0s6h+yQlGoc6TQMgle+5MjqjBRvPdG8GpN7XuMeQWxb4aD4nvQ2QxWrBSCe5W4bx8fbdgtEOyMO3hxGGYd3vKGqH6AJ8CfkF7CsvD/g/fRe5UVUaVZ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4" name="AutoShape 10" descr="Resultado de imagen para 80 PLUS sil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3" cstate="email">
            <a:lum bright="-20000" contrast="30000"/>
          </a:blip>
          <a:srcRect/>
          <a:stretch>
            <a:fillRect/>
          </a:stretch>
        </p:blipFill>
        <p:spPr bwMode="auto">
          <a:xfrm>
            <a:off x="2195736" y="4797152"/>
            <a:ext cx="2016224" cy="1859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30 Grupo"/>
          <p:cNvGrpSpPr/>
          <p:nvPr/>
        </p:nvGrpSpPr>
        <p:grpSpPr>
          <a:xfrm>
            <a:off x="5220072" y="4797152"/>
            <a:ext cx="3024336" cy="1815882"/>
            <a:chOff x="5318265" y="4941168"/>
            <a:chExt cx="3024336" cy="1815882"/>
          </a:xfrm>
        </p:grpSpPr>
        <p:pic>
          <p:nvPicPr>
            <p:cNvPr id="24" name="Picture 2" descr="Auxiliary ATX connectors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5868144" y="5013176"/>
              <a:ext cx="1090134" cy="864096"/>
            </a:xfrm>
            <a:prstGeom prst="rect">
              <a:avLst/>
            </a:prstGeom>
            <a:noFill/>
          </p:spPr>
        </p:pic>
        <p:sp>
          <p:nvSpPr>
            <p:cNvPr id="25" name="24 CuadroTexto"/>
            <p:cNvSpPr txBox="1"/>
            <p:nvPr/>
          </p:nvSpPr>
          <p:spPr>
            <a:xfrm>
              <a:off x="7270724" y="4941168"/>
              <a:ext cx="107187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s-ES" sz="1400" dirty="0" smtClean="0"/>
                <a:t>+12VDC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+12VDC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+12VDC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+12VDC</a:t>
              </a:r>
              <a:endParaRPr lang="es-ES" sz="1200" dirty="0" smtClean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5318265" y="4941168"/>
              <a:ext cx="796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  <a:endParaRPr lang="es-ES" sz="1200" dirty="0" smtClean="0"/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  <a:endParaRPr lang="es-ES" sz="1200" dirty="0"/>
            </a:p>
          </p:txBody>
        </p:sp>
        <p:pic>
          <p:nvPicPr>
            <p:cNvPr id="27" name="Picture 2" descr="Auxiliary ATX connectors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 flipV="1">
              <a:off x="5868144" y="5871986"/>
              <a:ext cx="1080120" cy="836712"/>
            </a:xfrm>
            <a:prstGeom prst="rect">
              <a:avLst/>
            </a:prstGeom>
            <a:noFill/>
          </p:spPr>
        </p:pic>
        <p:pic>
          <p:nvPicPr>
            <p:cNvPr id="29" name="Picture 2" descr="Auxiliary ATX connectors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 flipV="1">
              <a:off x="5868144" y="5871986"/>
              <a:ext cx="1090134" cy="836712"/>
            </a:xfrm>
            <a:prstGeom prst="rect">
              <a:avLst/>
            </a:prstGeom>
            <a:noFill/>
          </p:spPr>
        </p:pic>
        <p:pic>
          <p:nvPicPr>
            <p:cNvPr id="30" name="Picture 2" descr="Auxiliary ATX connectors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6948264" y="5373216"/>
              <a:ext cx="349566" cy="936104"/>
            </a:xfrm>
            <a:prstGeom prst="rect">
              <a:avLst/>
            </a:prstGeom>
            <a:noFill/>
          </p:spPr>
        </p:pic>
      </p:grpSp>
      <p:sp>
        <p:nvSpPr>
          <p:cNvPr id="9218" name="AutoShape 2" descr="https://pactech-inc.com/wp-content/uploads/2014/05/ATX-844MFF-XX-ATX-Power-Y-Cable-8p-Male-to-2x-4p-Female-00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 cstate="email">
            <a:lum bright="-10000" contrast="30000"/>
          </a:blip>
          <a:srcRect/>
          <a:stretch>
            <a:fillRect/>
          </a:stretch>
        </p:blipFill>
        <p:spPr bwMode="auto">
          <a:xfrm>
            <a:off x="2195736" y="2708920"/>
            <a:ext cx="2016224" cy="1872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9" name="15 Grupo"/>
          <p:cNvGrpSpPr/>
          <p:nvPr/>
        </p:nvGrpSpPr>
        <p:grpSpPr>
          <a:xfrm>
            <a:off x="5220072" y="2492897"/>
            <a:ext cx="3024336" cy="1008111"/>
            <a:chOff x="5148064" y="3420000"/>
            <a:chExt cx="3960440" cy="1449159"/>
          </a:xfrm>
        </p:grpSpPr>
        <p:pic>
          <p:nvPicPr>
            <p:cNvPr id="28" name="Picture 2" descr="Auxiliary ATX connectors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5868144" y="3523510"/>
              <a:ext cx="1872208" cy="1345649"/>
            </a:xfrm>
            <a:prstGeom prst="rect">
              <a:avLst/>
            </a:prstGeom>
            <a:noFill/>
          </p:spPr>
        </p:pic>
        <p:sp>
          <p:nvSpPr>
            <p:cNvPr id="31" name="30 CuadroTexto"/>
            <p:cNvSpPr txBox="1"/>
            <p:nvPr/>
          </p:nvSpPr>
          <p:spPr>
            <a:xfrm>
              <a:off x="7704856" y="3423377"/>
              <a:ext cx="1403648" cy="1371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s-ES" sz="1400" dirty="0" smtClean="0"/>
                <a:t>+12VDC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+12VDC</a:t>
              </a:r>
              <a:endParaRPr lang="es-ES" sz="1200" dirty="0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5148064" y="3420000"/>
              <a:ext cx="1043608" cy="1371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  <a:endParaRPr lang="es-ES" sz="1200" dirty="0"/>
            </a:p>
          </p:txBody>
        </p:sp>
      </p:grpSp>
      <p:grpSp>
        <p:nvGrpSpPr>
          <p:cNvPr id="34" name="15 Grupo"/>
          <p:cNvGrpSpPr/>
          <p:nvPr/>
        </p:nvGrpSpPr>
        <p:grpSpPr>
          <a:xfrm>
            <a:off x="5220072" y="3501008"/>
            <a:ext cx="3024336" cy="1005762"/>
            <a:chOff x="5148064" y="3423377"/>
            <a:chExt cx="3960440" cy="1445783"/>
          </a:xfrm>
        </p:grpSpPr>
        <p:pic>
          <p:nvPicPr>
            <p:cNvPr id="37" name="Picture 2" descr="Auxiliary ATX connectors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 flipV="1">
              <a:off x="5868144" y="3523510"/>
              <a:ext cx="1872208" cy="1345650"/>
            </a:xfrm>
            <a:prstGeom prst="rect">
              <a:avLst/>
            </a:prstGeom>
            <a:noFill/>
          </p:spPr>
        </p:pic>
        <p:sp>
          <p:nvSpPr>
            <p:cNvPr id="38" name="37 CuadroTexto"/>
            <p:cNvSpPr txBox="1"/>
            <p:nvPr/>
          </p:nvSpPr>
          <p:spPr>
            <a:xfrm>
              <a:off x="7704856" y="3423377"/>
              <a:ext cx="1403648" cy="1371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s-ES" sz="1400" dirty="0" smtClean="0"/>
                <a:t>+12VDC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+12VDC</a:t>
              </a:r>
              <a:endParaRPr lang="es-ES" sz="1200" dirty="0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5148064" y="3423377"/>
              <a:ext cx="1043608" cy="1371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  <a:endParaRPr lang="es-ES" sz="1200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117104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Conectores</a:t>
            </a:r>
          </a:p>
          <a:p>
            <a:pPr lvl="1">
              <a:buNone/>
            </a:pPr>
            <a:r>
              <a:rPr lang="es-ES" dirty="0" smtClean="0"/>
              <a:t>Alimentación de tarjetas de expansión </a:t>
            </a:r>
            <a:r>
              <a:rPr lang="es-ES" dirty="0" err="1" smtClean="0"/>
              <a:t>PCIe</a:t>
            </a:r>
            <a:endParaRPr lang="es-ES" dirty="0" smtClean="0"/>
          </a:p>
          <a:p>
            <a:pPr lvl="1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Conector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Molex </a:t>
            </a:r>
            <a:r>
              <a:rPr lang="es-ES" b="1" dirty="0" err="1" smtClean="0">
                <a:solidFill>
                  <a:schemeClr val="accent5">
                    <a:lumMod val="50000"/>
                  </a:schemeClr>
                </a:solidFill>
              </a:rPr>
              <a:t>PCIe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6+2p</a:t>
            </a:r>
          </a:p>
          <a:p>
            <a:pPr lvl="1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Conector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Molex </a:t>
            </a:r>
            <a:r>
              <a:rPr lang="es-ES" b="1" dirty="0" err="1" smtClean="0">
                <a:solidFill>
                  <a:schemeClr val="accent5">
                    <a:lumMod val="50000"/>
                  </a:schemeClr>
                </a:solidFill>
              </a:rPr>
              <a:t>PCIe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8p</a:t>
            </a:r>
          </a:p>
          <a:p>
            <a:pPr lvl="1">
              <a:buNone/>
            </a:pPr>
            <a:endParaRPr lang="es-ES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31" name="AutoShape 7" descr="data:image/png;base64,iVBORw0KGgoAAAANSUhEUgAAAKAAAADTCAMAAAAxp+hwAAAAkFBMVEWnqawjHyD///+qrK+usLMLAAAbFhd/gIIXEBIfGxyfoqUAAACkpqng4OFCQEFlZWYwLS62uLpWVFaYmZxaWVk3NTbr6+sRCgt3eHqSkZGOj5JMS00dGBomIiMQBwg9Ozz29vbT1NVra22FhojAv79gYGJIRkhRUFHJysx6e33X19mWlZWLjI/m5+eDhIefnZ3baH2OAAAPR0lEQVR4nO2da3uiPBOAgYSYAFUEFRZRKYrW1rr//9+9STglnKwLotfzdr7sFoHcTJLJZHJStBcX5dkAt+Q/APgN5w8U2AMwir5dwzAs5aFCUzBgFN0P+PbxcDaR8vNtdRcgxRuNjotlzD9+DhhBMC5eygibEJsAoTE+XYp4qJfFOuDb/AnaywmN95uAh5ELX0WMzxuAHzIeAPDhAoCYovXZCXiQ+IDluqr+WDGngWuJiJVclgFF/QFoTRLTUx8txDNnVwO2EUqAov6Amzhb9HA8Lig8JbDUolQOJUDBvEB3g8Jx8JiE+HgplSiWQwEwKu8Axkkfj44LMWNBh29NgGUBBMYRj8xHRY8LDVkfDYCreani6UiFr0LoF4RGVAd8K0ogtJ/CRytLSQhrgFHBB44VPvQ4qdRDPS4yEVYB3/MSCC62+Az27GT2MFlssKQNPchqijWvAuYKBMGSCMozz9cLbfAeJNDaXxNdSI9M80wGbzJgYaOBX1Zgso1dIDeVQwsAlrHEJSJeZIR5Rc4B8yoMArO8eTqBrW8eUODFLsoi2eVZmdnCDHCVk8Bj8TXYsR6qvFKAuywIcZKrUAIsjDQoFIhOxkh8jNDO9UKWWT1pBoSn/FOIfRmNjzl2RdPqTbJ0QdQAaO2KHPZHKX+5wCSvm9jPLhkCYN6KgLhe30cSKy/8ZGk0AOY5PMvNpheMmMFMwGSbG2u3HVBJckB9ZAVSHicr/p6bF8IaILgWJbWjayw2BT9JWW48Wm+DuXLIMlOOUQec4Iqa66lB43ouxIW3FA2gcjkLMgGwhRGcN1ni5m1AMm3WIIB+ctrgQqaJ05Zecf/CxoKQJPGV5q8CUyIXrw5AfG5KFsD9Uu6pEISXcWu2ATBZ1no2CG2WzV8F7wGcNLwBGLZH1KoQvNm3aMRQG+5PP8tveP8PABW/AxB8bRqTo2WmkRAEbferUv/jHkArN4MNgOBr2d4NvdaTA4HdztdI2A8QuB36IGRfv1/t4qNlsUbYD9Ay29OiYlYbHqP7fvZV1Y/qBVhY0bbUdrI+Sq+oVdCiEufrBzjtzjDVk+olmGy6b+ccFa33AQRxhY+Q6gXJ+ymdDuGB2iduKlrvAWg5Uo4hMl0fbTk6QoTQCthXFBiGy/V6SirUW7k97QFYukJcvIVvQHCNJQqxSJVtega/iAMIjTiRDXel4PbRYCx+O455ZwrAQKqpdlkrDbmKmIHBm0Og+GKfu+oU9wB05SqZ+2twL8ZfvfIZV4rL4rLzAGRjYEuWpg+gmMPetQQRgyRFX6ICSGwxLipZA5QMAwjEBItuIRMhClH2JWirKAJKnhGQCguaDQQovlX8arkyFE6uTFF5lxi5HQoQetJLhUixBOjlgFByEyrv0lve1Quw7atBsBNQSkApvt3xLrIWLeFQgGLBthZC/f4HQCl6MRCg2GLITdr9gOpmPzygKnoFQAQsquvPAcPr8ICScZUB/bsBpd8GAtycXxywI4tfAzCctVeSlwCUrL+77mUHBwMU3SrJUEtDKk8EFNsLCVBq6rZPA5S8k3ZA+2mAiisVQsG4im5L+cz4gIaYx6JjKqbmPRFQdkztfPwErgVXgRwLz2R8QHAVPVBC+7N8JNARS6BQNp+gQbkjTvAsCIL9TuQj9tczAStjyCryPA9LfVwxWPUEQNkUNokppvQEQEVpjuZmQqRxn6cAAsNuD6iRTfBDiAdqULnsWgk3cizySYDAaCuHhZ/1VECgzNoUGJ5eABAEHbOl0PL6bEAQdM5GIpvJk2sxXN8Iom+eq0EQ3wrao3X5xBOcBWk2ElMYm3clExbTSZ4BaCVyBfGmcRwnRNIqmRbG5gketZzBZsAmTFnBVMIuI6/j90mkrgfBWbtGLaNESF6j26naRbtbaVu2L9JxF0PA+8aI89iAcg5LwSNDGoHKXzw2oDR0QKZSclJX4EUAxbg38MXhsJcADB1p+MqSouhZxPmpgJ48aU/6DWXTO8cGdMV2rjKnqzH7RwYEV7HL+YqA56aK8EqAvvjKVwRstHW/gHcAJq8OGIuvfEXAl68kl8fZwWFGO+X2Vg5z9AQcZry4y1lo/O3nA9rTQUbcu9wtqZXJg4Q/BkRJ48f2A9yJk+paHFYx+t8JOMykCrgQKTbicKw0mFi8GFzEPgIWR9Xl7sNQ01IMceJRe6dJJbk+5JlHu4fPPJK7nWHxW2Vea1nBpalU6raMD8tdBDk3+gDKkZntOZ2nDdyTvOSsqJKGPF/TdLMHgCuVzsFmv4FAXmWs+wGE0DjLoY/wVC4drMwftP09W+kdxEu5SAw2f1DOMvrz0nGcY2UesjA9D5wra2uxfaJPLOWxn+qE/D7ht3Ml/EvCMKxE1MOjaHSlis9/rj/R2mwOEB9sEnENlOxgtAhyBgNU4M0EyVKaFW394ItQZUlIrxj1zQRN2YkArt59PzUGsZxEzyi/271dAK7Ne6+uAa6K3Ir0BlRg3LF4gGzi2vYWxq6TEK9ri5J6jjRZfsdyDb++/QZwpx3r5LHj1lLoO1anuHZzishsXKEFXL91RYR3rPP1BwQg2ZCqFglSk7ZFqrSt3qBawSAhsuOmJ3oD0lcYMwfhYtE3wdg7Oh1rkAE8Ozu2FKz8HIyXi5aVZAMA8nVovp9sPCbqzvdjt3PZGptPTx84qvwBjxxjn7XjzfcOAsjXGVpBKi78wdJENn/FDfInlI61iQMBZon+dN2k9ED3EwMCPkZ+AX8BfwH/vwGtUpTSnlkGuyB7xuklS7qh2GYCWEYqVt0o9gJ0p3Ymy2N8ubjpK8B1wy6pYtvl8kvZmCiI04dy5yC4TPUtE/N02XMfQ7De/QALl5/QBt87pg4gmHjiC9M7eRc1mzYP0skOOMn+2hRz6EK8Zf1o4F/jYhx8GMCUEvGgQNZBlwE9ETB9IXfvgZVU+v+UzA1cd2YMB0j7w9nbOeE9gCDI+gAhIoi/xnNBEOzA9ZIFGAYAJLvFws68O7au5C7Ac6q/zcJJnMVigxmgBXbxYm4PBohmEF79dFMOFjq7BzBbTon3ELI4zST2aBbvAxvM/mT9u0EAKVS2Fpr//w7ArN+qZ1sDAeWL9kuM5AqtWdalGQiQUtn/BJgutiNTi9lA9h5++94uYoRDAcLZP2nQyub9k62XXPZubv6EnTUGAoRGGpfGd5ZBYY0ywttdfK51ZgYBnLuzaaqIpXsfoGKdxAUBaHOqbiwwWEuS3nG60w7WQg1hdc+dIVsSFe/ubklocTvZWOz4m1BKY0jArcNNw32AbADFP+leocdKSGwQQLYbQair53TLsA7AcxMg9V2MIPCJnjIOt8a9ANwsl0vbMZQ8vVbA8MSvQbGSGNlYBP3HfxAga+qgELloBNSF8pVNJ2BTDsF5NymiTCn4IwDlyzngvNiUlr41M5Nn9ncafCep5+NtndhlG9cC6E7JmIDhaZ3K0S+9FnXtLNbp+gS+DRS7N0S79Sn2k3XqeQ23U8UNQD4IwoS3Lm42QB/S6pTZzNIkUYeS5NfDAff6uAGYS+ZMyNFsgniPJOseCDdPh9zO5Q5ABV7FWLG3O6f9l726FQfGvXU1CtwP0OY7HycVwLMp74ycdY5cX9W3GIXI000/57Bc90hvxwixy0e3FjgeseNOTR2wzos167AB8SpTZBzHQeEOPgkw5YGN0eH2QOZ/PPTxaoDnPIYyolh3AKr2MySfcPETwKfKL2Bf+QXsK7+AfaUnIDKpoOL/zGemFzLXtPhla2J+PROkkvQ/neuoBwE0k8N8fpjx0X4UHw6LUDUP8wMPGtqX+SGdc7S1DhdMr2dyiPEx/eNLNW9u+d8L0Hznh+2s3hih96VpZ6ya9ALnQn817ZOjmyvtYJpaIV/mIvvf21t8a0pNH0DzoGnRahXRRyiI90fTfAFwS//+ZoB4H2lzDhhx0S4ccLXiXze7ocN2QHmXvAZBp0iLzqbpr7SIdnmrgPgcaSvWI6HfsXIQu77nu9vHU8wATRP/fU+/7d8Aq32MugLnGs06+q+laXO9BqiGH5r2d8sBqSbZdWfLDwggiAPSX07pv48CPKSAZDebUeeoBpj9Tnbv2soUrrP1TilYeFw9ElCnGlydEWbrd0m9DNJXc0BWeWLcCJj/+yDAcEqrh2acs5NpaoAq/tbeFohdZ9lJr5+Y8dvmYAiZ/kMBVX3P75+nezfWAc1valI8Zm4yQG79rG0KeEoWyht9+gYgaa/F7vGWoTcv/IFoZTZlsWrS9P+YtK6zGeeFHaTlEZVm5rt9RwkuxdRWtw5Y3z+1/rgJU1NtN1QSWjY1DRIK46AUcMXkPQPkp74dzBtKyJcBN257/5PGWDf/vmlpZagBpqZlkf7N/r/mLXBWBp3Zn0j76NxlmQpq2FU+yg7XANVgeU1YYqo5/dS0jyVpAVwftHcW4qrXYkSbQK0aRaryzaw6YHn0Qve+Mtj8+OBN2XKlrWLUAOjRWrSj5dBTmwBV78IqUSdg0SdvBOyux3hCC5VKkwzVlfZ5bNIgA/lsB0yLQHc5ymP/oAlQgZ2GhrUUH0vq1R2qZfCUensqcngN4o16eZ0awByQ0v/tcmeKFRJW8/kkwO/KABzTr3qn/h31GWhTIQB+cLfv4qn2PK1AGeBH5g9u85bEuWGoi2VO8gEqWhGNbd1Vhos+yW3bRJfsYCoUjLlcAmAmqT/I2mIG2LH7dnGsQfUImvIQn+pWzbJsjxGzbNGRjV3i/SqimWnyS0yoeabXVt+8CArXV3vdiVYRw95OVqvPdhVuc021Aiqwe+MRlHcymGR9kKLroafX8kPkyj4JVkNuDrPfW9/uFUHm6ilD5TlNinvLkj5OcLmpde2cJuGkq9s7wj+K71TwFYeFFYDCWWHA2Ix4VF0paF0G1utnhVFLU+CLxxKNJ3haHrvUdNpaaQtr673G4VuU+ms8r47awnLop/VkjEcJ0Z1yZMI6aI2AIqECLzt1tEgNtpd/yvyzxDNkJUBNPJUVQH+h4hHUGOJNEohjKobWChhJ58YC5TqZ6p6HwocJ8jzdOe+lIZ+OczsrucznGLiuGzsPk/jLdQ155Knz5NMaofK4w/SaD0aybpwdWymHo4v1UT0fuA4YzZ91vnKl/rYB0s6h+yQlGoc6TQMgle+5MjqjBRvPdG8GpN7XuMeQWxb4aD4nvQ2QxWrBSCe5W4bx8fbdgtEOyMO3hxGGYd3vKGqH6AJ8CfkF7CsvD/g/fRe5UVUaVZ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4" name="AutoShape 10" descr="Resultado de imagen para 80 PLUS sil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218" name="AutoShape 2" descr="https://pactech-inc.com/wp-content/uploads/2014/05/ATX-844MFF-XX-ATX-Power-Y-Cable-8p-Male-to-2x-4p-Female-00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3" name="Picture 2" descr="http://www.techpowerup.com/forums/attachments/pcie6-2-jpg.57637/"/>
          <p:cNvPicPr>
            <a:picLocks noChangeAspect="1" noChangeArrowheads="1"/>
          </p:cNvPicPr>
          <p:nvPr/>
        </p:nvPicPr>
        <p:blipFill>
          <a:blip r:embed="rId3" cstate="email">
            <a:lum contrast="20000"/>
          </a:blip>
          <a:srcRect/>
          <a:stretch>
            <a:fillRect/>
          </a:stretch>
        </p:blipFill>
        <p:spPr bwMode="auto">
          <a:xfrm>
            <a:off x="2195736" y="2708920"/>
            <a:ext cx="2020992" cy="1919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220" name="Picture 4" descr="http://img.misco.eu/productmedia/htmlimages/cten/SRH/SRH-1/162146-front2.jpg"/>
          <p:cNvPicPr>
            <a:picLocks noChangeAspect="1" noChangeArrowheads="1"/>
          </p:cNvPicPr>
          <p:nvPr/>
        </p:nvPicPr>
        <p:blipFill>
          <a:blip r:embed="rId4" cstate="email">
            <a:lum contrast="20000"/>
          </a:blip>
          <a:srcRect/>
          <a:stretch>
            <a:fillRect/>
          </a:stretch>
        </p:blipFill>
        <p:spPr bwMode="auto">
          <a:xfrm>
            <a:off x="2195736" y="4797152"/>
            <a:ext cx="2022546" cy="1859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4" name="33 Grupo"/>
          <p:cNvGrpSpPr/>
          <p:nvPr/>
        </p:nvGrpSpPr>
        <p:grpSpPr>
          <a:xfrm>
            <a:off x="4932040" y="2594146"/>
            <a:ext cx="3331018" cy="1946641"/>
            <a:chOff x="4932041" y="2522139"/>
            <a:chExt cx="3331018" cy="1946641"/>
          </a:xfrm>
        </p:grpSpPr>
        <p:sp>
          <p:nvSpPr>
            <p:cNvPr id="31" name="30 CuadroTexto"/>
            <p:cNvSpPr txBox="1"/>
            <p:nvPr/>
          </p:nvSpPr>
          <p:spPr>
            <a:xfrm>
              <a:off x="7191182" y="2522139"/>
              <a:ext cx="1071877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</a:p>
            <a:p>
              <a:pPr>
                <a:lnSpc>
                  <a:spcPct val="250000"/>
                </a:lnSpc>
              </a:pPr>
              <a:r>
                <a:rPr lang="es-ES" sz="1400" dirty="0" smtClean="0"/>
                <a:t>COM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932041" y="2545176"/>
              <a:ext cx="936103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s-ES" sz="1400" dirty="0" smtClean="0"/>
                <a:t>+12VDC</a:t>
              </a:r>
            </a:p>
            <a:p>
              <a:pPr algn="r">
                <a:lnSpc>
                  <a:spcPct val="200000"/>
                </a:lnSpc>
              </a:pPr>
              <a:r>
                <a:rPr lang="es-ES" sz="1400" dirty="0" smtClean="0"/>
                <a:t>+12VDC</a:t>
              </a:r>
            </a:p>
            <a:p>
              <a:pPr algn="r">
                <a:lnSpc>
                  <a:spcPct val="200000"/>
                </a:lnSpc>
              </a:pPr>
              <a:r>
                <a:rPr lang="es-ES" sz="1400" dirty="0" smtClean="0"/>
                <a:t>+12VDC</a:t>
              </a:r>
            </a:p>
            <a:p>
              <a:pPr algn="r">
                <a:lnSpc>
                  <a:spcPct val="250000"/>
                </a:lnSpc>
              </a:pPr>
              <a:r>
                <a:rPr lang="es-ES" sz="1400" dirty="0" smtClean="0"/>
                <a:t>COM</a:t>
              </a:r>
              <a:endParaRPr lang="es-ES" sz="1200" dirty="0"/>
            </a:p>
          </p:txBody>
        </p:sp>
        <p:pic>
          <p:nvPicPr>
            <p:cNvPr id="9224" name="Picture 8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5868144" y="2636912"/>
              <a:ext cx="1362075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40 Grupo"/>
          <p:cNvGrpSpPr/>
          <p:nvPr/>
        </p:nvGrpSpPr>
        <p:grpSpPr>
          <a:xfrm>
            <a:off x="4932040" y="4711697"/>
            <a:ext cx="3344466" cy="1815882"/>
            <a:chOff x="4283968" y="4711697"/>
            <a:chExt cx="3344466" cy="1815882"/>
          </a:xfrm>
        </p:grpSpPr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5220072" y="4869160"/>
              <a:ext cx="136207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34 CuadroTexto"/>
            <p:cNvSpPr txBox="1"/>
            <p:nvPr/>
          </p:nvSpPr>
          <p:spPr>
            <a:xfrm>
              <a:off x="4283968" y="4725144"/>
              <a:ext cx="936103" cy="1749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s-ES" sz="1400" dirty="0" smtClean="0"/>
                <a:t>+12VDC</a:t>
              </a:r>
            </a:p>
            <a:p>
              <a:pPr algn="r">
                <a:lnSpc>
                  <a:spcPct val="200000"/>
                </a:lnSpc>
              </a:pPr>
              <a:r>
                <a:rPr lang="es-ES" sz="1400" dirty="0" smtClean="0"/>
                <a:t>+12VDC</a:t>
              </a:r>
            </a:p>
            <a:p>
              <a:pPr algn="r">
                <a:lnSpc>
                  <a:spcPct val="200000"/>
                </a:lnSpc>
              </a:pPr>
              <a:r>
                <a:rPr lang="es-ES" sz="1400" dirty="0" smtClean="0"/>
                <a:t>+12VDC</a:t>
              </a:r>
              <a:endParaRPr lang="es-ES" sz="1200" dirty="0"/>
            </a:p>
            <a:p>
              <a:pPr algn="r">
                <a:lnSpc>
                  <a:spcPct val="200000"/>
                </a:lnSpc>
              </a:pPr>
              <a:r>
                <a:rPr lang="es-ES" sz="1400" dirty="0" smtClean="0"/>
                <a:t>COM</a:t>
              </a: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6556557" y="4711697"/>
              <a:ext cx="107187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</a:p>
            <a:p>
              <a:pPr>
                <a:lnSpc>
                  <a:spcPct val="200000"/>
                </a:lnSpc>
              </a:pPr>
              <a:r>
                <a:rPr lang="es-ES" sz="1400" dirty="0" smtClean="0"/>
                <a:t>COM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01080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Conectores</a:t>
            </a:r>
          </a:p>
          <a:p>
            <a:pPr lvl="1">
              <a:buNone/>
            </a:pPr>
            <a:r>
              <a:rPr lang="es-ES" dirty="0" smtClean="0"/>
              <a:t>Alimentación de dispositivos </a:t>
            </a:r>
            <a:r>
              <a:rPr lang="es-ES" dirty="0" err="1" smtClean="0"/>
              <a:t>ATAPI</a:t>
            </a:r>
            <a:r>
              <a:rPr lang="es-ES" dirty="0" smtClean="0"/>
              <a:t> (IDE)</a:t>
            </a:r>
          </a:p>
          <a:p>
            <a:pPr lvl="1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Conector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Molex Universal 4p</a:t>
            </a:r>
          </a:p>
          <a:p>
            <a:pPr lvl="1">
              <a:buNone/>
            </a:pPr>
            <a:endParaRPr lang="es-ES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31" name="AutoShape 7" descr="data:image/png;base64,iVBORw0KGgoAAAANSUhEUgAAAKAAAADTCAMAAAAxp+hwAAAAkFBMVEWnqawjHyD///+qrK+usLMLAAAbFhd/gIIXEBIfGxyfoqUAAACkpqng4OFCQEFlZWYwLS62uLpWVFaYmZxaWVk3NTbr6+sRCgt3eHqSkZGOj5JMS00dGBomIiMQBwg9Ozz29vbT1NVra22FhojAv79gYGJIRkhRUFHJysx6e33X19mWlZWLjI/m5+eDhIefnZ3baH2OAAAPR0lEQVR4nO2da3uiPBOAgYSYAFUEFRZRKYrW1rr//9+9STglnKwLotfzdr7sFoHcTJLJZHJStBcX5dkAt+Q/APgN5w8U2AMwir5dwzAs5aFCUzBgFN0P+PbxcDaR8vNtdRcgxRuNjotlzD9+DhhBMC5eygibEJsAoTE+XYp4qJfFOuDb/AnaywmN95uAh5ELX0WMzxuAHzIeAPDhAoCYovXZCXiQ+IDluqr+WDGngWuJiJVclgFF/QFoTRLTUx8txDNnVwO2EUqAov6Amzhb9HA8Lig8JbDUolQOJUDBvEB3g8Jx8JiE+HgplSiWQwEwKu8Axkkfj44LMWNBh29NgGUBBMYRj8xHRY8LDVkfDYCreani6UiFr0LoF4RGVAd8K0ogtJ/CRytLSQhrgFHBB44VPvQ4qdRDPS4yEVYB3/MSCC62+Az27GT2MFlssKQNPchqijWvAuYKBMGSCMozz9cLbfAeJNDaXxNdSI9M80wGbzJgYaOBX1Zgso1dIDeVQwsAlrHEJSJeZIR5Rc4B8yoMArO8eTqBrW8eUODFLsoi2eVZmdnCDHCVk8Bj8TXYsR6qvFKAuywIcZKrUAIsjDQoFIhOxkh8jNDO9UKWWT1pBoSn/FOIfRmNjzl2RdPqTbJ0QdQAaO2KHPZHKX+5wCSvm9jPLhkCYN6KgLhe30cSKy/8ZGk0AOY5PMvNpheMmMFMwGSbG2u3HVBJckB9ZAVSHicr/p6bF8IaILgWJbWjayw2BT9JWW48Wm+DuXLIMlOOUQec4Iqa66lB43ouxIW3FA2gcjkLMgGwhRGcN1ni5m1AMm3WIIB+ctrgQqaJ05Zecf/CxoKQJPGV5q8CUyIXrw5AfG5KFsD9Uu6pEISXcWu2ATBZ1no2CG2WzV8F7wGcNLwBGLZH1KoQvNm3aMRQG+5PP8tveP8PABW/AxB8bRqTo2WmkRAEbferUv/jHkArN4MNgOBr2d4NvdaTA4HdztdI2A8QuB36IGRfv1/t4qNlsUbYD9Ay29OiYlYbHqP7fvZV1Y/qBVhY0bbUdrI+Sq+oVdCiEufrBzjtzjDVk+olmGy6b+ccFa33AQRxhY+Q6gXJ+ymdDuGB2iduKlrvAWg5Uo4hMl0fbTk6QoTQCthXFBiGy/V6SirUW7k97QFYukJcvIVvQHCNJQqxSJVtega/iAMIjTiRDXel4PbRYCx+O455ZwrAQKqpdlkrDbmKmIHBm0Og+GKfu+oU9wB05SqZ+2twL8ZfvfIZV4rL4rLzAGRjYEuWpg+gmMPetQQRgyRFX6ICSGwxLipZA5QMAwjEBItuIRMhClH2JWirKAJKnhGQCguaDQQovlX8arkyFE6uTFF5lxi5HQoQetJLhUixBOjlgFByEyrv0lve1Quw7atBsBNQSkApvt3xLrIWLeFQgGLBthZC/f4HQCl6MRCg2GLITdr9gOpmPzygKnoFQAQsquvPAcPr8ICScZUB/bsBpd8GAtycXxywI4tfAzCctVeSlwCUrL+77mUHBwMU3SrJUEtDKk8EFNsLCVBq6rZPA5S8k3ZA+2mAiisVQsG4im5L+cz4gIaYx6JjKqbmPRFQdkztfPwErgVXgRwLz2R8QHAVPVBC+7N8JNARS6BQNp+gQbkjTvAsCIL9TuQj9tczAStjyCryPA9LfVwxWPUEQNkUNokppvQEQEVpjuZmQqRxn6cAAsNuD6iRTfBDiAdqULnsWgk3cizySYDAaCuHhZ/1VECgzNoUGJ5eABAEHbOl0PL6bEAQdM5GIpvJk2sxXN8Iom+eq0EQ3wrao3X5xBOcBWk2ElMYm3clExbTSZ4BaCVyBfGmcRwnRNIqmRbG5gketZzBZsAmTFnBVMIuI6/j90mkrgfBWbtGLaNESF6j26naRbtbaVu2L9JxF0PA+8aI89iAcg5LwSNDGoHKXzw2oDR0QKZSclJX4EUAxbg38MXhsJcADB1p+MqSouhZxPmpgJ48aU/6DWXTO8cGdMV2rjKnqzH7RwYEV7HL+YqA56aK8EqAvvjKVwRstHW/gHcAJq8OGIuvfEXAl68kl8fZwWFGO+X2Vg5z9AQcZry4y1lo/O3nA9rTQUbcu9wtqZXJg4Q/BkRJ48f2A9yJk+paHFYx+t8JOMykCrgQKTbicKw0mFi8GFzEPgIWR9Xl7sNQ01IMceJRe6dJJbk+5JlHu4fPPJK7nWHxW2Vea1nBpalU6raMD8tdBDk3+gDKkZntOZ2nDdyTvOSsqJKGPF/TdLMHgCuVzsFmv4FAXmWs+wGE0DjLoY/wVC4drMwftP09W+kdxEu5SAw2f1DOMvrz0nGcY2UesjA9D5wra2uxfaJPLOWxn+qE/D7ht3Ml/EvCMKxE1MOjaHSlis9/rj/R2mwOEB9sEnENlOxgtAhyBgNU4M0EyVKaFW394ItQZUlIrxj1zQRN2YkArt59PzUGsZxEzyi/271dAK7Ne6+uAa6K3Ir0BlRg3LF4gGzi2vYWxq6TEK9ri5J6jjRZfsdyDb++/QZwpx3r5LHj1lLoO1anuHZzishsXKEFXL91RYR3rPP1BwQg2ZCqFglSk7ZFqrSt3qBawSAhsuOmJ3oD0lcYMwfhYtE3wdg7Oh1rkAE8Ozu2FKz8HIyXi5aVZAMA8nVovp9sPCbqzvdjt3PZGptPTx84qvwBjxxjn7XjzfcOAsjXGVpBKi78wdJENn/FDfInlI61iQMBZon+dN2k9ED3EwMCPkZ+AX8BfwH/vwGtUpTSnlkGuyB7xuklS7qh2GYCWEYqVt0o9gJ0p3Ymy2N8ubjpK8B1wy6pYtvl8kvZmCiI04dy5yC4TPUtE/N02XMfQ7De/QALl5/QBt87pg4gmHjiC9M7eRc1mzYP0skOOMn+2hRz6EK8Zf1o4F/jYhx8GMCUEvGgQNZBlwE9ETB9IXfvgZVU+v+UzA1cd2YMB0j7w9nbOeE9gCDI+gAhIoi/xnNBEOzA9ZIFGAYAJLvFws68O7au5C7Ac6q/zcJJnMVigxmgBXbxYm4PBohmEF79dFMOFjq7BzBbTon3ELI4zST2aBbvAxvM/mT9u0EAKVS2Fpr//w7ArN+qZ1sDAeWL9kuM5AqtWdalGQiQUtn/BJgutiNTi9lA9h5++94uYoRDAcLZP2nQyub9k62XXPZubv6EnTUGAoRGGpfGd5ZBYY0ywttdfK51ZgYBnLuzaaqIpXsfoGKdxAUBaHOqbiwwWEuS3nG60w7WQg1hdc+dIVsSFe/ubklocTvZWOz4m1BKY0jArcNNw32AbADFP+leocdKSGwQQLYbQair53TLsA7AcxMg9V2MIPCJnjIOt8a9ANwsl0vbMZQ8vVbA8MSvQbGSGNlYBP3HfxAga+qgELloBNSF8pVNJ2BTDsF5NymiTCn4IwDlyzngvNiUlr41M5Nn9ncafCep5+NtndhlG9cC6E7JmIDhaZ3K0S+9FnXtLNbp+gS+DRS7N0S79Sn2k3XqeQ23U8UNQD4IwoS3Lm42QB/S6pTZzNIkUYeS5NfDAff6uAGYS+ZMyNFsgniPJOseCDdPh9zO5Q5ABV7FWLG3O6f9l726FQfGvXU1CtwP0OY7HycVwLMp74ycdY5cX9W3GIXI000/57Bc90hvxwixy0e3FjgeseNOTR2wzos167AB8SpTZBzHQeEOPgkw5YGN0eH2QOZ/PPTxaoDnPIYyolh3AKr2MySfcPETwKfKL2Bf+QXsK7+AfaUnIDKpoOL/zGemFzLXtPhla2J+PROkkvQ/neuoBwE0k8N8fpjx0X4UHw6LUDUP8wMPGtqX+SGdc7S1DhdMr2dyiPEx/eNLNW9u+d8L0Hznh+2s3hih96VpZ6ya9ALnQn817ZOjmyvtYJpaIV/mIvvf21t8a0pNH0DzoGnRahXRRyiI90fTfAFwS//+ZoB4H2lzDhhx0S4ccLXiXze7ocN2QHmXvAZBp0iLzqbpr7SIdnmrgPgcaSvWI6HfsXIQu77nu9vHU8wATRP/fU+/7d8Aq32MugLnGs06+q+laXO9BqiGH5r2d8sBqSbZdWfLDwggiAPSX07pv48CPKSAZDebUeeoBpj9Tnbv2soUrrP1TilYeFw9ElCnGlydEWbrd0m9DNJXc0BWeWLcCJj/+yDAcEqrh2acs5NpaoAq/tbeFohdZ9lJr5+Y8dvmYAiZ/kMBVX3P75+nezfWAc1valI8Zm4yQG79rG0KeEoWyht9+gYgaa/F7vGWoTcv/IFoZTZlsWrS9P+YtK6zGeeFHaTlEZVm5rt9RwkuxdRWtw5Y3z+1/rgJU1NtN1QSWjY1DRIK46AUcMXkPQPkp74dzBtKyJcBN257/5PGWDf/vmlpZagBpqZlkf7N/r/mLXBWBp3Zn0j76NxlmQpq2FU+yg7XANVgeU1YYqo5/dS0jyVpAVwftHcW4qrXYkSbQK0aRaryzaw6YHn0Qve+Mtj8+OBN2XKlrWLUAOjRWrSj5dBTmwBV78IqUSdg0SdvBOyux3hCC5VKkwzVlfZ5bNIgA/lsB0yLQHc5ymP/oAlQgZ2GhrUUH0vq1R2qZfCUensqcngN4o16eZ0awByQ0v/tcmeKFRJW8/kkwO/KABzTr3qn/h31GWhTIQB+cLfv4qn2PK1AGeBH5g9u85bEuWGoi2VO8gEqWhGNbd1Vhos+yW3bRJfsYCoUjLlcAmAmqT/I2mIG2LH7dnGsQfUImvIQn+pWzbJsjxGzbNGRjV3i/SqimWnyS0yoeabXVt+8CArXV3vdiVYRw95OVqvPdhVuc021Aiqwe+MRlHcymGR9kKLroafX8kPkyj4JVkNuDrPfW9/uFUHm6ilD5TlNinvLkj5OcLmpde2cJuGkq9s7wj+K71TwFYeFFYDCWWHA2Ix4VF0paF0G1utnhVFLU+CLxxKNJ3haHrvUdNpaaQtr673G4VuU+ms8r47awnLop/VkjEcJ0Z1yZMI6aI2AIqECLzt1tEgNtpd/yvyzxDNkJUBNPJUVQH+h4hHUGOJNEohjKobWChhJ58YC5TqZ6p6HwocJ8jzdOe+lIZ+OczsrucznGLiuGzsPk/jLdQ155Knz5NMaofK4w/SaD0aybpwdWymHo4v1UT0fuA4YzZ91vnKl/rYB0s6h+yQlGoc6TQMgle+5MjqjBRvPdG8GpN7XuMeQWxb4aD4nvQ2QxWrBSCe5W4bx8fbdgtEOyMO3hxGGYd3vKGqH6AJ8CfkF7CsvD/g/fRe5UVUaVZ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4" name="AutoShape 10" descr="Resultado de imagen para 80 PLUS sil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63688" y="2924944"/>
            <a:ext cx="3240360" cy="3186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8 Grupo"/>
          <p:cNvGrpSpPr/>
          <p:nvPr/>
        </p:nvGrpSpPr>
        <p:grpSpPr>
          <a:xfrm>
            <a:off x="6156176" y="3140968"/>
            <a:ext cx="2079989" cy="2819400"/>
            <a:chOff x="6156176" y="3140968"/>
            <a:chExt cx="2079989" cy="2819400"/>
          </a:xfrm>
        </p:grpSpPr>
        <p:pic>
          <p:nvPicPr>
            <p:cNvPr id="49158" name="Picture 6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6156176" y="3140968"/>
              <a:ext cx="1047750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14 CuadroTexto"/>
            <p:cNvSpPr txBox="1"/>
            <p:nvPr/>
          </p:nvSpPr>
          <p:spPr>
            <a:xfrm>
              <a:off x="7164288" y="3377604"/>
              <a:ext cx="1071877" cy="2222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s-ES" dirty="0" smtClean="0"/>
                <a:t>+12VDC</a:t>
              </a:r>
            </a:p>
            <a:p>
              <a:pPr>
                <a:lnSpc>
                  <a:spcPct val="200000"/>
                </a:lnSpc>
              </a:pPr>
              <a:r>
                <a:rPr lang="es-ES" dirty="0" smtClean="0"/>
                <a:t>COM</a:t>
              </a:r>
            </a:p>
            <a:p>
              <a:pPr>
                <a:lnSpc>
                  <a:spcPct val="200000"/>
                </a:lnSpc>
              </a:pPr>
              <a:r>
                <a:rPr lang="es-ES" dirty="0" smtClean="0"/>
                <a:t>COM</a:t>
              </a:r>
            </a:p>
            <a:p>
              <a:pPr>
                <a:lnSpc>
                  <a:spcPct val="200000"/>
                </a:lnSpc>
              </a:pPr>
              <a:r>
                <a:rPr lang="es-ES" dirty="0" smtClean="0"/>
                <a:t>+5VDC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01080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Conectores</a:t>
            </a:r>
          </a:p>
          <a:p>
            <a:pPr lvl="1">
              <a:buNone/>
            </a:pPr>
            <a:r>
              <a:rPr lang="es-ES" dirty="0" smtClean="0"/>
              <a:t>Alimentación de dispositivos SATA</a:t>
            </a:r>
          </a:p>
          <a:p>
            <a:pPr lvl="1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Conector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SATA</a:t>
            </a:r>
          </a:p>
          <a:p>
            <a:pPr lvl="1">
              <a:buNone/>
            </a:pPr>
            <a:endParaRPr lang="es-ES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31" name="AutoShape 7" descr="data:image/png;base64,iVBORw0KGgoAAAANSUhEUgAAAKAAAADTCAMAAAAxp+hwAAAAkFBMVEWnqawjHyD///+qrK+usLMLAAAbFhd/gIIXEBIfGxyfoqUAAACkpqng4OFCQEFlZWYwLS62uLpWVFaYmZxaWVk3NTbr6+sRCgt3eHqSkZGOj5JMS00dGBomIiMQBwg9Ozz29vbT1NVra22FhojAv79gYGJIRkhRUFHJysx6e33X19mWlZWLjI/m5+eDhIefnZ3baH2OAAAPR0lEQVR4nO2da3uiPBOAgYSYAFUEFRZRKYrW1rr//9+9STglnKwLotfzdr7sFoHcTJLJZHJStBcX5dkAt+Q/APgN5w8U2AMwir5dwzAs5aFCUzBgFN0P+PbxcDaR8vNtdRcgxRuNjotlzD9+DhhBMC5eygibEJsAoTE+XYp4qJfFOuDb/AnaywmN95uAh5ELX0WMzxuAHzIeAPDhAoCYovXZCXiQ+IDluqr+WDGngWuJiJVclgFF/QFoTRLTUx8txDNnVwO2EUqAov6Amzhb9HA8Lig8JbDUolQOJUDBvEB3g8Jx8JiE+HgplSiWQwEwKu8Axkkfj44LMWNBh29NgGUBBMYRj8xHRY8LDVkfDYCreani6UiFr0LoF4RGVAd8K0ogtJ/CRytLSQhrgFHBB44VPvQ4qdRDPS4yEVYB3/MSCC62+Az27GT2MFlssKQNPchqijWvAuYKBMGSCMozz9cLbfAeJNDaXxNdSI9M80wGbzJgYaOBX1Zgso1dIDeVQwsAlrHEJSJeZIR5Rc4B8yoMArO8eTqBrW8eUODFLsoi2eVZmdnCDHCVk8Bj8TXYsR6qvFKAuywIcZKrUAIsjDQoFIhOxkh8jNDO9UKWWT1pBoSn/FOIfRmNjzl2RdPqTbJ0QdQAaO2KHPZHKX+5wCSvm9jPLhkCYN6KgLhe30cSKy/8ZGk0AOY5PMvNpheMmMFMwGSbG2u3HVBJckB9ZAVSHicr/p6bF8IaILgWJbWjayw2BT9JWW48Wm+DuXLIMlOOUQec4Iqa66lB43ouxIW3FA2gcjkLMgGwhRGcN1ni5m1AMm3WIIB+ctrgQqaJ05Zecf/CxoKQJPGV5q8CUyIXrw5AfG5KFsD9Uu6pEISXcWu2ATBZ1no2CG2WzV8F7wGcNLwBGLZH1KoQvNm3aMRQG+5PP8tveP8PABW/AxB8bRqTo2WmkRAEbferUv/jHkArN4MNgOBr2d4NvdaTA4HdztdI2A8QuB36IGRfv1/t4qNlsUbYD9Ay29OiYlYbHqP7fvZV1Y/qBVhY0bbUdrI+Sq+oVdCiEufrBzjtzjDVk+olmGy6b+ccFa33AQRxhY+Q6gXJ+ymdDuGB2iduKlrvAWg5Uo4hMl0fbTk6QoTQCthXFBiGy/V6SirUW7k97QFYukJcvIVvQHCNJQqxSJVtega/iAMIjTiRDXel4PbRYCx+O455ZwrAQKqpdlkrDbmKmIHBm0Og+GKfu+oU9wB05SqZ+2twL8ZfvfIZV4rL4rLzAGRjYEuWpg+gmMPetQQRgyRFX6ICSGwxLipZA5QMAwjEBItuIRMhClH2JWirKAJKnhGQCguaDQQovlX8arkyFE6uTFF5lxi5HQoQetJLhUixBOjlgFByEyrv0lve1Quw7atBsBNQSkApvt3xLrIWLeFQgGLBthZC/f4HQCl6MRCg2GLITdr9gOpmPzygKnoFQAQsquvPAcPr8ICScZUB/bsBpd8GAtycXxywI4tfAzCctVeSlwCUrL+77mUHBwMU3SrJUEtDKk8EFNsLCVBq6rZPA5S8k3ZA+2mAiisVQsG4im5L+cz4gIaYx6JjKqbmPRFQdkztfPwErgVXgRwLz2R8QHAVPVBC+7N8JNARS6BQNp+gQbkjTvAsCIL9TuQj9tczAStjyCryPA9LfVwxWPUEQNkUNokppvQEQEVpjuZmQqRxn6cAAsNuD6iRTfBDiAdqULnsWgk3cizySYDAaCuHhZ/1VECgzNoUGJ5eABAEHbOl0PL6bEAQdM5GIpvJk2sxXN8Iom+eq0EQ3wrao3X5xBOcBWk2ElMYm3clExbTSZ4BaCVyBfGmcRwnRNIqmRbG5gketZzBZsAmTFnBVMIuI6/j90mkrgfBWbtGLaNESF6j26naRbtbaVu2L9JxF0PA+8aI89iAcg5LwSNDGoHKXzw2oDR0QKZSclJX4EUAxbg38MXhsJcADB1p+MqSouhZxPmpgJ48aU/6DWXTO8cGdMV2rjKnqzH7RwYEV7HL+YqA56aK8EqAvvjKVwRstHW/gHcAJq8OGIuvfEXAl68kl8fZwWFGO+X2Vg5z9AQcZry4y1lo/O3nA9rTQUbcu9wtqZXJg4Q/BkRJ48f2A9yJk+paHFYx+t8JOMykCrgQKTbicKw0mFi8GFzEPgIWR9Xl7sNQ01IMceJRe6dJJbk+5JlHu4fPPJK7nWHxW2Vea1nBpalU6raMD8tdBDk3+gDKkZntOZ2nDdyTvOSsqJKGPF/TdLMHgCuVzsFmv4FAXmWs+wGE0DjLoY/wVC4drMwftP09W+kdxEu5SAw2f1DOMvrz0nGcY2UesjA9D5wra2uxfaJPLOWxn+qE/D7ht3Ml/EvCMKxE1MOjaHSlis9/rj/R2mwOEB9sEnENlOxgtAhyBgNU4M0EyVKaFW394ItQZUlIrxj1zQRN2YkArt59PzUGsZxEzyi/271dAK7Ne6+uAa6K3Ir0BlRg3LF4gGzi2vYWxq6TEK9ri5J6jjRZfsdyDb++/QZwpx3r5LHj1lLoO1anuHZzishsXKEFXL91RYR3rPP1BwQg2ZCqFglSk7ZFqrSt3qBawSAhsuOmJ3oD0lcYMwfhYtE3wdg7Oh1rkAE8Ozu2FKz8HIyXi5aVZAMA8nVovp9sPCbqzvdjt3PZGptPTx84qvwBjxxjn7XjzfcOAsjXGVpBKi78wdJENn/FDfInlI61iQMBZon+dN2k9ED3EwMCPkZ+AX8BfwH/vwGtUpTSnlkGuyB7xuklS7qh2GYCWEYqVt0o9gJ0p3Ymy2N8ubjpK8B1wy6pYtvl8kvZmCiI04dy5yC4TPUtE/N02XMfQ7De/QALl5/QBt87pg4gmHjiC9M7eRc1mzYP0skOOMn+2hRz6EK8Zf1o4F/jYhx8GMCUEvGgQNZBlwE9ETB9IXfvgZVU+v+UzA1cd2YMB0j7w9nbOeE9gCDI+gAhIoi/xnNBEOzA9ZIFGAYAJLvFws68O7au5C7Ac6q/zcJJnMVigxmgBXbxYm4PBohmEF79dFMOFjq7BzBbTon3ELI4zST2aBbvAxvM/mT9u0EAKVS2Fpr//w7ArN+qZ1sDAeWL9kuM5AqtWdalGQiQUtn/BJgutiNTi9lA9h5++94uYoRDAcLZP2nQyub9k62XXPZubv6EnTUGAoRGGpfGd5ZBYY0ywttdfK51ZgYBnLuzaaqIpXsfoGKdxAUBaHOqbiwwWEuS3nG60w7WQg1hdc+dIVsSFe/ubklocTvZWOz4m1BKY0jArcNNw32AbADFP+leocdKSGwQQLYbQair53TLsA7AcxMg9V2MIPCJnjIOt8a9ANwsl0vbMZQ8vVbA8MSvQbGSGNlYBP3HfxAga+qgELloBNSF8pVNJ2BTDsF5NymiTCn4IwDlyzngvNiUlr41M5Nn9ncafCep5+NtndhlG9cC6E7JmIDhaZ3K0S+9FnXtLNbp+gS+DRS7N0S79Sn2k3XqeQ23U8UNQD4IwoS3Lm42QB/S6pTZzNIkUYeS5NfDAff6uAGYS+ZMyNFsgniPJOseCDdPh9zO5Q5ABV7FWLG3O6f9l726FQfGvXU1CtwP0OY7HycVwLMp74ycdY5cX9W3GIXI000/57Bc90hvxwixy0e3FjgeseNOTR2wzos167AB8SpTZBzHQeEOPgkw5YGN0eH2QOZ/PPTxaoDnPIYyolh3AKr2MySfcPETwKfKL2Bf+QXsK7+AfaUnIDKpoOL/zGemFzLXtPhla2J+PROkkvQ/neuoBwE0k8N8fpjx0X4UHw6LUDUP8wMPGtqX+SGdc7S1DhdMr2dyiPEx/eNLNW9u+d8L0Hznh+2s3hih96VpZ6ya9ALnQn817ZOjmyvtYJpaIV/mIvvf21t8a0pNH0DzoGnRahXRRyiI90fTfAFwS//+ZoB4H2lzDhhx0S4ccLXiXze7ocN2QHmXvAZBp0iLzqbpr7SIdnmrgPgcaSvWI6HfsXIQu77nu9vHU8wATRP/fU+/7d8Aq32MugLnGs06+q+laXO9BqiGH5r2d8sBqSbZdWfLDwggiAPSX07pv48CPKSAZDebUeeoBpj9Tnbv2soUrrP1TilYeFw9ElCnGlydEWbrd0m9DNJXc0BWeWLcCJj/+yDAcEqrh2acs5NpaoAq/tbeFohdZ9lJr5+Y8dvmYAiZ/kMBVX3P75+nezfWAc1valI8Zm4yQG79rG0KeEoWyht9+gYgaa/F7vGWoTcv/IFoZTZlsWrS9P+YtK6zGeeFHaTlEZVm5rt9RwkuxdRWtw5Y3z+1/rgJU1NtN1QSWjY1DRIK46AUcMXkPQPkp74dzBtKyJcBN257/5PGWDf/vmlpZagBpqZlkf7N/r/mLXBWBp3Zn0j76NxlmQpq2FU+yg7XANVgeU1YYqo5/dS0jyVpAVwftHcW4qrXYkSbQK0aRaryzaw6YHn0Qve+Mtj8+OBN2XKlrWLUAOjRWrSj5dBTmwBV78IqUSdg0SdvBOyux3hCC5VKkwzVlfZ5bNIgA/lsB0yLQHc5ymP/oAlQgZ2GhrUUH0vq1R2qZfCUensqcngN4o16eZ0awByQ0v/tcmeKFRJW8/kkwO/KABzTr3qn/h31GWhTIQB+cLfv4qn2PK1AGeBH5g9u85bEuWGoi2VO8gEqWhGNbd1Vhos+yW3bRJfsYCoUjLlcAmAmqT/I2mIG2LH7dnGsQfUImvIQn+pWzbJsjxGzbNGRjV3i/SqimWnyS0yoeabXVt+8CArXV3vdiVYRw95OVqvPdhVuc021Aiqwe+MRlHcymGR9kKLroafX8kPkyj4JVkNuDrPfW9/uFUHm6ilD5TlNinvLkj5OcLmpde2cJuGkq9s7wj+K71TwFYeFFYDCWWHA2Ix4VF0paF0G1utnhVFLU+CLxxKNJ3haHrvUdNpaaQtr673G4VuU+ms8r47awnLop/VkjEcJ0Z1yZMI6aI2AIqECLzt1tEgNtpd/yvyzxDNkJUBNPJUVQH+h4hHUGOJNEohjKobWChhJ58YC5TqZ6p6HwocJ8jzdOe+lIZ+OczsrucznGLiuGzsPk/jLdQ155Knz5NMaofK4w/SaD0aybpwdWymHo4v1UT0fuA4YzZ91vnKl/rYB0s6h+yQlGoc6TQMgle+5MjqjBRvPdG8GpN7XuMeQWxb4aD4nvQ2QxWrBSCe5W4bx8fbdgtEOyMO3hxGGYd3vKGqH6AJ8CfkF7CsvD/g/fRe5UVUaVZ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4" name="AutoShape 10" descr="Resultado de imagen para 80 PLUS sil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email">
            <a:lum contrast="20000"/>
          </a:blip>
          <a:srcRect/>
          <a:stretch>
            <a:fillRect/>
          </a:stretch>
        </p:blipFill>
        <p:spPr bwMode="auto">
          <a:xfrm>
            <a:off x="1763688" y="2924944"/>
            <a:ext cx="3240360" cy="3158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11 Grupo"/>
          <p:cNvGrpSpPr/>
          <p:nvPr/>
        </p:nvGrpSpPr>
        <p:grpSpPr>
          <a:xfrm>
            <a:off x="5724128" y="1628800"/>
            <a:ext cx="2880320" cy="5066993"/>
            <a:chOff x="5436096" y="1628800"/>
            <a:chExt cx="2880320" cy="5066993"/>
          </a:xfrm>
        </p:grpSpPr>
        <p:sp>
          <p:nvSpPr>
            <p:cNvPr id="15" name="14 CuadroTexto"/>
            <p:cNvSpPr txBox="1"/>
            <p:nvPr/>
          </p:nvSpPr>
          <p:spPr>
            <a:xfrm>
              <a:off x="6660232" y="2276872"/>
              <a:ext cx="165618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N/C (+3.3VDC)</a:t>
              </a:r>
            </a:p>
            <a:p>
              <a:r>
                <a:rPr lang="es-ES" sz="1600" dirty="0" smtClean="0"/>
                <a:t>N/C (+3.3VDC)</a:t>
              </a:r>
            </a:p>
            <a:p>
              <a:r>
                <a:rPr lang="es-ES" sz="1600" dirty="0" smtClean="0"/>
                <a:t>N/C (+3.3VDC)</a:t>
              </a:r>
            </a:p>
            <a:p>
              <a:r>
                <a:rPr lang="es-ES" sz="1600" dirty="0" smtClean="0"/>
                <a:t>COM</a:t>
              </a:r>
            </a:p>
            <a:p>
              <a:r>
                <a:rPr lang="es-ES" sz="1600" dirty="0" smtClean="0"/>
                <a:t>COM</a:t>
              </a:r>
            </a:p>
            <a:p>
              <a:r>
                <a:rPr lang="es-ES" sz="1600" dirty="0" smtClean="0"/>
                <a:t>COM</a:t>
              </a:r>
            </a:p>
            <a:p>
              <a:r>
                <a:rPr lang="es-ES" sz="1600" dirty="0" smtClean="0"/>
                <a:t>+5VDC</a:t>
              </a:r>
            </a:p>
            <a:p>
              <a:r>
                <a:rPr lang="es-ES" sz="1600" dirty="0" smtClean="0"/>
                <a:t>+5VDC</a:t>
              </a:r>
            </a:p>
            <a:p>
              <a:r>
                <a:rPr lang="es-ES" sz="1600" dirty="0" smtClean="0"/>
                <a:t>+5VDC</a:t>
              </a:r>
            </a:p>
            <a:p>
              <a:r>
                <a:rPr lang="es-ES" sz="1600" dirty="0" smtClean="0"/>
                <a:t>COM</a:t>
              </a:r>
            </a:p>
            <a:p>
              <a:r>
                <a:rPr lang="es-ES" sz="1600" dirty="0" smtClean="0"/>
                <a:t>COM</a:t>
              </a:r>
            </a:p>
            <a:p>
              <a:r>
                <a:rPr lang="es-ES" sz="1600" dirty="0" smtClean="0"/>
                <a:t>COM</a:t>
              </a:r>
            </a:p>
            <a:p>
              <a:r>
                <a:rPr lang="es-ES" sz="1600" dirty="0" smtClean="0"/>
                <a:t>+12VDC</a:t>
              </a:r>
            </a:p>
            <a:p>
              <a:r>
                <a:rPr lang="es-ES" sz="1600" dirty="0" smtClean="0"/>
                <a:t>+12VDC</a:t>
              </a:r>
            </a:p>
            <a:p>
              <a:r>
                <a:rPr lang="es-ES" sz="1600" dirty="0" smtClean="0"/>
                <a:t>+12VDC</a:t>
              </a:r>
            </a:p>
          </p:txBody>
        </p:sp>
        <p:pic>
          <p:nvPicPr>
            <p:cNvPr id="50180" name="Picture 4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5436096" y="1628800"/>
              <a:ext cx="1224136" cy="5066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01080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Conectores</a:t>
            </a:r>
          </a:p>
          <a:p>
            <a:pPr lvl="1">
              <a:buNone/>
            </a:pPr>
            <a:r>
              <a:rPr lang="es-ES" dirty="0" smtClean="0"/>
              <a:t>Alimentación de dispositivos </a:t>
            </a:r>
            <a:r>
              <a:rPr lang="es-ES" i="1" dirty="0" err="1" smtClean="0"/>
              <a:t>floppy</a:t>
            </a:r>
            <a:r>
              <a:rPr lang="es-ES" dirty="0" smtClean="0"/>
              <a:t> (obsoletos)</a:t>
            </a:r>
          </a:p>
          <a:p>
            <a:pPr lvl="1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Conector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5">
                    <a:lumMod val="50000"/>
                  </a:schemeClr>
                </a:solidFill>
              </a:rPr>
              <a:t>Berg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LP4</a:t>
            </a:r>
          </a:p>
          <a:p>
            <a:pPr lvl="1">
              <a:buNone/>
            </a:pPr>
            <a:endParaRPr lang="es-ES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31" name="AutoShape 7" descr="data:image/png;base64,iVBORw0KGgoAAAANSUhEUgAAAKAAAADTCAMAAAAxp+hwAAAAkFBMVEWnqawjHyD///+qrK+usLMLAAAbFhd/gIIXEBIfGxyfoqUAAACkpqng4OFCQEFlZWYwLS62uLpWVFaYmZxaWVk3NTbr6+sRCgt3eHqSkZGOj5JMS00dGBomIiMQBwg9Ozz29vbT1NVra22FhojAv79gYGJIRkhRUFHJysx6e33X19mWlZWLjI/m5+eDhIefnZ3baH2OAAAPR0lEQVR4nO2da3uiPBOAgYSYAFUEFRZRKYrW1rr//9+9STglnKwLotfzdr7sFoHcTJLJZHJStBcX5dkAt+Q/APgN5w8U2AMwir5dwzAs5aFCUzBgFN0P+PbxcDaR8vNtdRcgxRuNjotlzD9+DhhBMC5eygibEJsAoTE+XYp4qJfFOuDb/AnaywmN95uAh5ELX0WMzxuAHzIeAPDhAoCYovXZCXiQ+IDluqr+WDGngWuJiJVclgFF/QFoTRLTUx8txDNnVwO2EUqAov6Amzhb9HA8Lig8JbDUolQOJUDBvEB3g8Jx8JiE+HgplSiWQwEwKu8Axkkfj44LMWNBh29NgGUBBMYRj8xHRY8LDVkfDYCreani6UiFr0LoF4RGVAd8K0ogtJ/CRytLSQhrgFHBB44VPvQ4qdRDPS4yEVYB3/MSCC62+Az27GT2MFlssKQNPchqijWvAuYKBMGSCMozz9cLbfAeJNDaXxNdSI9M80wGbzJgYaOBX1Zgso1dIDeVQwsAlrHEJSJeZIR5Rc4B8yoMArO8eTqBrW8eUODFLsoi2eVZmdnCDHCVk8Bj8TXYsR6qvFKAuywIcZKrUAIsjDQoFIhOxkh8jNDO9UKWWT1pBoSn/FOIfRmNjzl2RdPqTbJ0QdQAaO2KHPZHKX+5wCSvm9jPLhkCYN6KgLhe30cSKy/8ZGk0AOY5PMvNpheMmMFMwGSbG2u3HVBJckB9ZAVSHicr/p6bF8IaILgWJbWjayw2BT9JWW48Wm+DuXLIMlOOUQec4Iqa66lB43ouxIW3FA2gcjkLMgGwhRGcN1ni5m1AMm3WIIB+ctrgQqaJ05Zecf/CxoKQJPGV5q8CUyIXrw5AfG5KFsD9Uu6pEISXcWu2ATBZ1no2CG2WzV8F7wGcNLwBGLZH1KoQvNm3aMRQG+5PP8tveP8PABW/AxB8bRqTo2WmkRAEbferUv/jHkArN4MNgOBr2d4NvdaTA4HdztdI2A8QuB36IGRfv1/t4qNlsUbYD9Ay29OiYlYbHqP7fvZV1Y/qBVhY0bbUdrI+Sq+oVdCiEufrBzjtzjDVk+olmGy6b+ccFa33AQRxhY+Q6gXJ+ymdDuGB2iduKlrvAWg5Uo4hMl0fbTk6QoTQCthXFBiGy/V6SirUW7k97QFYukJcvIVvQHCNJQqxSJVtega/iAMIjTiRDXel4PbRYCx+O455ZwrAQKqpdlkrDbmKmIHBm0Og+GKfu+oU9wB05SqZ+2twL8ZfvfIZV4rL4rLzAGRjYEuWpg+gmMPetQQRgyRFX6ICSGwxLipZA5QMAwjEBItuIRMhClH2JWirKAJKnhGQCguaDQQovlX8arkyFE6uTFF5lxi5HQoQetJLhUixBOjlgFByEyrv0lve1Quw7atBsBNQSkApvt3xLrIWLeFQgGLBthZC/f4HQCl6MRCg2GLITdr9gOpmPzygKnoFQAQsquvPAcPr8ICScZUB/bsBpd8GAtycXxywI4tfAzCctVeSlwCUrL+77mUHBwMU3SrJUEtDKk8EFNsLCVBq6rZPA5S8k3ZA+2mAiisVQsG4im5L+cz4gIaYx6JjKqbmPRFQdkztfPwErgVXgRwLz2R8QHAVPVBC+7N8JNARS6BQNp+gQbkjTvAsCIL9TuQj9tczAStjyCryPA9LfVwxWPUEQNkUNokppvQEQEVpjuZmQqRxn6cAAsNuD6iRTfBDiAdqULnsWgk3cizySYDAaCuHhZ/1VECgzNoUGJ5eABAEHbOl0PL6bEAQdM5GIpvJk2sxXN8Iom+eq0EQ3wrao3X5xBOcBWk2ElMYm3clExbTSZ4BaCVyBfGmcRwnRNIqmRbG5gketZzBZsAmTFnBVMIuI6/j90mkrgfBWbtGLaNESF6j26naRbtbaVu2L9JxF0PA+8aI89iAcg5LwSNDGoHKXzw2oDR0QKZSclJX4EUAxbg38MXhsJcADB1p+MqSouhZxPmpgJ48aU/6DWXTO8cGdMV2rjKnqzH7RwYEV7HL+YqA56aK8EqAvvjKVwRstHW/gHcAJq8OGIuvfEXAl68kl8fZwWFGO+X2Vg5z9AQcZry4y1lo/O3nA9rTQUbcu9wtqZXJg4Q/BkRJ48f2A9yJk+paHFYx+t8JOMykCrgQKTbicKw0mFi8GFzEPgIWR9Xl7sNQ01IMceJRe6dJJbk+5JlHu4fPPJK7nWHxW2Vea1nBpalU6raMD8tdBDk3+gDKkZntOZ2nDdyTvOSsqJKGPF/TdLMHgCuVzsFmv4FAXmWs+wGE0DjLoY/wVC4drMwftP09W+kdxEu5SAw2f1DOMvrz0nGcY2UesjA9D5wra2uxfaJPLOWxn+qE/D7ht3Ml/EvCMKxE1MOjaHSlis9/rj/R2mwOEB9sEnENlOxgtAhyBgNU4M0EyVKaFW394ItQZUlIrxj1zQRN2YkArt59PzUGsZxEzyi/271dAK7Ne6+uAa6K3Ir0BlRg3LF4gGzi2vYWxq6TEK9ri5J6jjRZfsdyDb++/QZwpx3r5LHj1lLoO1anuHZzishsXKEFXL91RYR3rPP1BwQg2ZCqFglSk7ZFqrSt3qBawSAhsuOmJ3oD0lcYMwfhYtE3wdg7Oh1rkAE8Ozu2FKz8HIyXi5aVZAMA8nVovp9sPCbqzvdjt3PZGptPTx84qvwBjxxjn7XjzfcOAsjXGVpBKi78wdJENn/FDfInlI61iQMBZon+dN2k9ED3EwMCPkZ+AX8BfwH/vwGtUpTSnlkGuyB7xuklS7qh2GYCWEYqVt0o9gJ0p3Ymy2N8ubjpK8B1wy6pYtvl8kvZmCiI04dy5yC4TPUtE/N02XMfQ7De/QALl5/QBt87pg4gmHjiC9M7eRc1mzYP0skOOMn+2hRz6EK8Zf1o4F/jYhx8GMCUEvGgQNZBlwE9ETB9IXfvgZVU+v+UzA1cd2YMB0j7w9nbOeE9gCDI+gAhIoi/xnNBEOzA9ZIFGAYAJLvFws68O7au5C7Ac6q/zcJJnMVigxmgBXbxYm4PBohmEF79dFMOFjq7BzBbTon3ELI4zST2aBbvAxvM/mT9u0EAKVS2Fpr//w7ArN+qZ1sDAeWL9kuM5AqtWdalGQiQUtn/BJgutiNTi9lA9h5++94uYoRDAcLZP2nQyub9k62XXPZubv6EnTUGAoRGGpfGd5ZBYY0ywttdfK51ZgYBnLuzaaqIpXsfoGKdxAUBaHOqbiwwWEuS3nG60w7WQg1hdc+dIVsSFe/ubklocTvZWOz4m1BKY0jArcNNw32AbADFP+leocdKSGwQQLYbQair53TLsA7AcxMg9V2MIPCJnjIOt8a9ANwsl0vbMZQ8vVbA8MSvQbGSGNlYBP3HfxAga+qgELloBNSF8pVNJ2BTDsF5NymiTCn4IwDlyzngvNiUlr41M5Nn9ncafCep5+NtndhlG9cC6E7JmIDhaZ3K0S+9FnXtLNbp+gS+DRS7N0S79Sn2k3XqeQ23U8UNQD4IwoS3Lm42QB/S6pTZzNIkUYeS5NfDAff6uAGYS+ZMyNFsgniPJOseCDdPh9zO5Q5ABV7FWLG3O6f9l726FQfGvXU1CtwP0OY7HycVwLMp74ycdY5cX9W3GIXI000/57Bc90hvxwixy0e3FjgeseNOTR2wzos167AB8SpTZBzHQeEOPgkw5YGN0eH2QOZ/PPTxaoDnPIYyolh3AKr2MySfcPETwKfKL2Bf+QXsK7+AfaUnIDKpoOL/zGemFzLXtPhla2J+PROkkvQ/neuoBwE0k8N8fpjx0X4UHw6LUDUP8wMPGtqX+SGdc7S1DhdMr2dyiPEx/eNLNW9u+d8L0Hznh+2s3hih96VpZ6ya9ALnQn817ZOjmyvtYJpaIV/mIvvf21t8a0pNH0DzoGnRahXRRyiI90fTfAFwS//+ZoB4H2lzDhhx0S4ccLXiXze7ocN2QHmXvAZBp0iLzqbpr7SIdnmrgPgcaSvWI6HfsXIQu77nu9vHU8wATRP/fU+/7d8Aq32MugLnGs06+q+laXO9BqiGH5r2d8sBqSbZdWfLDwggiAPSX07pv48CPKSAZDebUeeoBpj9Tnbv2soUrrP1TilYeFw9ElCnGlydEWbrd0m9DNJXc0BWeWLcCJj/+yDAcEqrh2acs5NpaoAq/tbeFohdZ9lJr5+Y8dvmYAiZ/kMBVX3P75+nezfWAc1valI8Zm4yQG79rG0KeEoWyht9+gYgaa/F7vGWoTcv/IFoZTZlsWrS9P+YtK6zGeeFHaTlEZVm5rt9RwkuxdRWtw5Y3z+1/rgJU1NtN1QSWjY1DRIK46AUcMXkPQPkp74dzBtKyJcBN257/5PGWDf/vmlpZagBpqZlkf7N/r/mLXBWBp3Zn0j76NxlmQpq2FU+yg7XANVgeU1YYqo5/dS0jyVpAVwftHcW4qrXYkSbQK0aRaryzaw6YHn0Qve+Mtj8+OBN2XKlrWLUAOjRWrSj5dBTmwBV78IqUSdg0SdvBOyux3hCC5VKkwzVlfZ5bNIgA/lsB0yLQHc5ymP/oAlQgZ2GhrUUH0vq1R2qZfCUensqcngN4o16eZ0awByQ0v/tcmeKFRJW8/kkwO/KABzTr3qn/h31GWhTIQB+cLfv4qn2PK1AGeBH5g9u85bEuWGoi2VO8gEqWhGNbd1Vhos+yW3bRJfsYCoUjLlcAmAmqT/I2mIG2LH7dnGsQfUImvIQn+pWzbJsjxGzbNGRjV3i/SqimWnyS0yoeabXVt+8CArXV3vdiVYRw95OVqvPdhVuc021Aiqwe+MRlHcymGR9kKLroafX8kPkyj4JVkNuDrPfW9/uFUHm6ilD5TlNinvLkj5OcLmpde2cJuGkq9s7wj+K71TwFYeFFYDCWWHA2Ix4VF0paF0G1utnhVFLU+CLxxKNJ3haHrvUdNpaaQtr673G4VuU+ms8r47awnLop/VkjEcJ0Z1yZMI6aI2AIqECLzt1tEgNtpd/yvyzxDNkJUBNPJUVQH+h4hHUGOJNEohjKobWChhJ58YC5TqZ6p6HwocJ8jzdOe+lIZ+OczsrucznGLiuGzsPk/jLdQ155Knz5NMaofK4w/SaD0aybpwdWymHo4v1UT0fuA4YzZ91vnKl/rYB0s6h+yQlGoc6TQMgle+5MjqjBRvPdG8GpN7XuMeQWxb4aD4nvQ2QxWrBSCe5W4bx8fbdgtEOyMO3hxGGYd3vKGqH6AJ8CfkF7CsvD/g/fRe5UVUaVZ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4" name="AutoShape 10" descr="Resultado de imagen para 80 PLUS sil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12" name="11 Grupo"/>
          <p:cNvGrpSpPr/>
          <p:nvPr/>
        </p:nvGrpSpPr>
        <p:grpSpPr>
          <a:xfrm>
            <a:off x="5580112" y="3501008"/>
            <a:ext cx="2376264" cy="2016224"/>
            <a:chOff x="5940152" y="3501008"/>
            <a:chExt cx="2376264" cy="2016224"/>
          </a:xfrm>
        </p:grpSpPr>
        <p:pic>
          <p:nvPicPr>
            <p:cNvPr id="51202" name="Picture 2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5940152" y="3501008"/>
              <a:ext cx="1224136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7092280" y="3861048"/>
              <a:ext cx="1224136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900" dirty="0" smtClean="0"/>
                <a:t>+5VDC</a:t>
              </a:r>
            </a:p>
            <a:p>
              <a:r>
                <a:rPr lang="es-ES" sz="1900" dirty="0" smtClean="0"/>
                <a:t>COM</a:t>
              </a:r>
            </a:p>
            <a:p>
              <a:r>
                <a:rPr lang="es-ES" sz="1900" dirty="0" smtClean="0"/>
                <a:t>COM</a:t>
              </a:r>
            </a:p>
            <a:p>
              <a:r>
                <a:rPr lang="es-ES" sz="1900" dirty="0" smtClean="0"/>
                <a:t>+12VDC</a:t>
              </a:r>
            </a:p>
          </p:txBody>
        </p:sp>
      </p:grp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email">
            <a:lum contrast="20000"/>
          </a:blip>
          <a:srcRect l="15385"/>
          <a:stretch>
            <a:fillRect/>
          </a:stretch>
        </p:blipFill>
        <p:spPr bwMode="auto">
          <a:xfrm>
            <a:off x="1763688" y="2926269"/>
            <a:ext cx="3240360" cy="3180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971500" y="3860602"/>
            <a:ext cx="2592388" cy="2735263"/>
            <a:chOff x="68" y="1616"/>
            <a:chExt cx="1633" cy="1723"/>
          </a:xfrm>
          <a:solidFill>
            <a:schemeClr val="accent1">
              <a:lumMod val="60000"/>
              <a:lumOff val="40000"/>
            </a:schemeClr>
          </a:solidFill>
        </p:grpSpPr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68" y="1616"/>
              <a:ext cx="1633" cy="162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</p:pic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522" y="3105"/>
              <a:ext cx="907" cy="234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ts val="1125"/>
                </a:spcBef>
                <a:buSzPct val="7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s-ES" b="1" dirty="0" err="1" smtClean="0">
                  <a:solidFill>
                    <a:srgbClr val="000000"/>
                  </a:solidFill>
                </a:rPr>
                <a:t>TFX</a:t>
              </a:r>
              <a:endParaRPr lang="es-E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4572000" y="3925589"/>
            <a:ext cx="2857501" cy="2671763"/>
            <a:chOff x="3606" y="1480"/>
            <a:chExt cx="1800" cy="1683"/>
          </a:xfrm>
          <a:solidFill>
            <a:schemeClr val="accent1">
              <a:lumMod val="60000"/>
              <a:lumOff val="40000"/>
            </a:schemeClr>
          </a:solidFill>
        </p:grpSpPr>
        <p:pic>
          <p:nvPicPr>
            <p:cNvPr id="31" name="Picture 12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606" y="1480"/>
              <a:ext cx="1800" cy="157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</p:pic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4241" y="2931"/>
              <a:ext cx="907" cy="2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ts val="1125"/>
                </a:spcBef>
                <a:buSzPct val="7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s-ES" b="1" dirty="0" err="1" smtClean="0">
                  <a:solidFill>
                    <a:srgbClr val="000000"/>
                  </a:solidFill>
                </a:rPr>
                <a:t>ITX</a:t>
              </a:r>
              <a:endParaRPr lang="es-E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5899224" y="1772816"/>
            <a:ext cx="2345184" cy="2736304"/>
            <a:chOff x="3594968" y="3509268"/>
            <a:chExt cx="2345184" cy="2736304"/>
          </a:xfrm>
        </p:grpSpPr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3923928" y="5877272"/>
              <a:ext cx="1439863" cy="3683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ts val="1125"/>
                </a:spcBef>
                <a:buSzPct val="7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s-ES" b="1" dirty="0" err="1" smtClean="0">
                  <a:solidFill>
                    <a:srgbClr val="000000"/>
                  </a:solidFill>
                </a:rPr>
                <a:t>Flex</a:t>
              </a:r>
              <a:r>
                <a:rPr lang="es-ES" b="1" dirty="0" smtClean="0">
                  <a:solidFill>
                    <a:srgbClr val="000000"/>
                  </a:solidFill>
                </a:rPr>
                <a:t> </a:t>
              </a:r>
              <a:r>
                <a:rPr lang="es-ES" b="1" dirty="0" err="1" smtClean="0">
                  <a:solidFill>
                    <a:srgbClr val="000000"/>
                  </a:solidFill>
                </a:rPr>
                <a:t>ATX</a:t>
              </a:r>
              <a:endParaRPr lang="es-ES" b="1" dirty="0">
                <a:solidFill>
                  <a:srgbClr val="000000"/>
                </a:solidFill>
              </a:endParaRPr>
            </a:p>
          </p:txBody>
        </p:sp>
        <p:pic>
          <p:nvPicPr>
            <p:cNvPr id="216066" name="Picture 2" descr="http://csimg.choozen.es/srv/ES/0000747163761/T/300x300/C/FFFFFF/url/fuente-de-alimentacian-1u.jp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3594968" y="3509268"/>
              <a:ext cx="2345184" cy="2345184"/>
            </a:xfrm>
            <a:prstGeom prst="rect">
              <a:avLst/>
            </a:prstGeom>
            <a:noFill/>
          </p:spPr>
        </p:pic>
      </p:grpSp>
      <p:grpSp>
        <p:nvGrpSpPr>
          <p:cNvPr id="16" name="15 Grupo"/>
          <p:cNvGrpSpPr/>
          <p:nvPr/>
        </p:nvGrpSpPr>
        <p:grpSpPr>
          <a:xfrm>
            <a:off x="2411760" y="1730782"/>
            <a:ext cx="2808312" cy="2850346"/>
            <a:chOff x="3419872" y="1523018"/>
            <a:chExt cx="2808312" cy="2850346"/>
          </a:xfrm>
        </p:grpSpPr>
        <p:pic>
          <p:nvPicPr>
            <p:cNvPr id="12" name="Picture 1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419872" y="1523018"/>
              <a:ext cx="2808312" cy="24355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</p:pic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067944" y="4005064"/>
              <a:ext cx="1439863" cy="3683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ts val="1125"/>
                </a:spcBef>
                <a:buSzPct val="7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s-ES" b="1" dirty="0" err="1" smtClean="0">
                  <a:solidFill>
                    <a:srgbClr val="000000"/>
                  </a:solidFill>
                </a:rPr>
                <a:t>ATX</a:t>
              </a:r>
              <a:endParaRPr lang="es-ES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25016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Factor de forma</a:t>
            </a:r>
          </a:p>
          <a:p>
            <a:pPr lvl="1">
              <a:buNone/>
            </a:pPr>
            <a:endParaRPr lang="es-ES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 cstate="email">
            <a:lum bright="-6000" contrast="36000"/>
          </a:blip>
          <a:srcRect/>
          <a:stretch>
            <a:fillRect/>
          </a:stretch>
        </p:blipFill>
        <p:spPr bwMode="auto">
          <a:xfrm>
            <a:off x="2051050" y="1700213"/>
            <a:ext cx="2736850" cy="4824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219700" y="1557338"/>
            <a:ext cx="2473325" cy="4910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005536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Sistemas de alimentación ininterrumpida (</a:t>
            </a:r>
            <a:r>
              <a:rPr lang="es-ES" b="1" dirty="0" err="1" smtClean="0">
                <a:solidFill>
                  <a:schemeClr val="accent2">
                    <a:lumMod val="75000"/>
                  </a:schemeClr>
                </a:solidFill>
              </a:rPr>
              <a:t>SAI</a:t>
            </a: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 o UPS)</a:t>
            </a:r>
          </a:p>
          <a:p>
            <a:pPr lvl="1"/>
            <a:r>
              <a:rPr lang="es-ES" dirty="0" smtClean="0"/>
              <a:t>Son dispositivos proporcionan energía eléctrica sustituyendo a la alimentación principal para salvaguardar el funcionamiento de uno o varios equipos.</a:t>
            </a:r>
          </a:p>
          <a:p>
            <a:pPr lvl="1"/>
            <a:r>
              <a:rPr lang="es-ES" dirty="0" smtClean="0"/>
              <a:t>Utiliza baterías para sustituir la alimentación principal otorgando un tiempo de autonomía muy limitado.</a:t>
            </a:r>
          </a:p>
          <a:p>
            <a:pPr lvl="1"/>
            <a:r>
              <a:rPr lang="es-ES" dirty="0" smtClean="0"/>
              <a:t>La misión principal de una </a:t>
            </a:r>
            <a:r>
              <a:rPr lang="es-ES" b="1" dirty="0" err="1" smtClean="0"/>
              <a:t>SAI</a:t>
            </a:r>
            <a:r>
              <a:rPr lang="es-ES" dirty="0" smtClean="0"/>
              <a:t> es inmunizar los aparatos conectados a los corte eléctrico.</a:t>
            </a:r>
          </a:p>
          <a:p>
            <a:pPr lvl="1"/>
            <a:r>
              <a:rPr lang="es-ES" dirty="0" smtClean="0"/>
              <a:t>Como función adicional, mejoran la calidad de la energía eléctrica filtrando subidas y bajadas de tensión y eliminando fluctuaciones de la corriente alterna.</a:t>
            </a:r>
          </a:p>
          <a:p>
            <a:pPr lvl="1"/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Tipos:</a:t>
            </a:r>
          </a:p>
          <a:p>
            <a:pPr lvl="2"/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SAI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b="1" i="1" dirty="0" smtClean="0">
                <a:solidFill>
                  <a:schemeClr val="accent1">
                    <a:lumMod val="50000"/>
                  </a:schemeClr>
                </a:solidFill>
              </a:rPr>
              <a:t>stand-</a:t>
            </a:r>
            <a:r>
              <a:rPr lang="es-ES" b="1" i="1" dirty="0" err="1" smtClean="0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es-ES" b="1" i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dirty="0" smtClean="0"/>
              <a:t>Cuando hay un corte de corriente, suministran corriente alterna proveniente de las baterías mediante un circuito paralelo. Son las más indicadas para equipos personales.</a:t>
            </a:r>
          </a:p>
          <a:p>
            <a:pPr lvl="2"/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SAI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b="1" i="1" dirty="0" smtClean="0">
                <a:solidFill>
                  <a:schemeClr val="accent1">
                    <a:lumMod val="50000"/>
                  </a:schemeClr>
                </a:solidFill>
              </a:rPr>
              <a:t>in-line: </a:t>
            </a:r>
            <a:r>
              <a:rPr lang="es-ES" dirty="0" smtClean="0"/>
              <a:t>Parecidas a las </a:t>
            </a:r>
            <a:r>
              <a:rPr lang="es-ES" b="1" dirty="0" err="1" smtClean="0"/>
              <a:t>SAI</a:t>
            </a:r>
            <a:r>
              <a:rPr lang="es-ES" b="1" dirty="0" smtClean="0"/>
              <a:t> </a:t>
            </a:r>
            <a:r>
              <a:rPr lang="es-ES" b="1" i="1" dirty="0" smtClean="0"/>
              <a:t>stand-</a:t>
            </a:r>
            <a:r>
              <a:rPr lang="es-ES" b="1" i="1" dirty="0" err="1" smtClean="0"/>
              <a:t>by</a:t>
            </a:r>
            <a:r>
              <a:rPr lang="es-ES" b="1" dirty="0" smtClean="0"/>
              <a:t> </a:t>
            </a:r>
            <a:r>
              <a:rPr lang="es-ES" dirty="0" smtClean="0"/>
              <a:t>pero más fiables al tener un sistema de filtrado más eficaz. Ideales para servidores.</a:t>
            </a:r>
          </a:p>
          <a:p>
            <a:pPr lvl="2"/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SAI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b="1" i="1" dirty="0" smtClean="0">
                <a:solidFill>
                  <a:schemeClr val="accent1">
                    <a:lumMod val="50000"/>
                  </a:schemeClr>
                </a:solidFill>
              </a:rPr>
              <a:t>on-line: </a:t>
            </a:r>
            <a:r>
              <a:rPr lang="es-ES" dirty="0" smtClean="0"/>
              <a:t>Son las propias baterías las que </a:t>
            </a:r>
            <a:r>
              <a:rPr lang="es-ES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s-ES" dirty="0" smtClean="0"/>
              <a:t>ealizan el filtrado de forma continua. Son poco eficaces pero fáciles de montar. Indicadas para conectar múltiples equipos.</a:t>
            </a:r>
          </a:p>
          <a:p>
            <a:pPr lvl="2"/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SAI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DC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ES" dirty="0" smtClean="0"/>
              <a:t>Parecidas a las </a:t>
            </a:r>
            <a:r>
              <a:rPr lang="es-ES" b="1" dirty="0" err="1" smtClean="0"/>
              <a:t>SAI</a:t>
            </a:r>
            <a:r>
              <a:rPr lang="es-ES" b="1" dirty="0" smtClean="0"/>
              <a:t> </a:t>
            </a:r>
            <a:r>
              <a:rPr lang="es-ES" b="1" i="1" dirty="0" smtClean="0"/>
              <a:t>on-line </a:t>
            </a:r>
            <a:r>
              <a:rPr lang="es-ES" dirty="0" smtClean="0"/>
              <a:t>pero suministra corriente continua.</a:t>
            </a:r>
            <a:r>
              <a:rPr lang="es-ES" b="1" dirty="0" smtClean="0"/>
              <a:t> </a:t>
            </a:r>
            <a:endParaRPr lang="es-E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613048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Sistemas de alimentación ininterrumpida (</a:t>
            </a:r>
            <a:r>
              <a:rPr lang="es-ES" b="1" dirty="0" err="1" smtClean="0">
                <a:solidFill>
                  <a:schemeClr val="accent2">
                    <a:lumMod val="75000"/>
                  </a:schemeClr>
                </a:solidFill>
              </a:rPr>
              <a:t>SAI</a:t>
            </a: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 o UPS)</a:t>
            </a:r>
          </a:p>
        </p:txBody>
      </p:sp>
      <p:sp>
        <p:nvSpPr>
          <p:cNvPr id="5122" name="AutoShape 2" descr="Resultado de imagen para equipos de compu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112" name="111 Grupo"/>
          <p:cNvGrpSpPr/>
          <p:nvPr/>
        </p:nvGrpSpPr>
        <p:grpSpPr>
          <a:xfrm>
            <a:off x="1475656" y="1988840"/>
            <a:ext cx="6984776" cy="1008112"/>
            <a:chOff x="1259632" y="2132856"/>
            <a:chExt cx="6984776" cy="1008112"/>
          </a:xfrm>
        </p:grpSpPr>
        <p:sp>
          <p:nvSpPr>
            <p:cNvPr id="83" name="82 Rectángulo"/>
            <p:cNvSpPr/>
            <p:nvPr/>
          </p:nvSpPr>
          <p:spPr>
            <a:xfrm>
              <a:off x="2627784" y="2132856"/>
              <a:ext cx="432048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1400" b="1" dirty="0" err="1" smtClean="0"/>
                <a:t>SAI</a:t>
              </a:r>
              <a:r>
                <a:rPr lang="es-ES" sz="1400" b="1" dirty="0" smtClean="0"/>
                <a:t> </a:t>
              </a:r>
              <a:r>
                <a:rPr lang="es-ES" sz="1400" b="1" i="1" dirty="0" smtClean="0"/>
                <a:t>stand-</a:t>
              </a:r>
              <a:r>
                <a:rPr lang="es-ES" sz="1400" b="1" i="1" dirty="0" err="1" smtClean="0"/>
                <a:t>by</a:t>
              </a:r>
              <a:endParaRPr lang="es-ES" sz="1400" b="1" i="1" dirty="0"/>
            </a:p>
          </p:txBody>
        </p:sp>
        <p:sp>
          <p:nvSpPr>
            <p:cNvPr id="4" name="3 Proceso alternativo"/>
            <p:cNvSpPr/>
            <p:nvPr/>
          </p:nvSpPr>
          <p:spPr>
            <a:xfrm>
              <a:off x="1259632" y="2348880"/>
              <a:ext cx="936104" cy="432048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Red Eléctrica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5 Conector angular"/>
            <p:cNvCxnSpPr>
              <a:stCxn id="28" idx="4"/>
              <a:endCxn id="45" idx="1"/>
            </p:cNvCxnSpPr>
            <p:nvPr/>
          </p:nvCxnSpPr>
          <p:spPr>
            <a:xfrm rot="16200000" flipH="1">
              <a:off x="3023828" y="2384884"/>
              <a:ext cx="288032" cy="792088"/>
            </a:xfrm>
            <a:prstGeom prst="bentConnector2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6" name="25 Grupo"/>
            <p:cNvGrpSpPr/>
            <p:nvPr/>
          </p:nvGrpSpPr>
          <p:grpSpPr>
            <a:xfrm>
              <a:off x="7308304" y="2204864"/>
              <a:ext cx="936104" cy="864096"/>
              <a:chOff x="7092280" y="2636912"/>
              <a:chExt cx="1296144" cy="1296144"/>
            </a:xfrm>
          </p:grpSpPr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740352" y="2636912"/>
                <a:ext cx="648072" cy="6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092280" y="2852936"/>
                <a:ext cx="648072" cy="6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668344" y="3284984"/>
                <a:ext cx="648072" cy="6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20" name="19 Conector recto"/>
            <p:cNvCxnSpPr>
              <a:stCxn id="4" idx="3"/>
              <a:endCxn id="28" idx="2"/>
            </p:cNvCxnSpPr>
            <p:nvPr/>
          </p:nvCxnSpPr>
          <p:spPr>
            <a:xfrm>
              <a:off x="2195736" y="2564904"/>
              <a:ext cx="504056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27 Conector"/>
            <p:cNvSpPr/>
            <p:nvPr/>
          </p:nvSpPr>
          <p:spPr>
            <a:xfrm>
              <a:off x="2699792" y="2492896"/>
              <a:ext cx="144016" cy="144016"/>
            </a:xfrm>
            <a:prstGeom prst="flowChartConnector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2" name="41 Conector recto"/>
            <p:cNvCxnSpPr>
              <a:stCxn id="28" idx="6"/>
              <a:endCxn id="106" idx="1"/>
            </p:cNvCxnSpPr>
            <p:nvPr/>
          </p:nvCxnSpPr>
          <p:spPr>
            <a:xfrm>
              <a:off x="2843808" y="2564904"/>
              <a:ext cx="36004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44 Rectángulo"/>
            <p:cNvSpPr/>
            <p:nvPr/>
          </p:nvSpPr>
          <p:spPr>
            <a:xfrm>
              <a:off x="3563888" y="2780928"/>
              <a:ext cx="115212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Rectificador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56 Recortar y redondear rectángulo de esquina sencilla"/>
            <p:cNvSpPr/>
            <p:nvPr/>
          </p:nvSpPr>
          <p:spPr>
            <a:xfrm>
              <a:off x="4860032" y="2780928"/>
              <a:ext cx="864096" cy="288032"/>
            </a:xfrm>
            <a:prstGeom prst="snipRoundRect">
              <a:avLst>
                <a:gd name="adj1" fmla="val 16667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Batería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59 Conector recto"/>
            <p:cNvCxnSpPr>
              <a:stCxn id="45" idx="3"/>
              <a:endCxn id="57" idx="2"/>
            </p:cNvCxnSpPr>
            <p:nvPr/>
          </p:nvCxnSpPr>
          <p:spPr>
            <a:xfrm>
              <a:off x="4716016" y="2924944"/>
              <a:ext cx="144016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2" name="61 Rectángulo"/>
            <p:cNvSpPr/>
            <p:nvPr/>
          </p:nvSpPr>
          <p:spPr>
            <a:xfrm>
              <a:off x="5868144" y="2780928"/>
              <a:ext cx="792088" cy="288032"/>
            </a:xfrm>
            <a:prstGeom prst="rect">
              <a:avLst/>
            </a:prstGeom>
            <a:solidFill>
              <a:srgbClr val="FE610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Inversor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63 Conector recto"/>
            <p:cNvCxnSpPr>
              <a:stCxn id="57" idx="0"/>
              <a:endCxn id="62" idx="1"/>
            </p:cNvCxnSpPr>
            <p:nvPr/>
          </p:nvCxnSpPr>
          <p:spPr>
            <a:xfrm>
              <a:off x="5724128" y="2924944"/>
              <a:ext cx="144016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66 Conector"/>
            <p:cNvSpPr/>
            <p:nvPr/>
          </p:nvSpPr>
          <p:spPr>
            <a:xfrm>
              <a:off x="6732240" y="2492896"/>
              <a:ext cx="144016" cy="144016"/>
            </a:xfrm>
            <a:prstGeom prst="flowChartConnector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0" name="5 Conector angular"/>
            <p:cNvCxnSpPr>
              <a:stCxn id="62" idx="3"/>
            </p:cNvCxnSpPr>
            <p:nvPr/>
          </p:nvCxnSpPr>
          <p:spPr>
            <a:xfrm flipV="1">
              <a:off x="6660232" y="2708920"/>
              <a:ext cx="144016" cy="216024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75 Conector recto"/>
            <p:cNvCxnSpPr>
              <a:endCxn id="5123" idx="1"/>
            </p:cNvCxnSpPr>
            <p:nvPr/>
          </p:nvCxnSpPr>
          <p:spPr>
            <a:xfrm>
              <a:off x="6876256" y="2564904"/>
              <a:ext cx="432048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105 Rectángulo"/>
            <p:cNvSpPr/>
            <p:nvPr/>
          </p:nvSpPr>
          <p:spPr>
            <a:xfrm>
              <a:off x="3203848" y="2420888"/>
              <a:ext cx="79208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Filtro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108 Conector recto"/>
            <p:cNvCxnSpPr>
              <a:stCxn id="106" idx="3"/>
              <a:endCxn id="67" idx="2"/>
            </p:cNvCxnSpPr>
            <p:nvPr/>
          </p:nvCxnSpPr>
          <p:spPr>
            <a:xfrm>
              <a:off x="3995936" y="2564904"/>
              <a:ext cx="273630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7" name="76 Grupo"/>
          <p:cNvGrpSpPr/>
          <p:nvPr/>
        </p:nvGrpSpPr>
        <p:grpSpPr>
          <a:xfrm>
            <a:off x="1475656" y="3212976"/>
            <a:ext cx="6984776" cy="1008112"/>
            <a:chOff x="1475656" y="3212976"/>
            <a:chExt cx="6984776" cy="1008112"/>
          </a:xfrm>
        </p:grpSpPr>
        <p:sp>
          <p:nvSpPr>
            <p:cNvPr id="145" name="144 Rectángulo"/>
            <p:cNvSpPr/>
            <p:nvPr/>
          </p:nvSpPr>
          <p:spPr>
            <a:xfrm>
              <a:off x="2843808" y="3212976"/>
              <a:ext cx="432048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1400" b="1" dirty="0" err="1" smtClean="0"/>
                <a:t>SAI</a:t>
              </a:r>
              <a:r>
                <a:rPr lang="es-ES" sz="1400" b="1" dirty="0" smtClean="0"/>
                <a:t> </a:t>
              </a:r>
              <a:r>
                <a:rPr lang="es-ES" sz="1400" b="1" i="1" dirty="0" smtClean="0"/>
                <a:t>in-line</a:t>
              </a:r>
              <a:endParaRPr lang="es-ES" sz="1400" b="1" i="1" dirty="0"/>
            </a:p>
          </p:txBody>
        </p:sp>
        <p:sp>
          <p:nvSpPr>
            <p:cNvPr id="146" name="145 Proceso alternativo"/>
            <p:cNvSpPr/>
            <p:nvPr/>
          </p:nvSpPr>
          <p:spPr>
            <a:xfrm>
              <a:off x="1475656" y="3429000"/>
              <a:ext cx="936104" cy="432048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Red Eléctrica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62" name="Picture 3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92380" y="3284984"/>
              <a:ext cx="46805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" name="Picture 3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24328" y="3429000"/>
              <a:ext cx="46805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" name="Picture 3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40374" y="3717032"/>
              <a:ext cx="46805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9" name="148 Conector recto"/>
            <p:cNvCxnSpPr>
              <a:stCxn id="146" idx="3"/>
              <a:endCxn id="150" idx="2"/>
            </p:cNvCxnSpPr>
            <p:nvPr/>
          </p:nvCxnSpPr>
          <p:spPr>
            <a:xfrm>
              <a:off x="2411760" y="3645024"/>
              <a:ext cx="1910308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0" name="149 Conector"/>
            <p:cNvSpPr/>
            <p:nvPr/>
          </p:nvSpPr>
          <p:spPr>
            <a:xfrm>
              <a:off x="4322068" y="3573016"/>
              <a:ext cx="144016" cy="144016"/>
            </a:xfrm>
            <a:prstGeom prst="flowChartConnector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1" name="150 Conector recto"/>
            <p:cNvCxnSpPr>
              <a:stCxn id="150" idx="2"/>
              <a:endCxn id="160" idx="1"/>
            </p:cNvCxnSpPr>
            <p:nvPr/>
          </p:nvCxnSpPr>
          <p:spPr>
            <a:xfrm flipH="1">
              <a:off x="2987824" y="3645024"/>
              <a:ext cx="133424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2" name="151 Rectángulo"/>
            <p:cNvSpPr/>
            <p:nvPr/>
          </p:nvSpPr>
          <p:spPr>
            <a:xfrm>
              <a:off x="3851920" y="3861048"/>
              <a:ext cx="1080120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Rectificador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152 Recortar y redondear rectángulo de esquina sencilla"/>
            <p:cNvSpPr/>
            <p:nvPr/>
          </p:nvSpPr>
          <p:spPr>
            <a:xfrm>
              <a:off x="5076056" y="3861048"/>
              <a:ext cx="864096" cy="288032"/>
            </a:xfrm>
            <a:prstGeom prst="snipRoundRect">
              <a:avLst>
                <a:gd name="adj1" fmla="val 16667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Batería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153 Conector recto"/>
            <p:cNvCxnSpPr>
              <a:stCxn id="152" idx="3"/>
              <a:endCxn id="153" idx="2"/>
            </p:cNvCxnSpPr>
            <p:nvPr/>
          </p:nvCxnSpPr>
          <p:spPr>
            <a:xfrm>
              <a:off x="4932040" y="4005064"/>
              <a:ext cx="144016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5" name="154 Rectángulo"/>
            <p:cNvSpPr/>
            <p:nvPr/>
          </p:nvSpPr>
          <p:spPr>
            <a:xfrm>
              <a:off x="6084168" y="3501008"/>
              <a:ext cx="792088" cy="288032"/>
            </a:xfrm>
            <a:prstGeom prst="rect">
              <a:avLst/>
            </a:prstGeom>
            <a:solidFill>
              <a:srgbClr val="FE610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Inversor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158 Conector recto"/>
            <p:cNvCxnSpPr>
              <a:stCxn id="155" idx="3"/>
              <a:endCxn id="163" idx="1"/>
            </p:cNvCxnSpPr>
            <p:nvPr/>
          </p:nvCxnSpPr>
          <p:spPr>
            <a:xfrm>
              <a:off x="6876256" y="3645024"/>
              <a:ext cx="648072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0" name="159 Rectángulo"/>
            <p:cNvSpPr/>
            <p:nvPr/>
          </p:nvSpPr>
          <p:spPr>
            <a:xfrm>
              <a:off x="2987824" y="3501008"/>
              <a:ext cx="79208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Filtro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160 Conector recto"/>
            <p:cNvCxnSpPr>
              <a:stCxn id="150" idx="6"/>
              <a:endCxn id="155" idx="1"/>
            </p:cNvCxnSpPr>
            <p:nvPr/>
          </p:nvCxnSpPr>
          <p:spPr>
            <a:xfrm>
              <a:off x="4466084" y="3645024"/>
              <a:ext cx="161808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5" name="204 Conector recto"/>
            <p:cNvCxnSpPr>
              <a:stCxn id="150" idx="4"/>
              <a:endCxn id="152" idx="0"/>
            </p:cNvCxnSpPr>
            <p:nvPr/>
          </p:nvCxnSpPr>
          <p:spPr>
            <a:xfrm flipH="1">
              <a:off x="4391980" y="3717032"/>
              <a:ext cx="2096" cy="144016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4" name="213 Forma"/>
            <p:cNvCxnSpPr>
              <a:stCxn id="153" idx="0"/>
            </p:cNvCxnSpPr>
            <p:nvPr/>
          </p:nvCxnSpPr>
          <p:spPr>
            <a:xfrm flipV="1">
              <a:off x="5940152" y="3861048"/>
              <a:ext cx="576064" cy="144016"/>
            </a:xfrm>
            <a:prstGeom prst="bentConnector3">
              <a:avLst>
                <a:gd name="adj1" fmla="val 100706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69" name="268 Grupo"/>
          <p:cNvGrpSpPr/>
          <p:nvPr/>
        </p:nvGrpSpPr>
        <p:grpSpPr>
          <a:xfrm>
            <a:off x="1475656" y="4437112"/>
            <a:ext cx="6984776" cy="1008112"/>
            <a:chOff x="1259632" y="4437112"/>
            <a:chExt cx="6984776" cy="1008112"/>
          </a:xfrm>
        </p:grpSpPr>
        <p:sp>
          <p:nvSpPr>
            <p:cNvPr id="220" name="219 Rectángulo"/>
            <p:cNvSpPr/>
            <p:nvPr/>
          </p:nvSpPr>
          <p:spPr>
            <a:xfrm>
              <a:off x="2627784" y="4437112"/>
              <a:ext cx="432048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1400" b="1" dirty="0" err="1" smtClean="0"/>
                <a:t>SAI</a:t>
              </a:r>
              <a:r>
                <a:rPr lang="es-ES" sz="1400" b="1" dirty="0" smtClean="0"/>
                <a:t> </a:t>
              </a:r>
              <a:r>
                <a:rPr lang="es-ES" sz="1400" b="1" i="1" dirty="0" smtClean="0"/>
                <a:t>on-line</a:t>
              </a:r>
              <a:endParaRPr lang="es-ES" sz="1400" b="1" i="1" dirty="0"/>
            </a:p>
          </p:txBody>
        </p:sp>
        <p:sp>
          <p:nvSpPr>
            <p:cNvPr id="221" name="220 Proceso alternativo"/>
            <p:cNvSpPr/>
            <p:nvPr/>
          </p:nvSpPr>
          <p:spPr>
            <a:xfrm>
              <a:off x="1259632" y="4653136"/>
              <a:ext cx="936104" cy="432048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Red Eléctrica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23" name="25 Grupo"/>
            <p:cNvGrpSpPr/>
            <p:nvPr/>
          </p:nvGrpSpPr>
          <p:grpSpPr>
            <a:xfrm>
              <a:off x="7308304" y="4509120"/>
              <a:ext cx="936104" cy="864096"/>
              <a:chOff x="7092280" y="2636912"/>
              <a:chExt cx="1296144" cy="1296144"/>
            </a:xfrm>
          </p:grpSpPr>
          <p:pic>
            <p:nvPicPr>
              <p:cNvPr id="237" name="Picture 3"/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740352" y="2636912"/>
                <a:ext cx="648072" cy="6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8" name="Picture 3"/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092280" y="2852936"/>
                <a:ext cx="648072" cy="6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9" name="Picture 3"/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668344" y="3284984"/>
                <a:ext cx="648072" cy="6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224" name="223 Conector recto"/>
            <p:cNvCxnSpPr>
              <a:stCxn id="221" idx="3"/>
              <a:endCxn id="227" idx="1"/>
            </p:cNvCxnSpPr>
            <p:nvPr/>
          </p:nvCxnSpPr>
          <p:spPr>
            <a:xfrm>
              <a:off x="2195736" y="4869160"/>
              <a:ext cx="5760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27" name="226 Rectángulo"/>
            <p:cNvSpPr/>
            <p:nvPr/>
          </p:nvSpPr>
          <p:spPr>
            <a:xfrm>
              <a:off x="2771800" y="4725144"/>
              <a:ext cx="115212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Rectificador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227 Recortar y redondear rectángulo de esquina sencilla"/>
            <p:cNvSpPr/>
            <p:nvPr/>
          </p:nvSpPr>
          <p:spPr>
            <a:xfrm>
              <a:off x="4355976" y="5085184"/>
              <a:ext cx="864096" cy="288032"/>
            </a:xfrm>
            <a:prstGeom prst="snipRoundRect">
              <a:avLst>
                <a:gd name="adj1" fmla="val 16667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Batería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9" name="228 Conector recto"/>
            <p:cNvCxnSpPr>
              <a:stCxn id="227" idx="3"/>
              <a:endCxn id="232" idx="2"/>
            </p:cNvCxnSpPr>
            <p:nvPr/>
          </p:nvCxnSpPr>
          <p:spPr>
            <a:xfrm>
              <a:off x="3923928" y="4869160"/>
              <a:ext cx="79208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30" name="229 Rectángulo"/>
            <p:cNvSpPr/>
            <p:nvPr/>
          </p:nvSpPr>
          <p:spPr>
            <a:xfrm>
              <a:off x="5868144" y="4725144"/>
              <a:ext cx="792088" cy="288032"/>
            </a:xfrm>
            <a:prstGeom prst="rect">
              <a:avLst/>
            </a:prstGeom>
            <a:solidFill>
              <a:srgbClr val="FE610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Inversor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230 Conector recto"/>
            <p:cNvCxnSpPr>
              <a:stCxn id="228" idx="3"/>
              <a:endCxn id="232" idx="4"/>
            </p:cNvCxnSpPr>
            <p:nvPr/>
          </p:nvCxnSpPr>
          <p:spPr>
            <a:xfrm flipV="1">
              <a:off x="4788024" y="4941168"/>
              <a:ext cx="0" cy="14401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32" name="231 Conector"/>
            <p:cNvSpPr/>
            <p:nvPr/>
          </p:nvSpPr>
          <p:spPr>
            <a:xfrm>
              <a:off x="4716016" y="4797152"/>
              <a:ext cx="144016" cy="144016"/>
            </a:xfrm>
            <a:prstGeom prst="flowChart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4" name="233 Conector recto"/>
            <p:cNvCxnSpPr>
              <a:stCxn id="230" idx="3"/>
              <a:endCxn id="238" idx="1"/>
            </p:cNvCxnSpPr>
            <p:nvPr/>
          </p:nvCxnSpPr>
          <p:spPr>
            <a:xfrm>
              <a:off x="6660232" y="4869160"/>
              <a:ext cx="648072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" name="249 Conector recto"/>
            <p:cNvCxnSpPr>
              <a:stCxn id="232" idx="6"/>
              <a:endCxn id="230" idx="1"/>
            </p:cNvCxnSpPr>
            <p:nvPr/>
          </p:nvCxnSpPr>
          <p:spPr>
            <a:xfrm>
              <a:off x="4860032" y="4869160"/>
              <a:ext cx="100811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3" name="252 Grupo"/>
          <p:cNvGrpSpPr/>
          <p:nvPr/>
        </p:nvGrpSpPr>
        <p:grpSpPr>
          <a:xfrm>
            <a:off x="1475656" y="5661248"/>
            <a:ext cx="6984776" cy="1008112"/>
            <a:chOff x="1259632" y="2132856"/>
            <a:chExt cx="6984776" cy="1008112"/>
          </a:xfrm>
        </p:grpSpPr>
        <p:sp>
          <p:nvSpPr>
            <p:cNvPr id="254" name="253 Rectángulo"/>
            <p:cNvSpPr/>
            <p:nvPr/>
          </p:nvSpPr>
          <p:spPr>
            <a:xfrm>
              <a:off x="2627784" y="2132856"/>
              <a:ext cx="432048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1400" b="1" dirty="0" err="1" smtClean="0"/>
                <a:t>SAI</a:t>
              </a:r>
              <a:r>
                <a:rPr lang="es-ES" sz="1400" b="1" dirty="0" smtClean="0"/>
                <a:t> </a:t>
              </a:r>
              <a:r>
                <a:rPr lang="es-ES" sz="1400" b="1" dirty="0" err="1" smtClean="0"/>
                <a:t>DC</a:t>
              </a:r>
              <a:endParaRPr lang="es-ES" sz="1400" b="1" dirty="0"/>
            </a:p>
          </p:txBody>
        </p:sp>
        <p:sp>
          <p:nvSpPr>
            <p:cNvPr id="255" name="254 Proceso alternativo"/>
            <p:cNvSpPr/>
            <p:nvPr/>
          </p:nvSpPr>
          <p:spPr>
            <a:xfrm>
              <a:off x="1259632" y="2348880"/>
              <a:ext cx="936104" cy="432048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Red Eléctrica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56" name="25 Grupo"/>
            <p:cNvGrpSpPr/>
            <p:nvPr/>
          </p:nvGrpSpPr>
          <p:grpSpPr>
            <a:xfrm>
              <a:off x="7308304" y="2204864"/>
              <a:ext cx="936104" cy="864096"/>
              <a:chOff x="7092280" y="2636912"/>
              <a:chExt cx="1296144" cy="1296144"/>
            </a:xfrm>
          </p:grpSpPr>
          <p:pic>
            <p:nvPicPr>
              <p:cNvPr id="265" name="Picture 3"/>
              <p:cNvPicPr>
                <a:picLocks noChangeAspect="1" noChangeArrowheads="1"/>
              </p:cNvPicPr>
              <p:nvPr/>
            </p:nvPicPr>
            <p:blipFill>
              <a:blip r:embed="rId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740352" y="2636912"/>
                <a:ext cx="648072" cy="6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6" name="Picture 3"/>
              <p:cNvPicPr>
                <a:picLocks noChangeAspect="1" noChangeArrowheads="1"/>
              </p:cNvPicPr>
              <p:nvPr/>
            </p:nvPicPr>
            <p:blipFill>
              <a:blip r:embed="rId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092280" y="2852936"/>
                <a:ext cx="648072" cy="6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7" name="Picture 3"/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668344" y="3284984"/>
                <a:ext cx="648072" cy="6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257" name="256 Conector recto"/>
            <p:cNvCxnSpPr>
              <a:stCxn id="255" idx="3"/>
              <a:endCxn id="258" idx="1"/>
            </p:cNvCxnSpPr>
            <p:nvPr/>
          </p:nvCxnSpPr>
          <p:spPr>
            <a:xfrm>
              <a:off x="2195736" y="2564904"/>
              <a:ext cx="5760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8" name="257 Rectángulo"/>
            <p:cNvSpPr/>
            <p:nvPr/>
          </p:nvSpPr>
          <p:spPr>
            <a:xfrm>
              <a:off x="2771800" y="2420888"/>
              <a:ext cx="115212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Rectificador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9" name="258 Recortar y redondear rectángulo de esquina sencilla"/>
            <p:cNvSpPr/>
            <p:nvPr/>
          </p:nvSpPr>
          <p:spPr>
            <a:xfrm>
              <a:off x="4355976" y="2780928"/>
              <a:ext cx="864096" cy="288032"/>
            </a:xfrm>
            <a:prstGeom prst="snipRoundRect">
              <a:avLst>
                <a:gd name="adj1" fmla="val 16667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solidFill>
                    <a:schemeClr val="tx1"/>
                  </a:solidFill>
                </a:rPr>
                <a:t>Batería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0" name="259 Conector recto"/>
            <p:cNvCxnSpPr>
              <a:stCxn id="258" idx="3"/>
              <a:endCxn id="263" idx="2"/>
            </p:cNvCxnSpPr>
            <p:nvPr/>
          </p:nvCxnSpPr>
          <p:spPr>
            <a:xfrm>
              <a:off x="3923928" y="2564904"/>
              <a:ext cx="79208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2" name="261 Conector recto"/>
            <p:cNvCxnSpPr>
              <a:stCxn id="259" idx="3"/>
              <a:endCxn id="263" idx="4"/>
            </p:cNvCxnSpPr>
            <p:nvPr/>
          </p:nvCxnSpPr>
          <p:spPr>
            <a:xfrm flipV="1">
              <a:off x="4788024" y="2636912"/>
              <a:ext cx="0" cy="14401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63" name="262 Conector"/>
            <p:cNvSpPr/>
            <p:nvPr/>
          </p:nvSpPr>
          <p:spPr>
            <a:xfrm>
              <a:off x="4716016" y="2492896"/>
              <a:ext cx="144016" cy="144016"/>
            </a:xfrm>
            <a:prstGeom prst="flowChart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64" name="263 Conector recto"/>
            <p:cNvCxnSpPr>
              <a:stCxn id="263" idx="6"/>
              <a:endCxn id="266" idx="1"/>
            </p:cNvCxnSpPr>
            <p:nvPr/>
          </p:nvCxnSpPr>
          <p:spPr>
            <a:xfrm>
              <a:off x="4860032" y="2564904"/>
              <a:ext cx="244827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2989312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Adaptadores de equipos portátiles</a:t>
            </a:r>
          </a:p>
          <a:p>
            <a:pPr lvl="1"/>
            <a:r>
              <a:rPr lang="es-ES" dirty="0" smtClean="0"/>
              <a:t>Generalmente suministran </a:t>
            </a:r>
            <a:r>
              <a:rPr lang="es-ES" b="1" dirty="0" smtClean="0"/>
              <a:t>12-19 V.</a:t>
            </a:r>
          </a:p>
          <a:p>
            <a:pPr lvl="1"/>
            <a:r>
              <a:rPr lang="es-ES" dirty="0" smtClean="0"/>
              <a:t>Son externos para no expone el equipo al calor.</a:t>
            </a:r>
          </a:p>
          <a:p>
            <a:pPr lvl="1"/>
            <a:r>
              <a:rPr lang="es-ES" dirty="0" smtClean="0"/>
              <a:t>El conector al portátil es especifico para cada voltaje suministrado por el adaptador.</a:t>
            </a:r>
          </a:p>
          <a:p>
            <a:pPr lvl="1"/>
            <a:r>
              <a:rPr lang="es-ES" dirty="0" smtClean="0"/>
              <a:t>Mientras suministran energía al equipo cargan las baterías.</a:t>
            </a:r>
          </a:p>
          <a:p>
            <a:pPr lvl="1"/>
            <a:r>
              <a:rPr lang="es-ES" dirty="0" smtClean="0"/>
              <a:t>Los principales tipos de cable adaptador-red eléctrica son de tres tipos:</a:t>
            </a:r>
          </a:p>
          <a:p>
            <a:pPr lvl="2"/>
            <a:r>
              <a:rPr lang="es-ES" b="1" dirty="0" smtClean="0">
                <a:solidFill>
                  <a:srgbClr val="FF0000"/>
                </a:solidFill>
              </a:rPr>
              <a:t>Cable C13-</a:t>
            </a:r>
            <a:r>
              <a:rPr lang="es-ES" b="1" i="1" dirty="0" smtClean="0">
                <a:solidFill>
                  <a:srgbClr val="FF0000"/>
                </a:solidFill>
              </a:rPr>
              <a:t>Schuko</a:t>
            </a:r>
            <a:r>
              <a:rPr lang="es-ES" b="1" dirty="0" smtClean="0">
                <a:solidFill>
                  <a:srgbClr val="FF0000"/>
                </a:solidFill>
              </a:rPr>
              <a:t> (</a:t>
            </a:r>
            <a:r>
              <a:rPr lang="es-ES" b="1" dirty="0" err="1" smtClean="0">
                <a:solidFill>
                  <a:srgbClr val="FF0000"/>
                </a:solidFill>
              </a:rPr>
              <a:t>IEC</a:t>
            </a:r>
            <a:r>
              <a:rPr lang="es-ES" b="1" dirty="0" smtClean="0">
                <a:solidFill>
                  <a:srgbClr val="FF0000"/>
                </a:solidFill>
              </a:rPr>
              <a:t>) </a:t>
            </a:r>
            <a:r>
              <a:rPr lang="es-ES" dirty="0" smtClean="0"/>
              <a:t>(Dos polos y toma de tierra)</a:t>
            </a:r>
          </a:p>
          <a:p>
            <a:pPr lvl="2"/>
            <a:r>
              <a:rPr lang="es-ES" b="1" dirty="0" smtClean="0">
                <a:solidFill>
                  <a:srgbClr val="FF0000"/>
                </a:solidFill>
              </a:rPr>
              <a:t>Cable C5-</a:t>
            </a:r>
            <a:r>
              <a:rPr lang="es-ES" b="1" i="1" dirty="0" smtClean="0">
                <a:solidFill>
                  <a:srgbClr val="FF0000"/>
                </a:solidFill>
              </a:rPr>
              <a:t>Schuko</a:t>
            </a:r>
            <a:r>
              <a:rPr lang="es-ES" b="1" dirty="0" smtClean="0">
                <a:solidFill>
                  <a:srgbClr val="FF0000"/>
                </a:solidFill>
              </a:rPr>
              <a:t> (trébol) </a:t>
            </a:r>
            <a:r>
              <a:rPr lang="es-ES" dirty="0" smtClean="0"/>
              <a:t>(Dos polos y toma de tierra)</a:t>
            </a:r>
          </a:p>
          <a:p>
            <a:pPr lvl="2"/>
            <a:r>
              <a:rPr lang="es-ES" b="1" dirty="0" smtClean="0">
                <a:solidFill>
                  <a:srgbClr val="FF0000"/>
                </a:solidFill>
              </a:rPr>
              <a:t>Cable C7-</a:t>
            </a:r>
            <a:r>
              <a:rPr lang="es-ES" b="1" i="1" dirty="0" smtClean="0">
                <a:solidFill>
                  <a:srgbClr val="FF0000"/>
                </a:solidFill>
              </a:rPr>
              <a:t>Europlug </a:t>
            </a:r>
            <a:r>
              <a:rPr lang="es-ES" b="1" dirty="0" smtClean="0">
                <a:solidFill>
                  <a:srgbClr val="FF0000"/>
                </a:solidFill>
              </a:rPr>
              <a:t>(ocho o</a:t>
            </a:r>
            <a:r>
              <a:rPr lang="es-ES" b="1" i="1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escopeta) </a:t>
            </a:r>
            <a:r>
              <a:rPr lang="es-ES" dirty="0" smtClean="0"/>
              <a:t>(Dos polos sin toma de tierra)</a:t>
            </a:r>
          </a:p>
          <a:p>
            <a:pPr lvl="3"/>
            <a:endParaRPr lang="es-ES" dirty="0" smtClean="0"/>
          </a:p>
        </p:txBody>
      </p:sp>
      <p:pic>
        <p:nvPicPr>
          <p:cNvPr id="4098" name="Picture 2" descr="http://fotos.pccomponentes.com/cables_de_alimentacion/cable_de_alimentacion_schuko___iec_1_8_mt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31640" y="4797152"/>
            <a:ext cx="2232248" cy="1675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0" name="Picture 4" descr="http://www.conectrolinformatica.com/2036-446-large/cable-de-alimentacion-trebol-a-schuko-2-mts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923928" y="4797152"/>
            <a:ext cx="2232248" cy="1689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2" name="Picture 6" descr="http://www.cablesdirect.co.uk/write/RB-295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516216" y="4797152"/>
            <a:ext cx="2232248" cy="16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277344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Cargadores de dispositivos móviles</a:t>
            </a:r>
          </a:p>
          <a:p>
            <a:pPr lvl="1"/>
            <a:r>
              <a:rPr lang="es-ES" dirty="0" smtClean="0"/>
              <a:t>Realizar la carga de las baterías de los dispositivos móviles.</a:t>
            </a:r>
          </a:p>
          <a:p>
            <a:pPr lvl="1"/>
            <a:r>
              <a:rPr lang="es-ES" dirty="0" smtClean="0"/>
              <a:t>Suministran </a:t>
            </a:r>
            <a:r>
              <a:rPr lang="es-ES" b="1" dirty="0" smtClean="0"/>
              <a:t>5 V</a:t>
            </a:r>
            <a:r>
              <a:rPr lang="es-ES" dirty="0" smtClean="0"/>
              <a:t> de acuerdo al estándar USB.</a:t>
            </a:r>
          </a:p>
          <a:p>
            <a:pPr lvl="1"/>
            <a:r>
              <a:rPr lang="es-ES" dirty="0" smtClean="0"/>
              <a:t>La velocidad de carga dependerá el amperaje del cargador.</a:t>
            </a:r>
          </a:p>
          <a:p>
            <a:pPr lvl="2"/>
            <a:r>
              <a:rPr lang="es-ES" dirty="0" smtClean="0"/>
              <a:t>Nunca se puede suministrar más amperaje del indicado el cargador como amperaje máximo.</a:t>
            </a:r>
          </a:p>
          <a:p>
            <a:pPr lvl="2"/>
            <a:r>
              <a:rPr lang="es-ES" dirty="0" smtClean="0"/>
              <a:t>Nunca se puede aceptar más amperaje del que el dispositivo esté diseñado para la carga.</a:t>
            </a:r>
          </a:p>
          <a:p>
            <a:pPr lvl="2"/>
            <a:r>
              <a:rPr lang="es-ES" dirty="0" smtClean="0"/>
              <a:t>La velocidad de carga dependerá del amperaje es más bajo (del dispositivo o del cargador).</a:t>
            </a:r>
          </a:p>
          <a:p>
            <a:pPr lvl="1"/>
            <a:r>
              <a:rPr lang="es-ES" dirty="0" smtClean="0"/>
              <a:t>Para la carga se utiliza el cable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USB-A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macho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dirty="0" smtClean="0"/>
              <a:t>a </a:t>
            </a:r>
            <a:r>
              <a:rPr lang="el-GR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μ</a:t>
            </a: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USB-B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macho</a:t>
            </a:r>
            <a:r>
              <a:rPr lang="es-ES" dirty="0" smtClean="0"/>
              <a:t>.</a:t>
            </a:r>
          </a:p>
          <a:p>
            <a:pPr lvl="3"/>
            <a:endParaRPr lang="es-ES" dirty="0" smtClean="0"/>
          </a:p>
        </p:txBody>
      </p:sp>
      <p:pic>
        <p:nvPicPr>
          <p:cNvPr id="54274" name="Picture 2" descr="http://www.cablewindow.com/3003-tonytheme_cloudzoom_big/cargador-enchufe-de-red-micro-usb-0-4a-2w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707904" y="4221088"/>
            <a:ext cx="2549083" cy="23762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2.3 Fuente de alimentación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410200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Baterías de portátiles y dispositivos móviles</a:t>
            </a:r>
          </a:p>
          <a:p>
            <a:pPr lvl="1"/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Baterías de Níquel Cadmio (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</a:rPr>
              <a:t>NiCd</a:t>
            </a:r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): </a:t>
            </a:r>
          </a:p>
          <a:p>
            <a:pPr lvl="2"/>
            <a:r>
              <a:rPr lang="es-ES" dirty="0" smtClean="0"/>
              <a:t>Vida útil de 1000-1500 ciclos carga y descarga.</a:t>
            </a:r>
          </a:p>
          <a:p>
            <a:pPr lvl="2"/>
            <a:r>
              <a:rPr lang="es-ES" dirty="0" smtClean="0"/>
              <a:t>Obsoletas debido a su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efecto memoria</a:t>
            </a:r>
            <a:r>
              <a:rPr lang="es-ES" dirty="0" smtClean="0"/>
              <a:t> (requieren realizar descargas completas)</a:t>
            </a:r>
          </a:p>
          <a:p>
            <a:pPr lvl="2"/>
            <a:r>
              <a:rPr lang="es-ES" dirty="0" smtClean="0"/>
              <a:t>Son muy contaminantes.</a:t>
            </a:r>
          </a:p>
          <a:p>
            <a:pPr lvl="1"/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Baterías Hidruro Metálico de Níquel (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</a:rPr>
              <a:t>NiMH</a:t>
            </a:r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):</a:t>
            </a:r>
          </a:p>
          <a:p>
            <a:pPr lvl="2"/>
            <a:r>
              <a:rPr lang="es-ES" dirty="0" smtClean="0"/>
              <a:t>Vida útil de 500-2000 ciclos carga y descarga.</a:t>
            </a:r>
          </a:p>
          <a:p>
            <a:pPr lvl="2"/>
            <a:r>
              <a:rPr lang="es-ES" dirty="0" smtClean="0"/>
              <a:t>Presentan problemas de </a:t>
            </a:r>
            <a:r>
              <a:rPr lang="es-ES" dirty="0" err="1" smtClean="0"/>
              <a:t>autodescarga</a:t>
            </a:r>
            <a:r>
              <a:rPr lang="es-ES" dirty="0" smtClean="0"/>
              <a:t>. Requieren uso continuo.</a:t>
            </a:r>
          </a:p>
          <a:p>
            <a:pPr lvl="1"/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Baterías de Litio (Li-Ion):</a:t>
            </a:r>
          </a:p>
          <a:p>
            <a:pPr lvl="2"/>
            <a:r>
              <a:rPr lang="es-ES" dirty="0" smtClean="0"/>
              <a:t>Vida útil de 400-1200 ciclos carga y descarga.</a:t>
            </a:r>
          </a:p>
          <a:p>
            <a:pPr lvl="2"/>
            <a:r>
              <a:rPr lang="es-ES" dirty="0" smtClean="0"/>
              <a:t>Presentan elevada capacidad de carga (medida en </a:t>
            </a:r>
            <a:r>
              <a:rPr lang="es-ES" b="1" dirty="0" smtClean="0"/>
              <a:t>miliamperios-hora </a:t>
            </a:r>
            <a:r>
              <a:rPr lang="es-ES" b="1" dirty="0" err="1" smtClean="0"/>
              <a:t>mAh</a:t>
            </a:r>
            <a:r>
              <a:rPr lang="es-ES" dirty="0" smtClean="0"/>
              <a:t>).</a:t>
            </a:r>
          </a:p>
          <a:p>
            <a:pPr lvl="2"/>
            <a:r>
              <a:rPr lang="es-ES" dirty="0" smtClean="0"/>
              <a:t>Son sensibles a la temperatura.</a:t>
            </a:r>
          </a:p>
          <a:p>
            <a:pPr lvl="2"/>
            <a:r>
              <a:rPr lang="es-ES" dirty="0" smtClean="0"/>
              <a:t>Su coste es elevado.</a:t>
            </a:r>
          </a:p>
          <a:p>
            <a:pPr lvl="1"/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Baterías de Polímero Litio (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</a:rPr>
              <a:t>LiPo</a:t>
            </a:r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):</a:t>
            </a:r>
          </a:p>
          <a:p>
            <a:pPr lvl="2"/>
            <a:r>
              <a:rPr lang="es-ES" dirty="0" smtClean="0"/>
              <a:t>Vida útil es superior a 1000 ciclos carga y descarga.</a:t>
            </a:r>
          </a:p>
          <a:p>
            <a:pPr lvl="2"/>
            <a:r>
              <a:rPr lang="es-ES" dirty="0" smtClean="0"/>
              <a:t>Están empaquetadas en bolsas flexibles.</a:t>
            </a:r>
          </a:p>
          <a:p>
            <a:pPr lvl="2"/>
            <a:r>
              <a:rPr lang="es-ES" dirty="0" smtClean="0"/>
              <a:t>Tienen una gran capacidad de carga (5-12 veces más que las de </a:t>
            </a:r>
            <a:r>
              <a:rPr lang="es-ES" b="1" dirty="0" err="1" smtClean="0"/>
              <a:t>NiMH</a:t>
            </a:r>
            <a:r>
              <a:rPr lang="es-ES" dirty="0" smtClean="0"/>
              <a:t>).</a:t>
            </a:r>
          </a:p>
          <a:p>
            <a:pPr lvl="2"/>
            <a:r>
              <a:rPr lang="es-ES" dirty="0" smtClean="0"/>
              <a:t>Son muy delicadas, un fallo puede hacerlas arder.</a:t>
            </a:r>
          </a:p>
          <a:p>
            <a:pPr lvl="2"/>
            <a:r>
              <a:rPr lang="es-ES" dirty="0" smtClean="0"/>
              <a:t>Necesitan cargadores especiales.</a:t>
            </a:r>
          </a:p>
          <a:p>
            <a:pPr lvl="1"/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Baterías de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</a:rPr>
              <a:t>Grafeno</a:t>
            </a:r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s-ES" b="1" dirty="0" smtClean="0"/>
              <a:t>En desarrollo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077544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La misión del sistema de refrigeración es reducir la temperatura de los componentes que más se calientan (generalmente procesadores).</a:t>
            </a:r>
          </a:p>
          <a:p>
            <a:r>
              <a:rPr lang="es-ES" dirty="0" smtClean="0"/>
              <a:t>Los dispositivos móviles están diseñados para calentarse poco, y no precisan sistemas activos de refrigeración.</a:t>
            </a:r>
          </a:p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Elementos refrigeradores básicos:</a:t>
            </a:r>
          </a:p>
          <a:p>
            <a:pPr lvl="1"/>
            <a:r>
              <a:rPr lang="es-ES" dirty="0" smtClean="0"/>
              <a:t>Ventiladores</a:t>
            </a:r>
          </a:p>
          <a:p>
            <a:pPr lvl="1"/>
            <a:r>
              <a:rPr lang="es-ES" dirty="0" smtClean="0"/>
              <a:t>Disipadores</a:t>
            </a:r>
          </a:p>
          <a:p>
            <a:pPr lvl="1"/>
            <a:r>
              <a:rPr lang="es-ES" dirty="0" smtClean="0"/>
              <a:t>Resina térmica</a:t>
            </a:r>
          </a:p>
          <a:p>
            <a:pPr lvl="1"/>
            <a:r>
              <a:rPr lang="es-ES" i="1" dirty="0" err="1" smtClean="0"/>
              <a:t>Heatpipes</a:t>
            </a:r>
            <a:endParaRPr lang="es-ES" dirty="0" smtClean="0"/>
          </a:p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Refrigeración avanzada:</a:t>
            </a:r>
          </a:p>
          <a:p>
            <a:pPr lvl="1"/>
            <a:r>
              <a:rPr lang="es-ES" dirty="0" smtClean="0"/>
              <a:t>Refrigeración líquida</a:t>
            </a:r>
            <a:endParaRPr lang="es-ES" sz="2700" dirty="0" smtClean="0"/>
          </a:p>
          <a:p>
            <a:pPr lvl="2"/>
            <a:r>
              <a:rPr lang="es-ES" dirty="0" smtClean="0"/>
              <a:t>Circuitos de agua (</a:t>
            </a:r>
            <a:r>
              <a:rPr lang="es-ES" i="1" dirty="0" err="1" smtClean="0"/>
              <a:t>Watercooling</a:t>
            </a:r>
            <a:r>
              <a:rPr lang="es-ES" i="1" dirty="0" smtClean="0"/>
              <a:t>)</a:t>
            </a:r>
            <a:endParaRPr lang="es-ES" dirty="0" smtClean="0"/>
          </a:p>
          <a:p>
            <a:pPr lvl="2"/>
            <a:r>
              <a:rPr lang="es-ES" dirty="0" smtClean="0"/>
              <a:t>Circuitos de metal líquido</a:t>
            </a:r>
          </a:p>
          <a:p>
            <a:pPr lvl="2"/>
            <a:r>
              <a:rPr lang="es-ES" dirty="0" smtClean="0"/>
              <a:t>Inmersión en aceite mineral</a:t>
            </a:r>
          </a:p>
          <a:p>
            <a:pPr lvl="1"/>
            <a:r>
              <a:rPr lang="es-ES" dirty="0" smtClean="0"/>
              <a:t>Refrigeración termoeléctrica (</a:t>
            </a:r>
            <a:r>
              <a:rPr lang="es-ES" dirty="0" err="1" smtClean="0"/>
              <a:t>TEC</a:t>
            </a:r>
            <a:r>
              <a:rPr lang="es-ES" dirty="0" smtClean="0"/>
              <a:t>).</a:t>
            </a:r>
          </a:p>
          <a:p>
            <a:pPr lvl="1"/>
            <a:r>
              <a:rPr lang="es-ES" dirty="0" smtClean="0"/>
              <a:t>Criogenia</a:t>
            </a:r>
          </a:p>
          <a:p>
            <a:pPr lvl="2"/>
            <a:endParaRPr lang="es-E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7024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Ventilación</a:t>
            </a:r>
          </a:p>
          <a:p>
            <a:pPr lvl="2"/>
            <a:endParaRPr lang="es-E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43608" y="1916832"/>
            <a:ext cx="3195957" cy="2448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6" name="Picture 2" descr="http://www.guru-store.com/blog/wp-content/uploads/2012/05/acoustifandustproofrang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11960" y="1916832"/>
            <a:ext cx="2217846" cy="2376264"/>
          </a:xfrm>
          <a:prstGeom prst="rect">
            <a:avLst/>
          </a:prstGeom>
          <a:noFill/>
        </p:spPr>
      </p:pic>
      <p:pic>
        <p:nvPicPr>
          <p:cNvPr id="1030" name="Picture 6" descr="https://intelaf.files.wordpress.com/2008/08/pc41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123728" y="4357126"/>
            <a:ext cx="2890292" cy="2312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 descr="http://h20564.www2.hp.com/hpsc/doc/public/imageServlet;jsessionid=446B722B410B9D2DF1B18B6A2BA26152.tomcat6-c2t00713?DOCID=emr_na-c00862668-14/c00862702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588224" y="2060848"/>
            <a:ext cx="2376264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6" name="Picture 12" descr="http://media.bestofmicro.com/0/H/312353/original/molex-en.png"/>
          <p:cNvPicPr>
            <a:picLocks noChangeAspect="1" noChangeArrowheads="1"/>
          </p:cNvPicPr>
          <p:nvPr/>
        </p:nvPicPr>
        <p:blipFill>
          <a:blip r:embed="rId6" cstate="email"/>
          <a:srcRect l="19243" t="18439" r="29899" b="17025"/>
          <a:stretch>
            <a:fillRect/>
          </a:stretch>
        </p:blipFill>
        <p:spPr bwMode="auto">
          <a:xfrm>
            <a:off x="5364088" y="4869160"/>
            <a:ext cx="3425523" cy="1296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7024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Ventilación</a:t>
            </a:r>
          </a:p>
          <a:p>
            <a:pPr lvl="2"/>
            <a:endParaRPr lang="es-ES" dirty="0" smtClean="0"/>
          </a:p>
        </p:txBody>
      </p:sp>
      <p:pic>
        <p:nvPicPr>
          <p:cNvPr id="55298" name="Picture 2" descr="http://assets.overclock.net.s3.amazonaws.com/6/6a/6a69bfc6_vbattach227574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87623" y="2132856"/>
            <a:ext cx="7601031" cy="367240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7024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Disipadores de CPU tipo Intel</a:t>
            </a:r>
          </a:p>
          <a:p>
            <a:pPr lvl="2"/>
            <a:endParaRPr lang="es-ES" dirty="0" smtClean="0"/>
          </a:p>
        </p:txBody>
      </p:sp>
      <p:pic>
        <p:nvPicPr>
          <p:cNvPr id="57350" name="Picture 6" descr="http://pilotcomputers.netfirms.com/370fan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75656" y="3976209"/>
            <a:ext cx="2664296" cy="2881791"/>
          </a:xfrm>
          <a:prstGeom prst="rect">
            <a:avLst/>
          </a:prstGeom>
          <a:noFill/>
        </p:spPr>
      </p:pic>
      <p:pic>
        <p:nvPicPr>
          <p:cNvPr id="57348" name="Picture 4" descr="http://www.chomeweb.com/Fan_Socket370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1772816"/>
            <a:ext cx="2888994" cy="2592288"/>
          </a:xfrm>
          <a:prstGeom prst="rect">
            <a:avLst/>
          </a:prstGeom>
          <a:noFill/>
        </p:spPr>
      </p:pic>
      <p:pic>
        <p:nvPicPr>
          <p:cNvPr id="57354" name="Picture 10" descr="https://scaremuch.files.wordpress.com/2012/01/image183_thumb.jpg?w=644&amp;h=353"/>
          <p:cNvPicPr>
            <a:picLocks noChangeAspect="1" noChangeArrowheads="1"/>
          </p:cNvPicPr>
          <p:nvPr/>
        </p:nvPicPr>
        <p:blipFill>
          <a:blip r:embed="rId4" cstate="email">
            <a:grayscl/>
            <a:lum bright="20000" contrast="40000"/>
          </a:blip>
          <a:srcRect/>
          <a:stretch>
            <a:fillRect/>
          </a:stretch>
        </p:blipFill>
        <p:spPr bwMode="auto">
          <a:xfrm>
            <a:off x="4499992" y="2060848"/>
            <a:ext cx="4217611" cy="432048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32" name="Picture 12" descr="http://www.esaitech.com/images/detailed/7/ZZZ/img860573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23728" y="2060848"/>
            <a:ext cx="2520280" cy="201622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7024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Disipadores de CPU tipo Intel</a:t>
            </a:r>
          </a:p>
          <a:p>
            <a:pPr lvl="2"/>
            <a:endParaRPr lang="es-ES" dirty="0" smtClean="0"/>
          </a:p>
        </p:txBody>
      </p:sp>
      <p:pic>
        <p:nvPicPr>
          <p:cNvPr id="56338" name="Picture 18" descr="http://microdream.co.uk/media/catalog/product/cache/1/image/500x500/9df78eab33525d08d6e5fb8d27136e95/i/m/img_9578_2.jpg"/>
          <p:cNvPicPr>
            <a:picLocks noChangeAspect="1" noChangeArrowheads="1"/>
          </p:cNvPicPr>
          <p:nvPr/>
        </p:nvPicPr>
        <p:blipFill>
          <a:blip r:embed="rId3" cstate="email">
            <a:lum contrast="40000"/>
          </a:blip>
          <a:srcRect/>
          <a:stretch>
            <a:fillRect/>
          </a:stretch>
        </p:blipFill>
        <p:spPr bwMode="auto">
          <a:xfrm>
            <a:off x="1043608" y="4149080"/>
            <a:ext cx="2592288" cy="2479579"/>
          </a:xfrm>
          <a:prstGeom prst="rect">
            <a:avLst/>
          </a:prstGeom>
          <a:noFill/>
        </p:spPr>
      </p:pic>
      <p:pic>
        <p:nvPicPr>
          <p:cNvPr id="56336" name="Picture 16" descr="http://azsurplus.com/images/intel_p4_cpu_heatsinkfan_holder_bracket_backplate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635896" y="4609836"/>
            <a:ext cx="2808312" cy="2248164"/>
          </a:xfrm>
          <a:prstGeom prst="rect">
            <a:avLst/>
          </a:prstGeom>
          <a:noFill/>
        </p:spPr>
      </p:pic>
      <p:pic>
        <p:nvPicPr>
          <p:cNvPr id="56334" name="Picture 14" descr="http://www.overclockers.ru/images/lab/2005/10/12/tt/ninja_478.png"/>
          <p:cNvPicPr>
            <a:picLocks noChangeAspect="1" noChangeArrowheads="1"/>
          </p:cNvPicPr>
          <p:nvPr/>
        </p:nvPicPr>
        <p:blipFill>
          <a:blip r:embed="rId5" cstate="email">
            <a:lum contrast="40000"/>
          </a:blip>
          <a:srcRect/>
          <a:stretch>
            <a:fillRect/>
          </a:stretch>
        </p:blipFill>
        <p:spPr bwMode="auto">
          <a:xfrm>
            <a:off x="5043820" y="1844824"/>
            <a:ext cx="3951440" cy="309634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835150" y="1628775"/>
            <a:ext cx="5184775" cy="4737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</p:pic>
      <p:sp>
        <p:nvSpPr>
          <p:cNvPr id="10" name="AutoShape 5"/>
          <p:cNvSpPr>
            <a:spLocks/>
          </p:cNvSpPr>
          <p:nvPr/>
        </p:nvSpPr>
        <p:spPr bwMode="auto">
          <a:xfrm>
            <a:off x="7019925" y="1196975"/>
            <a:ext cx="1657350" cy="609600"/>
          </a:xfrm>
          <a:prstGeom prst="callout2">
            <a:avLst>
              <a:gd name="adj1" fmla="val 18750"/>
              <a:gd name="adj2" fmla="val -4597"/>
              <a:gd name="adj3" fmla="val 18750"/>
              <a:gd name="adj4" fmla="val -21074"/>
              <a:gd name="adj5" fmla="val 177343"/>
              <a:gd name="adj6" fmla="val -38218"/>
            </a:avLst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s-ES" b="1" dirty="0">
                <a:solidFill>
                  <a:srgbClr val="000000"/>
                </a:solidFill>
              </a:rPr>
              <a:t>Bahías de 5,25’’</a:t>
            </a: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7162800" y="4941888"/>
            <a:ext cx="1657350" cy="609600"/>
          </a:xfrm>
          <a:prstGeom prst="callout2">
            <a:avLst>
              <a:gd name="adj1" fmla="val 18750"/>
              <a:gd name="adj2" fmla="val -4597"/>
              <a:gd name="adj3" fmla="val 18750"/>
              <a:gd name="adj4" fmla="val -34579"/>
              <a:gd name="adj5" fmla="val 113023"/>
              <a:gd name="adj6" fmla="val -65806"/>
            </a:avLst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s-ES" b="1" dirty="0">
                <a:solidFill>
                  <a:srgbClr val="000000"/>
                </a:solidFill>
              </a:rPr>
              <a:t>Ventilador delantero</a:t>
            </a:r>
          </a:p>
        </p:txBody>
      </p:sp>
      <p:sp>
        <p:nvSpPr>
          <p:cNvPr id="12" name="AutoShape 7"/>
          <p:cNvSpPr>
            <a:spLocks/>
          </p:cNvSpPr>
          <p:nvPr/>
        </p:nvSpPr>
        <p:spPr bwMode="auto">
          <a:xfrm>
            <a:off x="7091363" y="3573463"/>
            <a:ext cx="1657350" cy="609600"/>
          </a:xfrm>
          <a:prstGeom prst="callout2">
            <a:avLst>
              <a:gd name="adj1" fmla="val 18750"/>
              <a:gd name="adj2" fmla="val -4597"/>
              <a:gd name="adj3" fmla="val 18750"/>
              <a:gd name="adj4" fmla="val -37741"/>
              <a:gd name="adj5" fmla="val 84375"/>
              <a:gd name="adj6" fmla="val -72032"/>
            </a:avLst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s-ES" b="1" dirty="0">
                <a:solidFill>
                  <a:srgbClr val="000000"/>
                </a:solidFill>
              </a:rPr>
              <a:t>Bahías de 3,5’’</a:t>
            </a:r>
          </a:p>
        </p:txBody>
      </p:sp>
      <p:sp>
        <p:nvSpPr>
          <p:cNvPr id="13" name="AutoShape 8"/>
          <p:cNvSpPr>
            <a:spLocks/>
          </p:cNvSpPr>
          <p:nvPr/>
        </p:nvSpPr>
        <p:spPr bwMode="auto">
          <a:xfrm>
            <a:off x="322263" y="3141663"/>
            <a:ext cx="1477962" cy="609600"/>
          </a:xfrm>
          <a:prstGeom prst="callout2">
            <a:avLst>
              <a:gd name="adj1" fmla="val 18750"/>
              <a:gd name="adj2" fmla="val 105157"/>
              <a:gd name="adj3" fmla="val 18750"/>
              <a:gd name="adj4" fmla="val 119870"/>
              <a:gd name="adj5" fmla="val 38282"/>
              <a:gd name="adj6" fmla="val 134694"/>
            </a:avLst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s-ES" b="1">
                <a:solidFill>
                  <a:srgbClr val="000000"/>
                </a:solidFill>
              </a:rPr>
              <a:t>Ventilador trasero</a:t>
            </a:r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>
            <a:off x="322263" y="1844675"/>
            <a:ext cx="1657350" cy="609600"/>
          </a:xfrm>
          <a:prstGeom prst="callout2">
            <a:avLst>
              <a:gd name="adj1" fmla="val 18750"/>
              <a:gd name="adj2" fmla="val 104597"/>
              <a:gd name="adj3" fmla="val 18750"/>
              <a:gd name="adj4" fmla="val 129310"/>
              <a:gd name="adj5" fmla="val 97657"/>
              <a:gd name="adj6" fmla="val 155079"/>
            </a:avLst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s-ES" b="1" dirty="0">
                <a:solidFill>
                  <a:srgbClr val="000000"/>
                </a:solidFill>
              </a:rPr>
              <a:t>Fuente de alimentación</a:t>
            </a:r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>
            <a:off x="393700" y="5013325"/>
            <a:ext cx="1477963" cy="360363"/>
          </a:xfrm>
          <a:prstGeom prst="callout2">
            <a:avLst>
              <a:gd name="adj1" fmla="val 31718"/>
              <a:gd name="adj2" fmla="val 105157"/>
              <a:gd name="adj3" fmla="val 31718"/>
              <a:gd name="adj4" fmla="val 155426"/>
              <a:gd name="adj5" fmla="val -149338"/>
              <a:gd name="adj6" fmla="val 206338"/>
            </a:avLst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s-ES" b="1" dirty="0">
                <a:solidFill>
                  <a:srgbClr val="000000"/>
                </a:solidFill>
              </a:rPr>
              <a:t>Placa base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7024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Disipadores de CPU tipo Intel</a:t>
            </a:r>
          </a:p>
          <a:p>
            <a:pPr lvl="2"/>
            <a:endParaRPr lang="es-ES" dirty="0" smtClean="0"/>
          </a:p>
        </p:txBody>
      </p:sp>
      <p:pic>
        <p:nvPicPr>
          <p:cNvPr id="56324" name="Picture 4" descr="http://mlm-s1-p.mlstatic.com/disipador-intel-para-procesador-intel-socket-lga-775-3051-MLM3900936011_022013-O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59632" y="4252764"/>
            <a:ext cx="2521868" cy="2605236"/>
          </a:xfrm>
          <a:prstGeom prst="rect">
            <a:avLst/>
          </a:prstGeom>
          <a:noFill/>
        </p:spPr>
      </p:pic>
      <p:pic>
        <p:nvPicPr>
          <p:cNvPr id="56326" name="Picture 6" descr="http://www.intel.com/support/processors/sb/img/resettingpushpins5.jpg"/>
          <p:cNvPicPr>
            <a:picLocks noChangeAspect="1" noChangeArrowheads="1"/>
          </p:cNvPicPr>
          <p:nvPr/>
        </p:nvPicPr>
        <p:blipFill>
          <a:blip r:embed="rId3" cstate="email">
            <a:lum contrast="40000"/>
          </a:blip>
          <a:srcRect/>
          <a:stretch>
            <a:fillRect/>
          </a:stretch>
        </p:blipFill>
        <p:spPr bwMode="auto">
          <a:xfrm>
            <a:off x="4139952" y="2492896"/>
            <a:ext cx="4608512" cy="3947955"/>
          </a:xfrm>
          <a:prstGeom prst="rect">
            <a:avLst/>
          </a:prstGeom>
          <a:noFill/>
        </p:spPr>
      </p:pic>
      <p:pic>
        <p:nvPicPr>
          <p:cNvPr id="56322" name="Picture 2" descr="http://img.hexus.net/v2/cpu/intel/LGA1156/IMG_0840-big.jpg"/>
          <p:cNvPicPr>
            <a:picLocks noChangeAspect="1" noChangeArrowheads="1"/>
          </p:cNvPicPr>
          <p:nvPr/>
        </p:nvPicPr>
        <p:blipFill>
          <a:blip r:embed="rId4" cstate="email">
            <a:lum contrast="20000"/>
          </a:blip>
          <a:srcRect/>
          <a:stretch>
            <a:fillRect/>
          </a:stretch>
        </p:blipFill>
        <p:spPr bwMode="auto">
          <a:xfrm>
            <a:off x="1331640" y="1844824"/>
            <a:ext cx="2326956" cy="244428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7024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Disipadores de CPU tipo AMD</a:t>
            </a:r>
          </a:p>
          <a:p>
            <a:pPr lvl="2"/>
            <a:endParaRPr lang="es-ES" dirty="0" smtClean="0"/>
          </a:p>
        </p:txBody>
      </p:sp>
      <p:pic>
        <p:nvPicPr>
          <p:cNvPr id="59394" name="Picture 2" descr="http://pcbutik.eu/wp-content/uploads/2015/09/image055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15616" y="1844824"/>
            <a:ext cx="2455727" cy="2520280"/>
          </a:xfrm>
          <a:prstGeom prst="rect">
            <a:avLst/>
          </a:prstGeom>
          <a:noFill/>
        </p:spPr>
      </p:pic>
      <p:pic>
        <p:nvPicPr>
          <p:cNvPr id="59398" name="Picture 6" descr="https://upload.wikimedia.org/wikipedia/commons/d/d9/SocketA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27651" y="4437112"/>
            <a:ext cx="1920213" cy="216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9400" name="Picture 8" descr="http://sishardware.com/imgs/a/a/u/h/j/agilent_socket_370462a_low_profile_heatsink___fan_cooler_for_industrial_2u_35mm_5_lgw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283968" y="2060848"/>
            <a:ext cx="4248472" cy="4570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7024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Disipadores de CPU tipo AMD</a:t>
            </a:r>
          </a:p>
          <a:p>
            <a:pPr lvl="2"/>
            <a:endParaRPr lang="es-ES" dirty="0" smtClean="0"/>
          </a:p>
        </p:txBody>
      </p:sp>
      <p:pic>
        <p:nvPicPr>
          <p:cNvPr id="60418" name="Picture 2" descr="http://images.highspeedbackbone.net/skuimages/large/T925-2062-Main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30524" y="1916832"/>
            <a:ext cx="2857500" cy="2448272"/>
          </a:xfrm>
          <a:prstGeom prst="rect">
            <a:avLst/>
          </a:prstGeom>
          <a:noFill/>
        </p:spPr>
      </p:pic>
      <p:pic>
        <p:nvPicPr>
          <p:cNvPr id="60420" name="Picture 4" descr="http://www.canarystore.es/639-thickbox_default/modulo-de-retencion-para-cpu-fan-socket-754-939-94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004048" y="1916832"/>
            <a:ext cx="3744416" cy="2019048"/>
          </a:xfrm>
          <a:prstGeom prst="rect">
            <a:avLst/>
          </a:prstGeom>
          <a:noFill/>
        </p:spPr>
      </p:pic>
      <p:pic>
        <p:nvPicPr>
          <p:cNvPr id="60424" name="Picture 8" descr="http://www.nordichardware.se/skrivelser_img/432/754socket4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796136" y="4005064"/>
            <a:ext cx="2376264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0426" name="Picture 10" descr="http://images.bit-tech.net/content_images/2006/05/am2_athlon_64_fx-62_x2_5000/s939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835696" y="4437112"/>
            <a:ext cx="3096344" cy="22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 descr="http://www.gaminggear.eu/1497-2987-large/cpu-cooler-amd-socket-fm1-am3-am3-am2-am2-940-939-754-92-mm-fan-hydro-bearing89w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19672" y="1772816"/>
            <a:ext cx="2978331" cy="259228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7024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Disipadores de CPU tipo AMD</a:t>
            </a:r>
          </a:p>
          <a:p>
            <a:pPr lvl="2"/>
            <a:endParaRPr lang="es-ES" dirty="0" smtClean="0"/>
          </a:p>
        </p:txBody>
      </p:sp>
      <p:pic>
        <p:nvPicPr>
          <p:cNvPr id="61442" name="Picture 2" descr="http://microdream.co.uk/media/catalog/product/i/m/img_8032_2.jpg"/>
          <p:cNvPicPr>
            <a:picLocks noChangeAspect="1" noChangeArrowheads="1"/>
          </p:cNvPicPr>
          <p:nvPr/>
        </p:nvPicPr>
        <p:blipFill>
          <a:blip r:embed="rId3" cstate="email">
            <a:lum contrast="20000"/>
          </a:blip>
          <a:srcRect/>
          <a:stretch>
            <a:fillRect/>
          </a:stretch>
        </p:blipFill>
        <p:spPr bwMode="auto">
          <a:xfrm>
            <a:off x="5580112" y="1772816"/>
            <a:ext cx="2448272" cy="2160240"/>
          </a:xfrm>
          <a:prstGeom prst="rect">
            <a:avLst/>
          </a:prstGeom>
          <a:noFill/>
        </p:spPr>
      </p:pic>
      <p:pic>
        <p:nvPicPr>
          <p:cNvPr id="61446" name="Picture 6" descr="https://encrypted-tbn2.gstatic.com/images?q=tbn:ANd9GcTcsEjiWXbRpgymzaQNnxq1SJYJ5UXAUB3VLxWSDtYT-BxhFhDv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547664" y="4365104"/>
            <a:ext cx="3076299" cy="2304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48" name="Picture 8" descr="http://www.pcstats.com/articleimages/201206/installAM3HSF_13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220072" y="4077072"/>
            <a:ext cx="3096344" cy="2602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7024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Disipadores de otros procesadores</a:t>
            </a:r>
          </a:p>
          <a:p>
            <a:pPr lvl="2"/>
            <a:endParaRPr lang="es-ES" dirty="0" smtClean="0"/>
          </a:p>
        </p:txBody>
      </p:sp>
      <p:sp>
        <p:nvSpPr>
          <p:cNvPr id="63490" name="AutoShape 2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2" name="AutoShape 4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3494" name="Picture 6" descr="http://media2.rsdelivers.cataloguesolutions.com/LargeProductImages/R0467523-0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87624" y="4077072"/>
            <a:ext cx="2307948" cy="1800200"/>
          </a:xfrm>
          <a:prstGeom prst="rect">
            <a:avLst/>
          </a:prstGeom>
          <a:noFill/>
        </p:spPr>
      </p:pic>
      <p:pic>
        <p:nvPicPr>
          <p:cNvPr id="63498" name="Picture 10" descr="http://images.highspeedbackbone.net/skuimages/large/C283-1062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563888" y="2348880"/>
            <a:ext cx="2442732" cy="3528392"/>
          </a:xfrm>
          <a:prstGeom prst="rect">
            <a:avLst/>
          </a:prstGeom>
          <a:noFill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15616" y="1988841"/>
            <a:ext cx="2408323" cy="16561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 cstate="email"/>
          <a:srcRect l="4707" r="3513"/>
          <a:stretch>
            <a:fillRect/>
          </a:stretch>
        </p:blipFill>
        <p:spPr bwMode="auto">
          <a:xfrm>
            <a:off x="6012160" y="2420888"/>
            <a:ext cx="2808312" cy="3059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695316"/>
          </a:xfrm>
        </p:spPr>
        <p:txBody>
          <a:bodyPr>
            <a:noAutofit/>
          </a:bodyPr>
          <a:lstStyle/>
          <a:p>
            <a:r>
              <a:rPr lang="es-ES" sz="2500" b="1" dirty="0" smtClean="0">
                <a:solidFill>
                  <a:schemeClr val="accent6">
                    <a:lumMod val="75000"/>
                  </a:schemeClr>
                </a:solidFill>
              </a:rPr>
              <a:t>Sistemas de refrigeración auxiliares para portátiles:</a:t>
            </a:r>
          </a:p>
        </p:txBody>
      </p:sp>
      <p:pic>
        <p:nvPicPr>
          <p:cNvPr id="151554" name="Picture 2" descr="http://d243u7pon29hni.cloudfront.net/images/products/ngs_slim_stand_cooling_soporte_ventilacion_m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42976" y="2571744"/>
            <a:ext cx="4286280" cy="2222516"/>
          </a:xfrm>
          <a:prstGeom prst="rect">
            <a:avLst/>
          </a:prstGeom>
          <a:noFill/>
        </p:spPr>
      </p:pic>
      <p:pic>
        <p:nvPicPr>
          <p:cNvPr id="151556" name="Picture 4" descr="http://www.traxtore.com/tienda/resources/image/18/f8/8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9720" y="4000504"/>
            <a:ext cx="4094524" cy="267946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61520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Pasta térmica</a:t>
            </a:r>
          </a:p>
          <a:p>
            <a:pPr lvl="1"/>
            <a:r>
              <a:rPr lang="es-ES" dirty="0" smtClean="0"/>
              <a:t>Es una suspensión que incrementa la conducción de calor entre dos superficies, en este caso entre un procesador u otro elemento que haya que refrigerar y un disipador.</a:t>
            </a:r>
          </a:p>
          <a:p>
            <a:pPr lvl="1"/>
            <a:r>
              <a:rPr lang="es-ES" b="1" dirty="0" smtClean="0"/>
              <a:t>Tipos de suspensión:</a:t>
            </a:r>
          </a:p>
          <a:p>
            <a:pPr lvl="2"/>
            <a:r>
              <a:rPr lang="es-ES" dirty="0" smtClean="0"/>
              <a:t>Suspensión de aceite de silicona</a:t>
            </a:r>
          </a:p>
          <a:p>
            <a:pPr lvl="2"/>
            <a:r>
              <a:rPr lang="es-ES" dirty="0" smtClean="0"/>
              <a:t>Tiras termoplásticas</a:t>
            </a:r>
          </a:p>
          <a:p>
            <a:pPr lvl="2"/>
            <a:r>
              <a:rPr lang="es-ES" dirty="0" smtClean="0"/>
              <a:t>Metal líquido</a:t>
            </a:r>
          </a:p>
          <a:p>
            <a:pPr lvl="1"/>
            <a:r>
              <a:rPr lang="es-ES" b="1" dirty="0" smtClean="0"/>
              <a:t>Tipos de partícula:</a:t>
            </a:r>
          </a:p>
          <a:p>
            <a:pPr lvl="2"/>
            <a:r>
              <a:rPr lang="es-ES" dirty="0" smtClean="0"/>
              <a:t>Suspensión cerámica (blancas)</a:t>
            </a:r>
          </a:p>
          <a:p>
            <a:pPr lvl="2"/>
            <a:r>
              <a:rPr lang="es-ES" dirty="0" smtClean="0"/>
              <a:t>Suspensión metálica (plateadas o grises)</a:t>
            </a:r>
          </a:p>
          <a:p>
            <a:pPr lvl="3"/>
            <a:r>
              <a:rPr lang="es-ES" dirty="0" smtClean="0"/>
              <a:t>Base de aluminio</a:t>
            </a:r>
          </a:p>
          <a:p>
            <a:pPr lvl="3"/>
            <a:r>
              <a:rPr lang="es-ES" dirty="0" smtClean="0"/>
              <a:t>Base de cobre</a:t>
            </a:r>
          </a:p>
          <a:p>
            <a:pPr lvl="3"/>
            <a:r>
              <a:rPr lang="es-ES" dirty="0" smtClean="0"/>
              <a:t>Base de oro y cobre</a:t>
            </a:r>
          </a:p>
          <a:p>
            <a:pPr lvl="3"/>
            <a:r>
              <a:rPr lang="es-ES" dirty="0" smtClean="0"/>
              <a:t>Base de plata</a:t>
            </a:r>
          </a:p>
          <a:p>
            <a:pPr lvl="2"/>
            <a:r>
              <a:rPr lang="es-ES" dirty="0" smtClean="0"/>
              <a:t>Suspensión de polvo de diamante </a:t>
            </a:r>
          </a:p>
          <a:p>
            <a:pPr lvl="2"/>
            <a:endParaRPr lang="es-ES" dirty="0" smtClean="0"/>
          </a:p>
          <a:p>
            <a:pPr lvl="1"/>
            <a:endParaRPr lang="es-ES" dirty="0" smtClean="0"/>
          </a:p>
          <a:p>
            <a:pPr lvl="2"/>
            <a:endParaRPr lang="es-ES" dirty="0" smtClean="0"/>
          </a:p>
        </p:txBody>
      </p:sp>
      <p:sp>
        <p:nvSpPr>
          <p:cNvPr id="63490" name="AutoShape 2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2" name="AutoShape 4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Botón de acción: Personalizar">
            <a:hlinkClick r:id="rId2" highlightClick="1"/>
          </p:cNvPr>
          <p:cNvSpPr/>
          <p:nvPr/>
        </p:nvSpPr>
        <p:spPr>
          <a:xfrm>
            <a:off x="8316416" y="6021288"/>
            <a:ext cx="576064" cy="576064"/>
          </a:xfrm>
          <a:prstGeom prst="actionButtonBlank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accent6">
                    <a:lumMod val="50000"/>
                  </a:schemeClr>
                </a:solidFill>
                <a:sym typeface="Webdings"/>
              </a:rPr>
              <a:t></a:t>
            </a:r>
            <a:endParaRPr lang="es-E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61520"/>
          </a:xfrm>
        </p:spPr>
        <p:txBody>
          <a:bodyPr>
            <a:normAutofit fontScale="77500" lnSpcReduction="20000"/>
          </a:bodyPr>
          <a:lstStyle/>
          <a:p>
            <a:r>
              <a:rPr lang="es-ES" b="1" i="1" dirty="0" err="1" smtClean="0">
                <a:solidFill>
                  <a:schemeClr val="accent6">
                    <a:lumMod val="75000"/>
                  </a:schemeClr>
                </a:solidFill>
              </a:rPr>
              <a:t>Heatpipes</a:t>
            </a:r>
            <a:endParaRPr lang="es-ES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" dirty="0" smtClean="0"/>
              <a:t>Un </a:t>
            </a:r>
            <a:r>
              <a:rPr lang="es-ES" i="1" dirty="0" err="1" smtClean="0"/>
              <a:t>heatpipe</a:t>
            </a:r>
            <a:r>
              <a:rPr lang="es-ES" i="1" dirty="0" smtClean="0"/>
              <a:t> </a:t>
            </a:r>
            <a:r>
              <a:rPr lang="es-ES" dirty="0" smtClean="0"/>
              <a:t>es una bomba térmica que funciona gracias al cambio de densidad que sufren los fluidos al modificar su temperatura.</a:t>
            </a:r>
          </a:p>
          <a:p>
            <a:pPr lvl="1"/>
            <a:r>
              <a:rPr lang="es-ES" dirty="0" smtClean="0"/>
              <a:t>Este fenómeno hace que en presencia de la gravedad, el fluido caliente suba y el frio descienda (convención natural).</a:t>
            </a:r>
          </a:p>
          <a:p>
            <a:pPr lvl="1"/>
            <a:r>
              <a:rPr lang="es-ES" dirty="0" smtClean="0"/>
              <a:t>El sistema de </a:t>
            </a:r>
            <a:r>
              <a:rPr lang="es-ES" i="1" dirty="0" err="1" smtClean="0"/>
              <a:t>heatpipes</a:t>
            </a:r>
            <a:r>
              <a:rPr lang="es-ES" dirty="0" smtClean="0"/>
              <a:t> que se utiliza  en ciclo cerrado en donde una mezcla de agua y otros componentes para mejorar sus propiedades, se calienta en la base y se evapora, sube por una tubería hasta el disipador, se condensa y baja como líquido a la base nuevamente. </a:t>
            </a:r>
          </a:p>
          <a:p>
            <a:pPr lvl="1"/>
            <a:r>
              <a:rPr lang="es-ES" dirty="0" smtClean="0"/>
              <a:t>El transporte de calor es muy superior al que alcanza un disipador de metal tradicional.  </a:t>
            </a:r>
          </a:p>
          <a:p>
            <a:pPr lvl="1"/>
            <a:r>
              <a:rPr lang="es-ES" dirty="0" smtClean="0"/>
              <a:t>En la practica se suele combinar estas técnicas con disipadores de alto rendimiento y ventiladores.</a:t>
            </a:r>
          </a:p>
        </p:txBody>
      </p:sp>
      <p:sp>
        <p:nvSpPr>
          <p:cNvPr id="63490" name="AutoShape 2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2" name="AutoShape 4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Botón de acción: Personalizar">
            <a:hlinkClick r:id="rId2" highlightClick="1"/>
          </p:cNvPr>
          <p:cNvSpPr/>
          <p:nvPr/>
        </p:nvSpPr>
        <p:spPr>
          <a:xfrm>
            <a:off x="8316416" y="6021288"/>
            <a:ext cx="576064" cy="576064"/>
          </a:xfrm>
          <a:prstGeom prst="actionButtonBlank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accent6">
                    <a:lumMod val="50000"/>
                  </a:schemeClr>
                </a:solidFill>
                <a:sym typeface="Webdings"/>
              </a:rPr>
              <a:t></a:t>
            </a:r>
            <a:endParaRPr lang="es-E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7024"/>
          </a:xfrm>
        </p:spPr>
        <p:txBody>
          <a:bodyPr>
            <a:normAutofit fontScale="77500" lnSpcReduction="20000"/>
          </a:bodyPr>
          <a:lstStyle/>
          <a:p>
            <a:r>
              <a:rPr lang="es-ES" b="1" i="1" dirty="0" err="1" smtClean="0">
                <a:solidFill>
                  <a:schemeClr val="accent6">
                    <a:lumMod val="75000"/>
                  </a:schemeClr>
                </a:solidFill>
              </a:rPr>
              <a:t>Heatpipes</a:t>
            </a:r>
            <a:endParaRPr lang="es-ES" dirty="0" smtClean="0"/>
          </a:p>
        </p:txBody>
      </p:sp>
      <p:pic>
        <p:nvPicPr>
          <p:cNvPr id="62468" name="Picture 4" descr="http://www.incopia2.com/shop/images/disipador%20portatil%20cq60%20486636-001-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027974" y="1844824"/>
            <a:ext cx="3864505" cy="2448272"/>
          </a:xfrm>
          <a:prstGeom prst="rect">
            <a:avLst/>
          </a:prstGeom>
          <a:noFill/>
        </p:spPr>
      </p:pic>
      <p:pic>
        <p:nvPicPr>
          <p:cNvPr id="62466" name="Picture 2" descr="http://www.puchu.es/G1S/pasta/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148064" y="4365104"/>
            <a:ext cx="3471565" cy="22603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0658" name="Picture 2" descr="http://media.www.cdrinfo.com/Sections/Articles/Sources/B/Battle%20of%20the%20CPU%20Coolers/OCZ%20Vendetta/vendetta_sideB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259632" y="2060848"/>
            <a:ext cx="3505262" cy="45365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61520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Circuitos de agua</a:t>
            </a:r>
          </a:p>
          <a:p>
            <a:pPr lvl="1"/>
            <a:r>
              <a:rPr lang="es-ES" dirty="0" smtClean="0"/>
              <a:t>Esta técnica de enfriamiento utiliza agua en vez de disipadores de calor y ventiladores. El agua tienen mayor capacidad térmica que el aire. La idea es extraer el calor generado por los componentes de la computadora el agua, enfriarla una vez fuera de la caja y luego reintroducirla.</a:t>
            </a:r>
          </a:p>
          <a:p>
            <a:pPr lvl="1"/>
            <a:r>
              <a:rPr lang="es-ES" dirty="0" smtClean="0"/>
              <a:t>El agua utilizada suele ir mezclada con otros compuestos para aumentar su capacidad térmica. </a:t>
            </a:r>
          </a:p>
          <a:p>
            <a:pPr lvl="1"/>
            <a:r>
              <a:rPr lang="es-ES" dirty="0" smtClean="0"/>
              <a:t>Los componentes a refrigerar (CPU, chipset, GPU y opcionalmente discos duros) se encajan en 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bloques</a:t>
            </a:r>
            <a:r>
              <a:rPr lang="es-ES" dirty="0" smtClean="0"/>
              <a:t> con una entrada y una salida.</a:t>
            </a:r>
          </a:p>
          <a:p>
            <a:pPr lvl="1"/>
            <a:r>
              <a:rPr lang="es-ES" dirty="0" smtClean="0"/>
              <a:t>Se almacena en un depósito y de ahí pasa a una bomba, que es la encargada de mover y dar presión al fluido para pasar por todos los </a:t>
            </a:r>
            <a:r>
              <a:rPr lang="es-ES" dirty="0" err="1" smtClean="0"/>
              <a:t>bloquesmediante</a:t>
            </a:r>
            <a:r>
              <a:rPr lang="es-ES" dirty="0" smtClean="0"/>
              <a:t> tubos de plástico.</a:t>
            </a:r>
          </a:p>
          <a:p>
            <a:pPr lvl="1"/>
            <a:r>
              <a:rPr lang="es-ES" dirty="0" smtClean="0"/>
              <a:t>Cuando el agua ya ha pasado por todos los elementos se dirige al radiador donde se vuelve a enfriar antes de entrar otra vez en el deposito cerrando así el ciclo.  </a:t>
            </a:r>
          </a:p>
          <a:p>
            <a:pPr lvl="1"/>
            <a:r>
              <a:rPr lang="es-ES" dirty="0" smtClean="0"/>
              <a:t>Se logra óptimos resultados. Ideales para el </a:t>
            </a:r>
            <a:r>
              <a:rPr lang="es-ES" b="1" i="1" dirty="0" err="1" smtClean="0"/>
              <a:t>overclocking</a:t>
            </a:r>
            <a:r>
              <a:rPr lang="es-ES" dirty="0" smtClean="0"/>
              <a:t>. </a:t>
            </a:r>
          </a:p>
          <a:p>
            <a:pPr lvl="1"/>
            <a:r>
              <a:rPr lang="es-ES" dirty="0" smtClean="0"/>
              <a:t>Esta técnica también se utiliza en portátiles cuando a estos no les basta la refrigeración normal por ventilación.</a:t>
            </a:r>
          </a:p>
          <a:p>
            <a:pPr lvl="2"/>
            <a:endParaRPr lang="es-ES" dirty="0" smtClean="0"/>
          </a:p>
        </p:txBody>
      </p:sp>
      <p:sp>
        <p:nvSpPr>
          <p:cNvPr id="63490" name="AutoShape 2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2" name="AutoShape 4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026" name="Picture 2" descr="https://upload.wikimedia.org/wikipedia/commons/thumb/a/a5/Computer_case_coolingair_flow.png/600px-Computer_case_coolingair_flow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835696" y="1143000"/>
            <a:ext cx="5715000" cy="5715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7024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Circuitos de agua</a:t>
            </a:r>
          </a:p>
          <a:p>
            <a:pPr lvl="2"/>
            <a:endParaRPr lang="es-ES" dirty="0" smtClean="0"/>
          </a:p>
        </p:txBody>
      </p:sp>
      <p:sp>
        <p:nvSpPr>
          <p:cNvPr id="63490" name="AutoShape 2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2" name="AutoShape 4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34146" name="Picture 2" descr="http://i.imgur.com/ciwAykB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427984" y="1844824"/>
            <a:ext cx="4415677" cy="3888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331640" y="1988840"/>
            <a:ext cx="2952750" cy="2233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4148" name="Picture 4" descr="https://upload.wikimedia.org/wikipedia/commons/thumb/7/7c/Watercooling-CPU-PC-Jet.jpg/200px-Watercooling-CPU-PC-Jet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835696" y="4293096"/>
            <a:ext cx="1905000" cy="990601"/>
          </a:xfrm>
          <a:prstGeom prst="rect">
            <a:avLst/>
          </a:prstGeom>
          <a:noFill/>
        </p:spPr>
      </p:pic>
      <p:pic>
        <p:nvPicPr>
          <p:cNvPr id="134150" name="Picture 6" descr="http://www.noticias3d.com/imagenes/noticias/200909/innovatek_VGA_53.2_02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979712" y="5445224"/>
            <a:ext cx="1462732" cy="1152128"/>
          </a:xfrm>
          <a:prstGeom prst="rect">
            <a:avLst/>
          </a:prstGeom>
          <a:noFill/>
        </p:spPr>
      </p:pic>
      <p:sp>
        <p:nvSpPr>
          <p:cNvPr id="10" name="5 Botón de acción: Personalizar">
            <a:hlinkClick r:id="rId6" highlightClick="1"/>
          </p:cNvPr>
          <p:cNvSpPr/>
          <p:nvPr/>
        </p:nvSpPr>
        <p:spPr>
          <a:xfrm>
            <a:off x="8316416" y="6021288"/>
            <a:ext cx="576064" cy="576064"/>
          </a:xfrm>
          <a:prstGeom prst="actionButtonBlank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b="1" dirty="0" smtClean="0">
                <a:solidFill>
                  <a:schemeClr val="accent6">
                    <a:lumMod val="50000"/>
                  </a:schemeClr>
                </a:solidFill>
                <a:sym typeface="Webdings"/>
              </a:rPr>
              <a:t></a:t>
            </a:r>
            <a:endParaRPr lang="es-E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97024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Circuitos de agua</a:t>
            </a:r>
          </a:p>
          <a:p>
            <a:pPr lvl="2"/>
            <a:endParaRPr lang="es-ES" dirty="0" smtClean="0"/>
          </a:p>
        </p:txBody>
      </p:sp>
      <p:sp>
        <p:nvSpPr>
          <p:cNvPr id="63490" name="AutoShape 2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2" name="AutoShape 4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36194" name="Picture 2" descr="http://elchapuzasinformatico.com/wp-content/uploads/2012/03/Refrigeraci%C3%B3n-l%C3%ADquida-port%C3%A1til-Asetek.jpg"/>
          <p:cNvPicPr>
            <a:picLocks noChangeAspect="1" noChangeArrowheads="1"/>
          </p:cNvPicPr>
          <p:nvPr/>
        </p:nvPicPr>
        <p:blipFill>
          <a:blip r:embed="rId2" cstate="email">
            <a:lum contrast="20000"/>
          </a:blip>
          <a:srcRect/>
          <a:stretch>
            <a:fillRect/>
          </a:stretch>
        </p:blipFill>
        <p:spPr bwMode="auto">
          <a:xfrm>
            <a:off x="1043608" y="2348880"/>
            <a:ext cx="3889000" cy="4032448"/>
          </a:xfrm>
          <a:prstGeom prst="rect">
            <a:avLst/>
          </a:prstGeom>
          <a:noFill/>
        </p:spPr>
      </p:pic>
      <p:pic>
        <p:nvPicPr>
          <p:cNvPr id="136196" name="Picture 4" descr="http://static.betazeta.com/www.chw.net/up/2012/03/l111111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004048" y="2780928"/>
            <a:ext cx="3888432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269232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Circuitos de metal líquido</a:t>
            </a:r>
          </a:p>
          <a:p>
            <a:pPr lvl="1"/>
            <a:r>
              <a:rPr lang="es-ES" dirty="0" smtClean="0"/>
              <a:t>Es un sistema parecido al los circuitos de agua, pero que en su lugar se utiliza amalgamas de Galio o Indio que cuenta con una mayor capacidad térmica.</a:t>
            </a:r>
          </a:p>
          <a:p>
            <a:pPr lvl="1"/>
            <a:r>
              <a:rPr lang="es-ES" dirty="0" smtClean="0"/>
              <a:t>El liquido metálico es bombeado electromagnéticamente sin necesidad de bomba mecánica. </a:t>
            </a:r>
          </a:p>
        </p:txBody>
      </p:sp>
      <p:sp>
        <p:nvSpPr>
          <p:cNvPr id="63490" name="AutoShape 2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2" name="AutoShape 4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39266" name="Picture 2" descr="http://bp1.blogger.com/_V6JyJUUV7FI/RtnOQ6EbaYI/AAAAAAAAABs/wkM6NdQaNIU/s400/image11_lg_img_isis_LM_lg.jpg"/>
          <p:cNvPicPr>
            <a:picLocks noChangeAspect="1" noChangeArrowheads="1"/>
          </p:cNvPicPr>
          <p:nvPr/>
        </p:nvPicPr>
        <p:blipFill>
          <a:blip r:embed="rId2" cstate="email">
            <a:lum contrast="30000"/>
          </a:blip>
          <a:srcRect/>
          <a:stretch>
            <a:fillRect/>
          </a:stretch>
        </p:blipFill>
        <p:spPr bwMode="auto">
          <a:xfrm>
            <a:off x="2627784" y="3356992"/>
            <a:ext cx="4868334" cy="331236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221560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Inmersión en aceite mineral</a:t>
            </a:r>
            <a:endParaRPr lang="es-ES" dirty="0" smtClean="0"/>
          </a:p>
          <a:p>
            <a:pPr lvl="1"/>
            <a:r>
              <a:rPr lang="es-ES" dirty="0" smtClean="0"/>
              <a:t>El aceite no conduce la electricidad, así que se puede sumergir la placa base por completo en un recipiente lleno de aceite mineral. </a:t>
            </a:r>
          </a:p>
          <a:p>
            <a:pPr lvl="1"/>
            <a:r>
              <a:rPr lang="es-ES" dirty="0" smtClean="0"/>
              <a:t>La disipación de calor se efectúa primero entre los componentes y el aceite y después del aceite al exterior a través de las paredes de la caja.</a:t>
            </a:r>
          </a:p>
          <a:p>
            <a:pPr lvl="1"/>
            <a:r>
              <a:rPr lang="es-ES" dirty="0" smtClean="0"/>
              <a:t>Opcionalmente se puede hacer que el aceite circule por un radiador de refrigeración liquida para restaurar la temperatura del aceite.</a:t>
            </a:r>
          </a:p>
          <a:p>
            <a:pPr lvl="1"/>
            <a:r>
              <a:rPr lang="es-ES" dirty="0" smtClean="0"/>
              <a:t>Este método es muy eficiente porque es integral. Se disipa del calor del sistema entero manteniendo la temperatura constante (ambiental).</a:t>
            </a:r>
          </a:p>
          <a:p>
            <a:pPr lvl="1"/>
            <a:r>
              <a:rPr lang="es-ES" dirty="0" smtClean="0"/>
              <a:t>No se deben sumergir discos duros ni unidades ópticas, ya que no toleran este tipo de refrigeración.</a:t>
            </a:r>
          </a:p>
          <a:p>
            <a:pPr lvl="1"/>
            <a:r>
              <a:rPr lang="es-ES" dirty="0" smtClean="0"/>
              <a:t>Es un método económico y fácil de implementar.</a:t>
            </a:r>
          </a:p>
          <a:p>
            <a:pPr lvl="1"/>
            <a:r>
              <a:rPr lang="es-ES" dirty="0" smtClean="0"/>
              <a:t>Se logra aislar la placa de elementos externos potencialmente perjudiciales (polvo o humedad).</a:t>
            </a:r>
          </a:p>
          <a:p>
            <a:pPr lvl="1"/>
            <a:r>
              <a:rPr lang="es-ES" dirty="0" smtClean="0"/>
              <a:t>La principal desventaja es la degradación de los condensadores de los circuitos por la gradual penetración del aceite.</a:t>
            </a:r>
          </a:p>
          <a:p>
            <a:pPr lvl="1"/>
            <a:r>
              <a:rPr lang="es-ES" dirty="0" smtClean="0"/>
              <a:t>Este procedimiento se puede realizar de forma parcial. El PC </a:t>
            </a:r>
            <a:r>
              <a:rPr lang="es-ES" b="1" dirty="0" smtClean="0"/>
              <a:t>Apple </a:t>
            </a:r>
            <a:r>
              <a:rPr lang="es-ES" b="1" dirty="0" err="1" smtClean="0"/>
              <a:t>PowerMac</a:t>
            </a:r>
            <a:r>
              <a:rPr lang="es-ES" b="1" dirty="0" smtClean="0"/>
              <a:t> G5 </a:t>
            </a:r>
            <a:r>
              <a:rPr lang="es-ES" dirty="0" smtClean="0"/>
              <a:t>es un ejemplo de una implementación comercial de este sistema de refrigeración.</a:t>
            </a:r>
          </a:p>
        </p:txBody>
      </p:sp>
      <p:sp>
        <p:nvSpPr>
          <p:cNvPr id="63490" name="AutoShape 2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2" name="AutoShape 4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09564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Inmersión en aceite mineral</a:t>
            </a:r>
            <a:endParaRPr lang="es-ES" dirty="0" smtClean="0"/>
          </a:p>
          <a:p>
            <a:pPr lvl="2"/>
            <a:endParaRPr lang="es-ES" dirty="0" smtClean="0"/>
          </a:p>
        </p:txBody>
      </p:sp>
      <p:sp>
        <p:nvSpPr>
          <p:cNvPr id="63490" name="AutoShape 2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2" name="AutoShape 4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31076" name="Picture 4" descr="http://ecx.images-amazon.com/images/I/51PP1G8552L.jpg"/>
          <p:cNvPicPr>
            <a:picLocks noChangeAspect="1" noChangeArrowheads="1"/>
          </p:cNvPicPr>
          <p:nvPr/>
        </p:nvPicPr>
        <p:blipFill>
          <a:blip r:embed="rId2" cstate="email">
            <a:lum contrast="-10000"/>
          </a:blip>
          <a:srcRect/>
          <a:stretch>
            <a:fillRect/>
          </a:stretch>
        </p:blipFill>
        <p:spPr bwMode="auto">
          <a:xfrm>
            <a:off x="5038086" y="1844824"/>
            <a:ext cx="4105914" cy="4224192"/>
          </a:xfrm>
          <a:prstGeom prst="rect">
            <a:avLst/>
          </a:prstGeom>
          <a:noFill/>
        </p:spPr>
      </p:pic>
      <p:pic>
        <p:nvPicPr>
          <p:cNvPr id="131078" name="Picture 6" descr="http://k31.kn3.net/taringa/8/F/D/B/A/3/sebastian090/716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87624" y="2320110"/>
            <a:ext cx="3826396" cy="3413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5 Botón de acción: Personalizar">
            <a:hlinkClick r:id="rId4" highlightClick="1"/>
          </p:cNvPr>
          <p:cNvSpPr/>
          <p:nvPr/>
        </p:nvSpPr>
        <p:spPr>
          <a:xfrm>
            <a:off x="8316416" y="6021288"/>
            <a:ext cx="576064" cy="576064"/>
          </a:xfrm>
          <a:prstGeom prst="actionButtonBlank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b="1" dirty="0" smtClean="0">
                <a:solidFill>
                  <a:schemeClr val="accent6">
                    <a:lumMod val="50000"/>
                  </a:schemeClr>
                </a:solidFill>
                <a:sym typeface="Webdings"/>
              </a:rPr>
              <a:t></a:t>
            </a:r>
            <a:endParaRPr lang="es-E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485256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Refrigeración termoeléctrica (</a:t>
            </a:r>
            <a:r>
              <a:rPr lang="es-ES" b="1" dirty="0" err="1" smtClean="0">
                <a:solidFill>
                  <a:schemeClr val="accent6">
                    <a:lumMod val="75000"/>
                  </a:schemeClr>
                </a:solidFill>
              </a:rPr>
              <a:t>TEC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s-ES" dirty="0" smtClean="0"/>
              <a:t>Se basan en las propiedades termoeléctricas de semiconductores que al conectarse a pistas de cobre, las hacen enfriar cuando se le aplica una diferencia de potencial (efecto </a:t>
            </a:r>
            <a:r>
              <a:rPr lang="es-ES" b="1" i="1" dirty="0" err="1" smtClean="0"/>
              <a:t>Peltier</a:t>
            </a:r>
            <a:r>
              <a:rPr lang="es-ES" dirty="0" smtClean="0"/>
              <a:t>). </a:t>
            </a:r>
          </a:p>
          <a:p>
            <a:pPr lvl="1"/>
            <a:r>
              <a:rPr lang="es-ES" dirty="0" smtClean="0"/>
              <a:t>El sistema complementario suele ser de enfriamiento por ventilación (</a:t>
            </a:r>
            <a:r>
              <a:rPr lang="es-ES" b="1" i="1" dirty="0" smtClean="0">
                <a:solidFill>
                  <a:srgbClr val="FE610A"/>
                </a:solidFill>
              </a:rPr>
              <a:t>Air </a:t>
            </a:r>
            <a:r>
              <a:rPr lang="es-ES" b="1" i="1" dirty="0" err="1" smtClean="0">
                <a:solidFill>
                  <a:srgbClr val="FE610A"/>
                </a:solidFill>
              </a:rPr>
              <a:t>Chiller</a:t>
            </a:r>
            <a:r>
              <a:rPr lang="es-ES" b="1" i="1" dirty="0" smtClean="0">
                <a:solidFill>
                  <a:srgbClr val="FE610A"/>
                </a:solidFill>
              </a:rPr>
              <a:t> </a:t>
            </a:r>
            <a:r>
              <a:rPr lang="es-ES" dirty="0" smtClean="0"/>
              <a:t>) o por agua (</a:t>
            </a:r>
            <a:r>
              <a:rPr lang="es-ES" b="1" i="1" dirty="0" err="1" smtClean="0">
                <a:solidFill>
                  <a:srgbClr val="0070C0"/>
                </a:solidFill>
              </a:rPr>
              <a:t>Water</a:t>
            </a:r>
            <a:r>
              <a:rPr lang="es-ES" b="1" i="1" dirty="0" smtClean="0">
                <a:solidFill>
                  <a:srgbClr val="0070C0"/>
                </a:solidFill>
              </a:rPr>
              <a:t> </a:t>
            </a:r>
            <a:r>
              <a:rPr lang="es-ES" b="1" i="1" dirty="0" err="1" smtClean="0">
                <a:solidFill>
                  <a:srgbClr val="0070C0"/>
                </a:solidFill>
              </a:rPr>
              <a:t>Chiller</a:t>
            </a:r>
            <a:r>
              <a:rPr lang="es-ES" dirty="0" smtClean="0"/>
              <a:t>) bastante más efectivo.  </a:t>
            </a:r>
          </a:p>
        </p:txBody>
      </p:sp>
      <p:sp>
        <p:nvSpPr>
          <p:cNvPr id="63490" name="AutoShape 2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2" name="AutoShape 4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0290" name="Picture 2" descr="http://www.electronica60norte.com/mwpht/producto/PELTIER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03648" y="3861048"/>
            <a:ext cx="3074223" cy="2956611"/>
          </a:xfrm>
          <a:prstGeom prst="rect">
            <a:avLst/>
          </a:prstGeom>
          <a:noFill/>
        </p:spPr>
      </p:pic>
      <p:pic>
        <p:nvPicPr>
          <p:cNvPr id="140292" name="Picture 4" descr="http://g02.a.alicdn.com/kf/HTB1248.IXXXXXcFXXXXq6xXFXXXs/1PC-TEC1-12706-font-b-Cooling-b-font-font-b-Peltier-b-font-Plate-font-b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076056" y="3717032"/>
            <a:ext cx="2978696" cy="297869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221560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Criogenia</a:t>
            </a:r>
          </a:p>
          <a:p>
            <a:pPr lvl="1"/>
            <a:r>
              <a:rPr lang="es-ES" dirty="0" smtClean="0"/>
              <a:t>En la criogenia se utiliza materiales a temperaturas extremadamente bajas aplicados directamente sobre el microprocesador para mantenerlo frío. </a:t>
            </a:r>
          </a:p>
          <a:p>
            <a:pPr lvl="1"/>
            <a:r>
              <a:rPr lang="es-ES" dirty="0" smtClean="0"/>
              <a:t>El líquido refrigerante se evapora muy rápidamente y cuando lo hace por completo debe ser reemplazado. </a:t>
            </a:r>
          </a:p>
          <a:p>
            <a:pPr lvl="1"/>
            <a:r>
              <a:rPr lang="es-ES" dirty="0" smtClean="0"/>
              <a:t>Es posible dañar el microprocesador con esta técnica ya que supone frecuentes cambios de temperatura. Es por ello que la criogenia sólo es utilizada en casos extremos de </a:t>
            </a:r>
            <a:r>
              <a:rPr lang="es-ES" b="1" i="1" dirty="0" err="1" smtClean="0"/>
              <a:t>overclocking</a:t>
            </a:r>
            <a:r>
              <a:rPr lang="es-ES" dirty="0" smtClean="0"/>
              <a:t>  y sólo por cortos periodos de tiempo. </a:t>
            </a:r>
          </a:p>
          <a:p>
            <a:pPr lvl="1"/>
            <a:r>
              <a:rPr lang="es-ES" dirty="0" smtClean="0"/>
              <a:t>Requieren de instalaciones complejas, y es muy aparatosa la manipulación de los materiales criogénicos.</a:t>
            </a:r>
          </a:p>
          <a:p>
            <a:pPr lvl="1"/>
            <a:r>
              <a:rPr lang="es-ES" dirty="0" smtClean="0"/>
              <a:t>Los materiales criogénicos que se suelen utilizar son: </a:t>
            </a:r>
          </a:p>
          <a:p>
            <a:pPr lvl="2"/>
            <a:r>
              <a:rPr lang="es-ES" dirty="0" smtClean="0"/>
              <a:t>Hielo seco	(Punto de fusión del CO</a:t>
            </a:r>
            <a:r>
              <a:rPr lang="es-ES" baseline="-25000" dirty="0" smtClean="0"/>
              <a:t>2</a:t>
            </a:r>
            <a:r>
              <a:rPr lang="es-ES" dirty="0" smtClean="0"/>
              <a:t> =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-78º C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Nitrógeno líquido 	(Punto de fusión del N</a:t>
            </a:r>
            <a:r>
              <a:rPr lang="es-ES" baseline="-25000" dirty="0" smtClean="0"/>
              <a:t>2</a:t>
            </a:r>
            <a:r>
              <a:rPr lang="es-ES" dirty="0" smtClean="0"/>
              <a:t> =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-196º C</a:t>
            </a:r>
            <a:r>
              <a:rPr lang="es-ES" dirty="0" smtClean="0"/>
              <a:t>)</a:t>
            </a:r>
          </a:p>
          <a:p>
            <a:pPr lvl="1"/>
            <a:endParaRPr lang="es-ES" dirty="0" smtClean="0"/>
          </a:p>
        </p:txBody>
      </p:sp>
      <p:sp>
        <p:nvSpPr>
          <p:cNvPr id="63490" name="AutoShape 2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2" name="AutoShape 4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Botón de acción: Personalizar">
            <a:hlinkClick r:id="rId2" highlightClick="1"/>
          </p:cNvPr>
          <p:cNvSpPr/>
          <p:nvPr/>
        </p:nvSpPr>
        <p:spPr>
          <a:xfrm>
            <a:off x="7668344" y="6021288"/>
            <a:ext cx="576064" cy="576064"/>
          </a:xfrm>
          <a:prstGeom prst="actionButtonBlank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b="1" dirty="0" smtClean="0">
                <a:solidFill>
                  <a:schemeClr val="accent6">
                    <a:lumMod val="50000"/>
                  </a:schemeClr>
                </a:solidFill>
                <a:sym typeface="Webdings"/>
              </a:rPr>
              <a:t>CO</a:t>
            </a:r>
            <a:r>
              <a:rPr lang="es-ES" sz="1400" b="1" baseline="-25000" dirty="0" smtClean="0">
                <a:solidFill>
                  <a:schemeClr val="accent6">
                    <a:lumMod val="50000"/>
                  </a:schemeClr>
                </a:solidFill>
                <a:sym typeface="Webdings"/>
              </a:rPr>
              <a:t>2</a:t>
            </a:r>
            <a:endParaRPr lang="es-E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5 Botón de acción: Personalizar">
            <a:hlinkClick r:id="rId3" highlightClick="1"/>
          </p:cNvPr>
          <p:cNvSpPr/>
          <p:nvPr/>
        </p:nvSpPr>
        <p:spPr>
          <a:xfrm>
            <a:off x="8316416" y="6021288"/>
            <a:ext cx="576064" cy="576064"/>
          </a:xfrm>
          <a:prstGeom prst="actionButtonBlank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b="1" dirty="0" smtClean="0">
                <a:solidFill>
                  <a:schemeClr val="accent6">
                    <a:lumMod val="50000"/>
                  </a:schemeClr>
                </a:solidFill>
                <a:sym typeface="Webdings"/>
              </a:rPr>
              <a:t>N</a:t>
            </a:r>
            <a:r>
              <a:rPr lang="es-ES" sz="1400" b="1" baseline="-25000" dirty="0" smtClean="0">
                <a:solidFill>
                  <a:schemeClr val="accent6">
                    <a:lumMod val="50000"/>
                  </a:schemeClr>
                </a:solidFill>
                <a:sym typeface="Webdings"/>
              </a:rPr>
              <a:t>2</a:t>
            </a:r>
            <a:endParaRPr lang="es-E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smtClean="0">
                <a:solidFill>
                  <a:schemeClr val="tx2">
                    <a:satMod val="130000"/>
                  </a:schemeClr>
                </a:solidFill>
              </a:rPr>
              <a:t>2.4 Refrigeración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221560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Humedad</a:t>
            </a:r>
          </a:p>
          <a:p>
            <a:pPr lvl="1"/>
            <a:r>
              <a:rPr lang="es-ES" dirty="0" smtClean="0"/>
              <a:t>El agua ambiental es un grandes problema para  los componentes electrónicos. </a:t>
            </a:r>
          </a:p>
          <a:p>
            <a:pPr lvl="2"/>
            <a:r>
              <a:rPr lang="es-ES" dirty="0" smtClean="0"/>
              <a:t>Corroe las partes mecánicas.</a:t>
            </a:r>
          </a:p>
          <a:p>
            <a:pPr lvl="2"/>
            <a:r>
              <a:rPr lang="es-ES" dirty="0" smtClean="0"/>
              <a:t>Cortocircuita las partes electrónicas.</a:t>
            </a:r>
          </a:p>
          <a:p>
            <a:pPr lvl="1"/>
            <a:r>
              <a:rPr lang="es-ES" dirty="0" smtClean="0"/>
              <a:t>Para prevenir la acumulación de humedad se utiliza bolsas desecantes de </a:t>
            </a:r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gel de sílice</a:t>
            </a:r>
            <a:r>
              <a:rPr lang="es-ES" dirty="0" smtClean="0"/>
              <a:t>.</a:t>
            </a:r>
          </a:p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Polvo</a:t>
            </a:r>
          </a:p>
          <a:p>
            <a:pPr lvl="1"/>
            <a:r>
              <a:rPr lang="es-ES" dirty="0" smtClean="0"/>
              <a:t>La acumulación de polvo puede ser muy problemática:</a:t>
            </a:r>
          </a:p>
          <a:p>
            <a:pPr lvl="2"/>
            <a:r>
              <a:rPr lang="es-ES" dirty="0" smtClean="0"/>
              <a:t>Contribuye al calentamiento de los elementos internos.</a:t>
            </a:r>
          </a:p>
          <a:p>
            <a:pPr lvl="2"/>
            <a:r>
              <a:rPr lang="es-ES" dirty="0" smtClean="0"/>
              <a:t>Su acumulación excesiva puede cortocircuitar las partes electrónicas.</a:t>
            </a:r>
          </a:p>
          <a:p>
            <a:pPr lvl="2"/>
            <a:r>
              <a:rPr lang="es-ES" dirty="0" smtClean="0"/>
              <a:t>Puede hacer menos eficientes las partes móviles, como los ventiladores. </a:t>
            </a:r>
          </a:p>
          <a:p>
            <a:pPr lvl="1"/>
            <a:r>
              <a:rPr lang="es-ES" dirty="0" smtClean="0"/>
              <a:t>Para evitar una excesiva acumulación de polvo deberemos hacer limpiezas periódicas.</a:t>
            </a:r>
          </a:p>
          <a:p>
            <a:pPr lvl="1"/>
            <a:r>
              <a:rPr lang="es-ES" dirty="0" smtClean="0"/>
              <a:t>En casos extremos deberemos recurrir a los </a:t>
            </a:r>
            <a:r>
              <a:rPr lang="es-ES" b="1" dirty="0" smtClean="0">
                <a:solidFill>
                  <a:srgbClr val="1CA470"/>
                </a:solidFill>
              </a:rPr>
              <a:t>filtros de aire</a:t>
            </a:r>
            <a:r>
              <a:rPr lang="es-ES" dirty="0" smtClean="0"/>
              <a:t>.</a:t>
            </a:r>
          </a:p>
          <a:p>
            <a:endParaRPr lang="es-E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s-E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s-ES" dirty="0" smtClean="0"/>
          </a:p>
        </p:txBody>
      </p:sp>
      <p:sp>
        <p:nvSpPr>
          <p:cNvPr id="63490" name="AutoShape 2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492" name="AutoShape 4" descr="Resultado de imagen para disipador north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39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5077544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Tornillería de la caja</a:t>
            </a:r>
          </a:p>
          <a:p>
            <a:pPr lvl="1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Tornillos 6/32 </a:t>
            </a:r>
            <a:r>
              <a:rPr lang="es-ES" dirty="0" smtClean="0"/>
              <a:t>(tornillos de cabeza </a:t>
            </a:r>
            <a:r>
              <a:rPr lang="es-ES" b="1" dirty="0" smtClean="0"/>
              <a:t>hexagonal</a:t>
            </a:r>
            <a:r>
              <a:rPr lang="es-ES" dirty="0" smtClean="0"/>
              <a:t> o tornillos de roca ancha)</a:t>
            </a:r>
          </a:p>
          <a:p>
            <a:pPr lvl="2"/>
            <a:r>
              <a:rPr lang="es-ES" dirty="0" smtClean="0"/>
              <a:t>Tapas de las cajas.</a:t>
            </a:r>
          </a:p>
          <a:p>
            <a:pPr lvl="2"/>
            <a:r>
              <a:rPr lang="es-ES" dirty="0" smtClean="0"/>
              <a:t>La fuente de alimentación.</a:t>
            </a:r>
          </a:p>
          <a:p>
            <a:pPr lvl="2"/>
            <a:r>
              <a:rPr lang="es-ES" dirty="0" smtClean="0"/>
              <a:t>Sujeción de la placa base (según la caja).</a:t>
            </a:r>
          </a:p>
          <a:p>
            <a:pPr lvl="2"/>
            <a:r>
              <a:rPr lang="es-ES" dirty="0" smtClean="0"/>
              <a:t>Las tarjetas de expansión (según la caja).</a:t>
            </a:r>
          </a:p>
          <a:p>
            <a:pPr lvl="2"/>
            <a:r>
              <a:rPr lang="es-ES" dirty="0" smtClean="0"/>
              <a:t>Los discos duros y unidades </a:t>
            </a:r>
            <a:r>
              <a:rPr lang="es-ES" dirty="0" err="1" smtClean="0"/>
              <a:t>SSD</a:t>
            </a:r>
            <a:r>
              <a:rPr lang="es-ES" dirty="0" smtClean="0"/>
              <a:t>.</a:t>
            </a:r>
          </a:p>
          <a:p>
            <a:pPr lvl="1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Tornillos 6/32 </a:t>
            </a: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Screwless</a:t>
            </a:r>
            <a:endParaRPr lang="es-ES" i="1" dirty="0" smtClean="0"/>
          </a:p>
          <a:p>
            <a:pPr lvl="2"/>
            <a:r>
              <a:rPr lang="es-ES" dirty="0" smtClean="0"/>
              <a:t>Tapas de las cajas.</a:t>
            </a:r>
          </a:p>
          <a:p>
            <a:pPr lvl="1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Tornillos M3 </a:t>
            </a:r>
            <a:r>
              <a:rPr lang="es-ES" dirty="0" smtClean="0"/>
              <a:t>(tornillos de cabeza </a:t>
            </a:r>
            <a:r>
              <a:rPr lang="es-ES" b="1" dirty="0" smtClean="0"/>
              <a:t>redonda </a:t>
            </a:r>
            <a:r>
              <a:rPr lang="es-ES" dirty="0" smtClean="0"/>
              <a:t>o tornillos de lectora)</a:t>
            </a:r>
          </a:p>
          <a:p>
            <a:pPr lvl="2"/>
            <a:r>
              <a:rPr lang="es-ES" dirty="0" smtClean="0"/>
              <a:t>Las tarjetas de expansión (según la caja).</a:t>
            </a:r>
          </a:p>
          <a:p>
            <a:pPr lvl="2"/>
            <a:r>
              <a:rPr lang="es-ES" dirty="0" smtClean="0"/>
              <a:t>Sujeción de la placa base (según la caja).</a:t>
            </a:r>
          </a:p>
          <a:p>
            <a:pPr lvl="2"/>
            <a:r>
              <a:rPr lang="es-ES" dirty="0" smtClean="0"/>
              <a:t>Unidades ópticas.</a:t>
            </a:r>
          </a:p>
          <a:p>
            <a:pPr lvl="1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Tornillos 7/32 </a:t>
            </a:r>
            <a:r>
              <a:rPr lang="es-ES" dirty="0" smtClean="0"/>
              <a:t>(tornillos de </a:t>
            </a:r>
            <a:r>
              <a:rPr lang="es-ES" i="1" dirty="0" err="1" smtClean="0"/>
              <a:t>cooler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Ventiladores del chasis.</a:t>
            </a:r>
          </a:p>
          <a:p>
            <a:pPr lvl="1"/>
            <a:r>
              <a:rPr lang="es-ES" sz="2900" b="1" dirty="0" smtClean="0">
                <a:solidFill>
                  <a:schemeClr val="accent2">
                    <a:lumMod val="50000"/>
                  </a:schemeClr>
                </a:solidFill>
              </a:rPr>
              <a:t>Tornillos espaciadores</a:t>
            </a:r>
            <a:endParaRPr lang="es-ES" dirty="0" smtClean="0"/>
          </a:p>
          <a:p>
            <a:pPr lvl="2"/>
            <a:r>
              <a:rPr lang="es-ES" dirty="0" smtClean="0"/>
              <a:t>Sujeción de la placa base (pueden ser 6/32 o M3).</a:t>
            </a:r>
          </a:p>
          <a:p>
            <a:pPr lvl="1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Anclajes de plástico o metálicos.</a:t>
            </a:r>
          </a:p>
          <a:p>
            <a:pPr lvl="2"/>
            <a:r>
              <a:rPr lang="es-ES" dirty="0" smtClean="0"/>
              <a:t>Sujeción de la placa base (pueden ser 6/32 o M3).</a:t>
            </a:r>
          </a:p>
          <a:p>
            <a:pPr lvl="2"/>
            <a:endParaRPr lang="es-ES" dirty="0" smtClean="0"/>
          </a:p>
          <a:p>
            <a:pPr>
              <a:buNone/>
            </a:pPr>
            <a:endParaRPr lang="es-E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39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54106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Tornillería de la caja</a:t>
            </a:r>
          </a:p>
          <a:p>
            <a:pPr>
              <a:buNone/>
            </a:pPr>
            <a:endParaRPr lang="es-E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67266" name="Picture 2" descr="Tornillos clásicos de sujecion de tapas de gabinete"/>
          <p:cNvPicPr>
            <a:picLocks noChangeAspect="1" noChangeArrowheads="1"/>
          </p:cNvPicPr>
          <p:nvPr/>
        </p:nvPicPr>
        <p:blipFill>
          <a:blip r:embed="rId2" cstate="email">
            <a:lum contrast="20000"/>
          </a:blip>
          <a:srcRect/>
          <a:stretch>
            <a:fillRect/>
          </a:stretch>
        </p:blipFill>
        <p:spPr bwMode="auto">
          <a:xfrm>
            <a:off x="1043608" y="1844824"/>
            <a:ext cx="2700299" cy="2160240"/>
          </a:xfrm>
          <a:prstGeom prst="rect">
            <a:avLst/>
          </a:prstGeom>
          <a:noFill/>
        </p:spPr>
      </p:pic>
      <p:pic>
        <p:nvPicPr>
          <p:cNvPr id="267268" name="Picture 4" descr="http://img.photobucket.com/albums/v600/Dr_Samples/SCREWM3_Alarge.jpg"/>
          <p:cNvPicPr>
            <a:picLocks noChangeAspect="1" noChangeArrowheads="1"/>
          </p:cNvPicPr>
          <p:nvPr/>
        </p:nvPicPr>
        <p:blipFill>
          <a:blip r:embed="rId3" cstate="email">
            <a:lum contrast="20000"/>
          </a:blip>
          <a:srcRect/>
          <a:stretch>
            <a:fillRect/>
          </a:stretch>
        </p:blipFill>
        <p:spPr bwMode="auto">
          <a:xfrm>
            <a:off x="6533710" y="1556792"/>
            <a:ext cx="2610290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7274" name="Picture 10" descr="http://g02.a.alicdn.com/kf/HTB10y__IFXXXXXZapXXq6xXFXXXX/-6-32-7-5-pulgar-tornillo-moleteado-cabeza-grande-equipo-anfitri&amp;oacute;n-NC-latina-nacional-de.jpg"/>
          <p:cNvPicPr>
            <a:picLocks noChangeAspect="1" noChangeArrowheads="1"/>
          </p:cNvPicPr>
          <p:nvPr/>
        </p:nvPicPr>
        <p:blipFill>
          <a:blip r:embed="rId4" cstate="email">
            <a:lum contrast="20000"/>
          </a:blip>
          <a:srcRect/>
          <a:stretch>
            <a:fillRect/>
          </a:stretch>
        </p:blipFill>
        <p:spPr bwMode="auto">
          <a:xfrm>
            <a:off x="3923928" y="2276872"/>
            <a:ext cx="2592288" cy="1767469"/>
          </a:xfrm>
          <a:prstGeom prst="rect">
            <a:avLst/>
          </a:prstGeom>
          <a:noFill/>
        </p:spPr>
      </p:pic>
      <p:pic>
        <p:nvPicPr>
          <p:cNvPr id="267276" name="Picture 12" descr="http://content.etilize.com/500/10504317.jpg?noimage=logo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859016" y="3573016"/>
            <a:ext cx="3284984" cy="3284984"/>
          </a:xfrm>
          <a:prstGeom prst="rect">
            <a:avLst/>
          </a:prstGeom>
          <a:noFill/>
        </p:spPr>
      </p:pic>
      <p:pic>
        <p:nvPicPr>
          <p:cNvPr id="267278" name="Picture 14" descr="http://i.ebayimg.com/00/s/Nzc2WDc4Ng==/z/3tUAAOxy4YdTURSB/$_35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987824" y="4038599"/>
            <a:ext cx="2664296" cy="2819401"/>
          </a:xfrm>
          <a:prstGeom prst="rect">
            <a:avLst/>
          </a:prstGeom>
          <a:noFill/>
        </p:spPr>
      </p:pic>
      <p:pic>
        <p:nvPicPr>
          <p:cNvPr id="267272" name="Picture 8" descr="http://2.bp.blogspot.com/-zQbwn6K5O1s/TdAzSA_D7RI/AAAAAAAAAEU/AzGZc5OGAS0/s1600/4.bmp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1043608" y="4005064"/>
            <a:ext cx="2088232" cy="140143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1409696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Tipos de cajas de PC de sobremesa clónicos actuales:</a:t>
            </a:r>
          </a:p>
          <a:p>
            <a:pPr lvl="1"/>
            <a:r>
              <a:rPr lang="es-ES" b="1" dirty="0" err="1" smtClean="0">
                <a:solidFill>
                  <a:schemeClr val="accent2">
                    <a:lumMod val="75000"/>
                  </a:schemeClr>
                </a:solidFill>
              </a:rPr>
              <a:t>Semitorre</a:t>
            </a:r>
            <a:endParaRPr lang="es-ES" dirty="0" smtClean="0"/>
          </a:p>
          <a:p>
            <a:pPr lvl="2"/>
            <a:r>
              <a:rPr lang="es-ES" dirty="0" smtClean="0"/>
              <a:t>Buena ventilación.</a:t>
            </a:r>
          </a:p>
          <a:p>
            <a:pPr lvl="2"/>
            <a:r>
              <a:rPr lang="es-ES" dirty="0" smtClean="0"/>
              <a:t>Su tamaño permite la colocación de múltiples elementos. </a:t>
            </a:r>
          </a:p>
          <a:p>
            <a:pPr lvl="2"/>
            <a:r>
              <a:rPr lang="es-ES" dirty="0" smtClean="0"/>
              <a:t>Normalmente disponen de cuatro bahías de 5,25’’ y otras cuatro de 3,5’’</a:t>
            </a:r>
          </a:p>
          <a:p>
            <a:pPr lvl="2"/>
            <a:r>
              <a:rPr lang="es-ES" dirty="0" smtClean="0"/>
              <a:t>Dispone de bastante espacio para las tarjetas de expansión.</a:t>
            </a:r>
          </a:p>
        </p:txBody>
      </p:sp>
      <p:pic>
        <p:nvPicPr>
          <p:cNvPr id="1026" name="Picture 2" descr="http://www.50pc.com/images/25/IT_665tacens_magnus_semitorre_negra_fuente_alimt500w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1538" y="3214686"/>
            <a:ext cx="2286016" cy="3071835"/>
          </a:xfrm>
          <a:prstGeom prst="rect">
            <a:avLst/>
          </a:prstGeom>
          <a:noFill/>
        </p:spPr>
      </p:pic>
      <p:pic>
        <p:nvPicPr>
          <p:cNvPr id="1028" name="Picture 4" descr="http://innovainformatica.com/images_url_amigables/1055/semitorre-atx-nox-nx200-negra-1usb3-s-fte-nxnx200-grande-3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357554" y="3381328"/>
            <a:ext cx="2786082" cy="2786082"/>
          </a:xfrm>
          <a:prstGeom prst="rect">
            <a:avLst/>
          </a:prstGeom>
          <a:noFill/>
        </p:spPr>
      </p:pic>
      <p:pic>
        <p:nvPicPr>
          <p:cNvPr id="1030" name="Picture 6" descr="http://www.mercadoactual.es/imgproductos/img840000/Galeria/hiditec-caja-semitorre-alu925-atx-ch30alu901-2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143636" y="3214686"/>
            <a:ext cx="2857520" cy="29289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2.1 La caja</a:t>
            </a:r>
            <a:endParaRPr lang="es-E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1409696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Tipos de cajas de PC de sobremesa clónicos actuales:</a:t>
            </a:r>
          </a:p>
          <a:p>
            <a:pPr lvl="1"/>
            <a:r>
              <a:rPr lang="es-ES" b="1" dirty="0" err="1" smtClean="0">
                <a:solidFill>
                  <a:schemeClr val="accent2">
                    <a:lumMod val="75000"/>
                  </a:schemeClr>
                </a:solidFill>
              </a:rPr>
              <a:t>Minitorre</a:t>
            </a:r>
            <a:endParaRPr lang="es-ES" dirty="0" smtClean="0"/>
          </a:p>
          <a:p>
            <a:pPr lvl="2"/>
            <a:r>
              <a:rPr lang="es-ES" dirty="0" smtClean="0"/>
              <a:t>Buena ventilación</a:t>
            </a:r>
          </a:p>
          <a:p>
            <a:pPr lvl="2"/>
            <a:r>
              <a:rPr lang="es-ES" dirty="0" smtClean="0"/>
              <a:t>Cajas muy extendidas dada su versatilidad</a:t>
            </a:r>
          </a:p>
          <a:p>
            <a:pPr lvl="2"/>
            <a:r>
              <a:rPr lang="es-ES" dirty="0" smtClean="0"/>
              <a:t>Normalmente dispone de una o dos bahías de 5,25’’ y dos o tres bahías de 3,5’’ </a:t>
            </a:r>
          </a:p>
          <a:p>
            <a:pPr lvl="2"/>
            <a:r>
              <a:rPr lang="es-ES" dirty="0" smtClean="0"/>
              <a:t>Dispone de suficiente espacio para tarjetas de expansión. </a:t>
            </a:r>
          </a:p>
        </p:txBody>
      </p:sp>
      <p:pic>
        <p:nvPicPr>
          <p:cNvPr id="39938" name="Picture 2" descr="http://www.50pc.com/images/25/IT_809aerocool_qs200_minitorre_negra_sin_faliment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1538" y="3449411"/>
            <a:ext cx="2143140" cy="2908547"/>
          </a:xfrm>
          <a:prstGeom prst="rect">
            <a:avLst/>
          </a:prstGeom>
          <a:noFill/>
        </p:spPr>
      </p:pic>
      <p:pic>
        <p:nvPicPr>
          <p:cNvPr id="39940" name="Picture 4" descr="http://www.agrupa.es/productos_imagenes/4383/tacens-noa-mini-torre-caja-pc_3_64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357555" y="3714752"/>
            <a:ext cx="2753900" cy="2571735"/>
          </a:xfrm>
          <a:prstGeom prst="rect">
            <a:avLst/>
          </a:prstGeom>
          <a:noFill/>
        </p:spPr>
      </p:pic>
      <p:pic>
        <p:nvPicPr>
          <p:cNvPr id="39942" name="Picture 6" descr="http://www.agrupa.es/productos_imagenes/7698/tacens-anima-v2-caja-pc_3_64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143636" y="3353551"/>
            <a:ext cx="3000364" cy="31377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10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1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12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13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14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2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3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4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5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6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7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8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9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17216</TotalTime>
  <Words>2790</Words>
  <Application>Microsoft Office PowerPoint</Application>
  <PresentationFormat>Presentación en pantalla (4:3)</PresentationFormat>
  <Paragraphs>467</Paragraphs>
  <Slides>57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58" baseType="lpstr">
      <vt:lpstr>Solsticio</vt:lpstr>
      <vt:lpstr>Tema 2</vt:lpstr>
      <vt:lpstr>2.1 La caja</vt:lpstr>
      <vt:lpstr>2.1 La caja</vt:lpstr>
      <vt:lpstr>2.1 La caja</vt:lpstr>
      <vt:lpstr>2.1 La caja</vt:lpstr>
      <vt:lpstr>2.1 La caja</vt:lpstr>
      <vt:lpstr>2.1 La caja</vt:lpstr>
      <vt:lpstr>2.1 La caja</vt:lpstr>
      <vt:lpstr>2.1 La caja</vt:lpstr>
      <vt:lpstr>2.1 La caja</vt:lpstr>
      <vt:lpstr>2.1 La caja</vt:lpstr>
      <vt:lpstr>2.1 La caja</vt:lpstr>
      <vt:lpstr>2.1 La caja</vt:lpstr>
      <vt:lpstr>2.1 La caja</vt:lpstr>
      <vt:lpstr>2.1 La caja</vt:lpstr>
      <vt:lpstr>2.2 Bastidores (Racks)</vt:lpstr>
      <vt:lpstr>2.2 Bastidores (Racks)</vt:lpstr>
      <vt:lpstr>2.2 Bastidores (Racks)</vt:lpstr>
      <vt:lpstr>2.3 Fuente de alimentación</vt:lpstr>
      <vt:lpstr>2.3 Fuente de alimentación</vt:lpstr>
      <vt:lpstr>2.3 Fuente de alimentación</vt:lpstr>
      <vt:lpstr>2.3 Fuente de alimentación</vt:lpstr>
      <vt:lpstr>2.3 Fuente de alimentación</vt:lpstr>
      <vt:lpstr>2.3 Fuente de alimentación</vt:lpstr>
      <vt:lpstr>2.3 Fuente de alimentación</vt:lpstr>
      <vt:lpstr>2.3 Fuente de alimentación</vt:lpstr>
      <vt:lpstr>2.3 Fuente de alimentación</vt:lpstr>
      <vt:lpstr>2.3 Fuente de alimentación</vt:lpstr>
      <vt:lpstr>2.3 Fuente de alimentación</vt:lpstr>
      <vt:lpstr>2.3 Fuente de alimentación</vt:lpstr>
      <vt:lpstr>2.3 Fuente de alimentación</vt:lpstr>
      <vt:lpstr>2.3 Fuente de alimentación</vt:lpstr>
      <vt:lpstr>2.3 Fuente de alimentación</vt:lpstr>
      <vt:lpstr>2.3 Fuente de alimentación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  <vt:lpstr>2.4 Refrigeración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</dc:title>
  <dc:creator>José Manuel Escribano Romero</dc:creator>
  <cp:lastModifiedBy>José Manuel Escribano Romero</cp:lastModifiedBy>
  <cp:revision>1586</cp:revision>
  <dcterms:created xsi:type="dcterms:W3CDTF">2011-09-15T23:54:50Z</dcterms:created>
  <dcterms:modified xsi:type="dcterms:W3CDTF">2015-11-18T03:16:18Z</dcterms:modified>
</cp:coreProperties>
</file>