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s.wikipedia.org/wiki/Necesidad" TargetMode="External"/><Relationship Id="rId4" Type="http://schemas.openxmlformats.org/officeDocument/2006/relationships/hyperlink" Target="https://es.wikipedia.org/wiki/Deseo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youtube.com/v/ExFdbQRA5_k" TargetMode="External"/><Relationship Id="rId4" Type="http://schemas.openxmlformats.org/officeDocument/2006/relationships/image" Target="../media/image0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O1ikaVmS18A" TargetMode="External"/><Relationship Id="rId4" Type="http://schemas.openxmlformats.org/officeDocument/2006/relationships/hyperlink" Target="https://www.youtube.com/watch?v=qz0hww6LzsY" TargetMode="External"/><Relationship Id="rId5" Type="http://schemas.openxmlformats.org/officeDocument/2006/relationships/hyperlink" Target="https://www.youtube.com/watch?v=f5jbors1SH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estudio de mercado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Por Rubén, Alejandro, Santiago y José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Marketing estratégico y marketing mix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El </a:t>
            </a:r>
            <a:r>
              <a:rPr b="1" lang="es">
                <a:solidFill>
                  <a:srgbClr val="000000"/>
                </a:solidFill>
              </a:rPr>
              <a:t>marketing</a:t>
            </a:r>
            <a:r>
              <a:rPr lang="es">
                <a:solidFill>
                  <a:srgbClr val="000000"/>
                </a:solidFill>
              </a:rPr>
              <a:t> </a:t>
            </a:r>
            <a:r>
              <a:rPr b="1" lang="es">
                <a:solidFill>
                  <a:srgbClr val="000000"/>
                </a:solidFill>
              </a:rPr>
              <a:t>estratégico</a:t>
            </a:r>
            <a:r>
              <a:rPr lang="es">
                <a:solidFill>
                  <a:srgbClr val="000000"/>
                </a:solidFill>
              </a:rPr>
              <a:t> trata de conocer las necesidades actuales y futuras de nuestros clientes para diseñar una plan que las cubra y es indispensable para la </a:t>
            </a:r>
            <a:r>
              <a:rPr b="1" lang="es">
                <a:solidFill>
                  <a:srgbClr val="000000"/>
                </a:solidFill>
              </a:rPr>
              <a:t>supervivencia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b="1" lang="es">
                <a:solidFill>
                  <a:srgbClr val="000000"/>
                </a:solidFill>
              </a:rPr>
              <a:t>posicionamiento </a:t>
            </a:r>
            <a:r>
              <a:rPr lang="es">
                <a:solidFill>
                  <a:srgbClr val="000000"/>
                </a:solidFill>
              </a:rPr>
              <a:t>de la empresa.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ellos se elaborará un plan de marketing que deberá tener una visión clara del </a:t>
            </a:r>
            <a:r>
              <a:rPr b="1" lang="es">
                <a:solidFill>
                  <a:srgbClr val="000000"/>
                </a:solidFill>
              </a:rPr>
              <a:t>objetivo final</a:t>
            </a:r>
            <a:r>
              <a:rPr lang="es">
                <a:solidFill>
                  <a:srgbClr val="000000"/>
                </a:solidFill>
              </a:rPr>
              <a:t>, facilitar la </a:t>
            </a:r>
            <a:r>
              <a:rPr b="1" lang="es">
                <a:solidFill>
                  <a:srgbClr val="000000"/>
                </a:solidFill>
              </a:rPr>
              <a:t>información</a:t>
            </a:r>
            <a:r>
              <a:rPr lang="es">
                <a:solidFill>
                  <a:srgbClr val="000000"/>
                </a:solidFill>
              </a:rPr>
              <a:t> de la situación, marcar sus </a:t>
            </a:r>
            <a:r>
              <a:rPr b="1" lang="es">
                <a:solidFill>
                  <a:srgbClr val="000000"/>
                </a:solidFill>
              </a:rPr>
              <a:t>etapas</a:t>
            </a:r>
            <a:r>
              <a:rPr lang="es">
                <a:solidFill>
                  <a:srgbClr val="000000"/>
                </a:solidFill>
              </a:rPr>
              <a:t> y cuantificar los </a:t>
            </a:r>
            <a:r>
              <a:rPr b="1" lang="es">
                <a:solidFill>
                  <a:srgbClr val="000000"/>
                </a:solidFill>
              </a:rPr>
              <a:t>recursos económicos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b="1" lang="es">
                <a:solidFill>
                  <a:srgbClr val="000000"/>
                </a:solidFill>
              </a:rPr>
              <a:t>tiempo </a:t>
            </a:r>
            <a:r>
              <a:rPr lang="es">
                <a:solidFill>
                  <a:srgbClr val="000000"/>
                </a:solidFill>
              </a:rPr>
              <a:t>y </a:t>
            </a:r>
            <a:r>
              <a:rPr b="1" lang="es">
                <a:solidFill>
                  <a:srgbClr val="000000"/>
                </a:solidFill>
              </a:rPr>
              <a:t>personal </a:t>
            </a:r>
            <a:r>
              <a:rPr lang="es">
                <a:solidFill>
                  <a:srgbClr val="000000"/>
                </a:solidFill>
              </a:rPr>
              <a:t>necesarios para llevarlo a cabo.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El </a:t>
            </a:r>
            <a:r>
              <a:rPr b="1" lang="es">
                <a:solidFill>
                  <a:srgbClr val="000000"/>
                </a:solidFill>
              </a:rPr>
              <a:t>marketing mix</a:t>
            </a:r>
            <a:r>
              <a:rPr lang="es">
                <a:solidFill>
                  <a:srgbClr val="000000"/>
                </a:solidFill>
              </a:rPr>
              <a:t> es la combinación de cuatro de las variables del marketing para conseguir nuestros objetivos. Estas variables son: el </a:t>
            </a:r>
            <a:r>
              <a:rPr b="1" lang="es">
                <a:solidFill>
                  <a:srgbClr val="000000"/>
                </a:solidFill>
              </a:rPr>
              <a:t>producto</a:t>
            </a:r>
            <a:r>
              <a:rPr lang="es">
                <a:solidFill>
                  <a:srgbClr val="000000"/>
                </a:solidFill>
              </a:rPr>
              <a:t>, el </a:t>
            </a:r>
            <a:r>
              <a:rPr b="1" lang="es">
                <a:solidFill>
                  <a:srgbClr val="000000"/>
                </a:solidFill>
              </a:rPr>
              <a:t>precio</a:t>
            </a:r>
            <a:r>
              <a:rPr lang="es">
                <a:solidFill>
                  <a:srgbClr val="000000"/>
                </a:solidFill>
              </a:rPr>
              <a:t>, el </a:t>
            </a:r>
            <a:r>
              <a:rPr b="1" lang="es">
                <a:solidFill>
                  <a:srgbClr val="000000"/>
                </a:solidFill>
              </a:rPr>
              <a:t>lugar </a:t>
            </a:r>
            <a:r>
              <a:rPr lang="es">
                <a:solidFill>
                  <a:srgbClr val="000000"/>
                </a:solidFill>
              </a:rPr>
              <a:t>y la </a:t>
            </a:r>
            <a:r>
              <a:rPr b="1" lang="es">
                <a:solidFill>
                  <a:srgbClr val="000000"/>
                </a:solidFill>
              </a:rPr>
              <a:t>promoción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Productos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Un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producto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es una opción elegible, viable y repetible que la oferta pone a disposición de la demanda, para satisfacer una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hlinkClick r:id="rId3"/>
              </a:rPr>
              <a:t>necesidad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o atender un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  <a:hlinkClick r:id="rId4"/>
              </a:rPr>
              <a:t>deseo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a través de su uso o consumo.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Podemos establecer 3 niveles diferentes: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Básico: Es la esencia del producto, la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necesidad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que se quiere satisfacer.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Formal: El producto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básico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transformado y con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cualidades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determinadas.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	· Ampliado: El producto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formal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 con ventajas añadidas más </a:t>
            </a:r>
            <a:r>
              <a:rPr b="1" lang="es">
                <a:solidFill>
                  <a:srgbClr val="000000"/>
                </a:solidFill>
                <a:highlight>
                  <a:srgbClr val="FFFFFF"/>
                </a:highlight>
              </a:rPr>
              <a:t>específicas</a:t>
            </a:r>
            <a:r>
              <a:rPr lang="es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productos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Según su tangibilidad: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· Bienes u objetos físicos.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	-</a:t>
            </a:r>
            <a:r>
              <a:rPr lang="es">
                <a:solidFill>
                  <a:schemeClr val="dk1"/>
                </a:solidFill>
              </a:rPr>
              <a:t>· Duraderos: De uso </a:t>
            </a:r>
            <a:r>
              <a:rPr b="1" lang="es">
                <a:solidFill>
                  <a:schemeClr val="dk1"/>
                </a:solidFill>
              </a:rPr>
              <a:t>prolongado</a:t>
            </a:r>
            <a:r>
              <a:rPr lang="es">
                <a:solidFill>
                  <a:schemeClr val="dk1"/>
                </a:solidFill>
              </a:rPr>
              <a:t>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	-· No duraderos: Se </a:t>
            </a:r>
            <a:r>
              <a:rPr b="1" lang="es">
                <a:solidFill>
                  <a:schemeClr val="dk1"/>
                </a:solidFill>
              </a:rPr>
              <a:t>agotan</a:t>
            </a:r>
            <a:r>
              <a:rPr lang="es">
                <a:solidFill>
                  <a:schemeClr val="dk1"/>
                </a:solidFill>
              </a:rPr>
              <a:t> al usarlos.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chemeClr val="dk1"/>
                </a:solidFill>
              </a:rPr>
              <a:t>	· Servicios: No son materiales pero aporta un servicio a una necesidad.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Tipos de productos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Según su finalidad:</a:t>
            </a:r>
          </a:p>
          <a:p>
            <a:pPr lvl="0" rtl="0">
              <a:spcBef>
                <a:spcPts val="0"/>
              </a:spcBef>
              <a:buNone/>
            </a:pPr>
            <a:r>
              <a:rPr lang="es"/>
              <a:t>	</a:t>
            </a:r>
            <a:r>
              <a:rPr lang="es">
                <a:solidFill>
                  <a:srgbClr val="000000"/>
                </a:solidFill>
              </a:rPr>
              <a:t>· De consumo: Son los que compran los </a:t>
            </a:r>
            <a:r>
              <a:rPr b="1" lang="es">
                <a:solidFill>
                  <a:srgbClr val="000000"/>
                </a:solidFill>
              </a:rPr>
              <a:t>consumidores </a:t>
            </a:r>
            <a:r>
              <a:rPr lang="es">
                <a:solidFill>
                  <a:srgbClr val="000000"/>
                </a:solidFill>
              </a:rPr>
              <a:t>para uso personal.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· Industriales: Son los que compran las </a:t>
            </a:r>
            <a:r>
              <a:rPr b="1" lang="es">
                <a:solidFill>
                  <a:srgbClr val="000000"/>
                </a:solidFill>
              </a:rPr>
              <a:t>empresas</a:t>
            </a:r>
            <a:r>
              <a:rPr lang="es">
                <a:solidFill>
                  <a:srgbClr val="000000"/>
                </a:solidFill>
              </a:rPr>
              <a:t> para su actividad.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	Aquí tenemos un video con varios ejemplos.</a:t>
            </a:r>
          </a:p>
        </p:txBody>
      </p:sp>
      <p:sp>
        <p:nvSpPr>
          <p:cNvPr descr=" " id="130" name="Shape 130" title="CLASIFICACION DE PRODUCTOS">
            <a:hlinkClick r:id="rId3"/>
          </p:cNvPr>
          <p:cNvSpPr/>
          <p:nvPr/>
        </p:nvSpPr>
        <p:spPr>
          <a:xfrm>
            <a:off x="6099899" y="2711700"/>
            <a:ext cx="2297649" cy="1787200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Características de los productos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235500" y="1152475"/>
            <a:ext cx="8520600" cy="351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Marca: </a:t>
            </a:r>
            <a:r>
              <a:rPr lang="es">
                <a:solidFill>
                  <a:srgbClr val="000000"/>
                </a:solidFill>
              </a:rPr>
              <a:t>En ella distinguimos el nombre y el logotipo. La elección de una marca es una decisión fundamental ya que dependiendo de ella se tendrá un impacto mayor o menor sobre el mercado.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Envase</a:t>
            </a:r>
            <a:r>
              <a:rPr lang="es">
                <a:solidFill>
                  <a:srgbClr val="000000"/>
                </a:solidFill>
              </a:rPr>
              <a:t>: Facilita el transporte, almacenaje y la conservación de los productos. En muchas ocasiones decisiones de envase como el tamaño, forma o color pueden ser fundamentales. Las 3 características de todo embalaje son: </a:t>
            </a:r>
            <a:r>
              <a:rPr b="1" lang="es">
                <a:solidFill>
                  <a:srgbClr val="000000"/>
                </a:solidFill>
              </a:rPr>
              <a:t>Reciclable</a:t>
            </a:r>
            <a:r>
              <a:rPr lang="es">
                <a:solidFill>
                  <a:srgbClr val="000000"/>
                </a:solidFill>
              </a:rPr>
              <a:t>, </a:t>
            </a:r>
            <a:r>
              <a:rPr b="1" lang="es">
                <a:solidFill>
                  <a:srgbClr val="000000"/>
                </a:solidFill>
              </a:rPr>
              <a:t>retornable</a:t>
            </a:r>
            <a:r>
              <a:rPr lang="es">
                <a:solidFill>
                  <a:srgbClr val="000000"/>
                </a:solidFill>
              </a:rPr>
              <a:t> y de </a:t>
            </a:r>
            <a:r>
              <a:rPr b="1" lang="es">
                <a:solidFill>
                  <a:srgbClr val="000000"/>
                </a:solidFill>
              </a:rPr>
              <a:t>coste reducido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Producto ampliado</a:t>
            </a:r>
            <a:r>
              <a:rPr lang="es">
                <a:solidFill>
                  <a:srgbClr val="000000"/>
                </a:solidFill>
              </a:rPr>
              <a:t>: Mejora la competitividad del producto. Tiene dos aspectos principales: Los servicios adicionales (aparcamiento,reparto a domicilio,etc) y la forma y el nivel en que se realizarán. Todo esto son decisiones importantes para nuestro producto y su acogida en el mercado.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Ciclo de vida del producto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Podemos distinguir varias etapas: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Introducción</a:t>
            </a:r>
            <a:r>
              <a:rPr lang="es">
                <a:solidFill>
                  <a:srgbClr val="000000"/>
                </a:solidFill>
              </a:rPr>
              <a:t>. Período de lanzamiento del producto, etapa difícil por su novedad y por el gran esfuerzo comercial que requiere su crecimiento.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Crecimiento</a:t>
            </a:r>
            <a:r>
              <a:rPr lang="es">
                <a:solidFill>
                  <a:srgbClr val="000000"/>
                </a:solidFill>
              </a:rPr>
              <a:t>. Las ventas comienzan a elevarse de forma considerable y no requiere tanto esfuerzo en promoción y publicidad.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Madurez</a:t>
            </a:r>
            <a:r>
              <a:rPr lang="es">
                <a:solidFill>
                  <a:srgbClr val="000000"/>
                </a:solidFill>
              </a:rPr>
              <a:t>. Las ventas son altas y constantes. En esta etapa se encuentran la mayoría de los productos que tenemos donde entra la competencia.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Declive</a:t>
            </a:r>
            <a:r>
              <a:rPr lang="es">
                <a:solidFill>
                  <a:srgbClr val="000000"/>
                </a:solidFill>
              </a:rPr>
              <a:t>. Última etapa del producto. Acabará cuando el producto deje de venderse por completo, se identifica por por una considerable disminución de ventas ya sea lenta o rápidamente.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Precio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Las empresas deben determinar el precio que aplican a sus productos. En la política de precios influyen muchos factores: precios de competencia, costes de producción y comercialización y clientes.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Metodos de fijacion de precios: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los costes:</a:t>
            </a:r>
            <a:r>
              <a:rPr lang="es">
                <a:solidFill>
                  <a:srgbClr val="000000"/>
                </a:solidFill>
              </a:rPr>
              <a:t> Se añaden las ganancias que se quieran obtener.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el comprador:</a:t>
            </a:r>
            <a:r>
              <a:rPr lang="es">
                <a:solidFill>
                  <a:srgbClr val="000000"/>
                </a:solidFill>
              </a:rPr>
              <a:t> Se toma como referencia la percepción que el comprador tenga del valor del producto.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Basado en la competencia:</a:t>
            </a:r>
            <a:r>
              <a:rPr lang="es">
                <a:solidFill>
                  <a:srgbClr val="000000"/>
                </a:solidFill>
              </a:rPr>
              <a:t> Consiste en estudiar el precio de la competencia.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Promoción</a:t>
            </a:r>
          </a:p>
        </p:txBody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Una vez definido el producto tendremos que darlo a conocer para nuestros futuros clientes. 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Para obtener una buena comunicación debemos tomar una serie de decisiones en cada elemento clave: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Identificar la audiencia meta:</a:t>
            </a:r>
            <a:r>
              <a:rPr lang="es">
                <a:solidFill>
                  <a:srgbClr val="000000"/>
                </a:solidFill>
              </a:rPr>
              <a:t> Fijar el mercado a quien se dirigirá.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Escoger el mensaje y determinar la respuesta que se desea conseguir.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Elegir un medio de comunicación: </a:t>
            </a:r>
            <a:r>
              <a:rPr lang="es">
                <a:solidFill>
                  <a:srgbClr val="000000"/>
                </a:solidFill>
              </a:rPr>
              <a:t>Periódicos, revistas, radio, TV, etc..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Establecer un método de retroalimentación: </a:t>
            </a:r>
            <a:r>
              <a:rPr lang="es">
                <a:solidFill>
                  <a:srgbClr val="000000"/>
                </a:solidFill>
              </a:rPr>
              <a:t>Conocer la opinión de los clientes para determinar los efectos y hacer las correcciones necesarias.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Medios de comunicación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Presentamos algunos medios de comunicación, diferenciando sus ventajas e inconvenientes.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712" y="1873662"/>
            <a:ext cx="4314825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Canales de comunicación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1152475"/>
            <a:ext cx="8520600" cy="369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Son los medios utilizados por una empresa para dar a conocer su producto. Los principales canales de comunicación son: La publicidad, la promoción de ventas, la venta directa y las relaciones públicas.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Características y coste: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Publicidad. Pretende dar información, persuadir o comparar con otro producto.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Promoción de ventas. Actividades para estimular la compra del producto.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Venta directa. Comunicación interpersonal entre empleados y clientes.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Relaciones públicas. Dar una buena imagen tanto hacia el exterior como hacia el interior de la misma.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estudio del mercado</a:t>
            </a:r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un lugar teórico donde se encuentra la oferta y la demanda de productos y servicios y se determinan los precios.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estudio de 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un proceso sistemático de recolección y análisis de datos e información acerca de los clientes, competidores y 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 Sus usos incluyen ayudar a crear un plan de negocios, lanzar un nuevo producto o servicio, mejorar productos o servicios existentes y expandirse a nuevos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mercados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Distribución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La distribución del producto comprende todas las tareas necesarias para hacerlo llegar hasta el consumidor.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Dos puntos clave a la hora de la distribución son: 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Características del producto:</a:t>
            </a:r>
            <a:r>
              <a:rPr lang="es">
                <a:solidFill>
                  <a:srgbClr val="000000"/>
                </a:solidFill>
              </a:rPr>
              <a:t> Perecedero, frágil, voluminoso, etc..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Características de la empresa:</a:t>
            </a:r>
            <a:r>
              <a:rPr lang="es">
                <a:solidFill>
                  <a:srgbClr val="000000"/>
                </a:solidFill>
              </a:rPr>
              <a:t> Presupuesto, recursos humanos, etc..</a:t>
            </a:r>
          </a:p>
          <a:p>
            <a:pPr lvl="0" rt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En función de esto se determina el canal de distribución, camino desde que un producto se fabrica hasta llegar a las manos del consumidor.</a:t>
            </a:r>
          </a:p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Se suelen emplear intermediarios para la distribución del producto.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Vídeos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¿Qué es un estudio de mercado?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Haz un estudio de mercado en 6 pasos.</a:t>
            </a:r>
          </a:p>
          <a:p>
            <a:pPr lvl="0">
              <a:spcBef>
                <a:spcPts val="0"/>
              </a:spcBef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5 tips para realizar tu estudio de mercado.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687" y="418100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estudio del mercado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aptura.PNG"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775" y="1590337"/>
            <a:ext cx="41624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mercado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25550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tamaño del mercado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de un producto es la cantidad vendida de este en un espacio geográfico y temporal definido.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El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mercado potencial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 es aquel que abarca a los compradores reales y a los que podrían llegar a consumir nuestro producto pero no lo hacen.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La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</a:rPr>
              <a:t>cuota de mercado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</a:rPr>
              <a:t>se obtiene cuando se compara  el mercado actual de una empresa con el mercado global. Esta cifra es una forma de medir el exito de nuestro producto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>
                <a:solidFill>
                  <a:srgbClr val="000000"/>
                </a:solidFill>
              </a:rPr>
              <a:t>El mercado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4812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La estructura del mercado</a:t>
            </a:r>
          </a:p>
          <a:p>
            <a:pPr indent="-228600" lvl="1" marL="9144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b="1" lang="es" sz="1100">
                <a:solidFill>
                  <a:schemeClr val="dk1"/>
                </a:solidFill>
              </a:rPr>
              <a:t>Fabricantes</a:t>
            </a:r>
            <a:r>
              <a:rPr lang="es" sz="1100">
                <a:solidFill>
                  <a:schemeClr val="dk1"/>
                </a:solidFill>
              </a:rPr>
              <a:t> 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es el que interviene en la producción de bienes y servicios en la organización del trabajo.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Intermediarios 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se encargan de acercar los productos de los fabricantes a los consumidores.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Prescriptores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no compran ni venden pero tienen una gran influencia a la hora de la compra.</a:t>
            </a:r>
          </a:p>
          <a:p>
            <a:pPr indent="-298450" lvl="1" marL="914400" rtl="0">
              <a:spcBef>
                <a:spcPts val="0"/>
              </a:spcBef>
              <a:buClr>
                <a:schemeClr val="dk1"/>
              </a:buClr>
              <a:buSzPct val="100000"/>
              <a:buChar char="-"/>
            </a:pPr>
            <a:r>
              <a:rPr b="1" lang="es" sz="1100">
                <a:solidFill>
                  <a:schemeClr val="dk1"/>
                </a:solidFill>
                <a:highlight>
                  <a:srgbClr val="FFFFFF"/>
                </a:highlight>
              </a:rPr>
              <a:t>Compradores</a:t>
            </a:r>
            <a:r>
              <a:rPr lang="es" sz="1100">
                <a:solidFill>
                  <a:schemeClr val="dk1"/>
                </a:solidFill>
                <a:highlight>
                  <a:srgbClr val="FFFFFF"/>
                </a:highlight>
              </a:rPr>
              <a:t> son aquellos que consumen el producto.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El </a:t>
            </a:r>
            <a:r>
              <a:rPr b="1" lang="es">
                <a:solidFill>
                  <a:schemeClr val="dk1"/>
                </a:solidFill>
              </a:rPr>
              <a:t>mercado meta </a:t>
            </a:r>
            <a:r>
              <a:rPr lang="es">
                <a:solidFill>
                  <a:schemeClr val="dk1"/>
                </a:solidFill>
              </a:rPr>
              <a:t>está compuesto por el conjunto de compradores potenciales que deseamos convertir en clientes.</a:t>
            </a:r>
          </a:p>
        </p:txBody>
      </p:sp>
      <p:pic>
        <p:nvPicPr>
          <p:cNvPr descr="Captura2.PNG"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275" y="3240503"/>
            <a:ext cx="3746549" cy="11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El mercado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 </a:t>
            </a:r>
            <a:r>
              <a:rPr b="1" lang="es">
                <a:solidFill>
                  <a:srgbClr val="000000"/>
                </a:solidFill>
              </a:rPr>
              <a:t>segmentación</a:t>
            </a:r>
            <a:r>
              <a:rPr lang="es">
                <a:solidFill>
                  <a:srgbClr val="000000"/>
                </a:solidFill>
              </a:rPr>
              <a:t> consiste en dividir el mercado en compradores con características similares.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Geográficos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Demograficos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Personales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Familiares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Psicológicos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Conductales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Estrategias de segmentación.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Diferenciada</a:t>
            </a:r>
            <a:r>
              <a:rPr lang="es">
                <a:solidFill>
                  <a:srgbClr val="000000"/>
                </a:solidFill>
              </a:rPr>
              <a:t> en ella se intenta amoldar un producto a las necesidades de cada segmento.</a:t>
            </a:r>
          </a:p>
          <a:p>
            <a:pPr indent="-228600" lvl="1" marL="9144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Indiferenciación</a:t>
            </a:r>
            <a:r>
              <a:rPr lang="es">
                <a:solidFill>
                  <a:srgbClr val="000000"/>
                </a:solidFill>
              </a:rPr>
              <a:t> consiste en no adaptar el producto a cada segmento.</a:t>
            </a:r>
          </a:p>
          <a:p>
            <a:pPr indent="-228600" lvl="1" marL="914400">
              <a:spcBef>
                <a:spcPts val="0"/>
              </a:spcBef>
              <a:buClr>
                <a:srgbClr val="000000"/>
              </a:buClr>
              <a:buChar char="-"/>
            </a:pPr>
            <a:r>
              <a:rPr b="1" lang="es">
                <a:solidFill>
                  <a:srgbClr val="000000"/>
                </a:solidFill>
              </a:rPr>
              <a:t>Concentrada </a:t>
            </a:r>
            <a:r>
              <a:rPr lang="es">
                <a:solidFill>
                  <a:srgbClr val="000000"/>
                </a:solidFill>
              </a:rPr>
              <a:t>nos quedamos con un segmento y acoplamos un producto a sus necesidades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Nuestros clientes</a:t>
            </a:r>
          </a:p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que nos sea posible vender nuestro producto, debemos conocer algunas de las </a:t>
            </a:r>
            <a:r>
              <a:rPr b="1" lang="es">
                <a:solidFill>
                  <a:srgbClr val="000000"/>
                </a:solidFill>
              </a:rPr>
              <a:t>características</a:t>
            </a:r>
            <a:r>
              <a:rPr lang="es">
                <a:solidFill>
                  <a:srgbClr val="000000"/>
                </a:solidFill>
              </a:rPr>
              <a:t> de nuestros posibles clientes e intentar satisfacer sus </a:t>
            </a:r>
            <a:r>
              <a:rPr b="1" lang="es">
                <a:solidFill>
                  <a:srgbClr val="000000"/>
                </a:solidFill>
              </a:rPr>
              <a:t>necesidades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Debemos tener en cuenta quién compra, quién vende, qué se compra y por qué, cuándo se compra y con qué frecuencia, dónde se compra y cuánto se compra.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Todas estas características son necesarias para elaborar la estrategia </a:t>
            </a:r>
            <a:r>
              <a:rPr b="1" lang="es">
                <a:solidFill>
                  <a:srgbClr val="000000"/>
                </a:solidFill>
              </a:rPr>
              <a:t>comercial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La competencia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Se puede definir la </a:t>
            </a:r>
            <a:r>
              <a:rPr b="1" lang="es">
                <a:solidFill>
                  <a:schemeClr val="dk1"/>
                </a:solidFill>
              </a:rPr>
              <a:t>competencia </a:t>
            </a:r>
            <a:r>
              <a:rPr lang="es">
                <a:solidFill>
                  <a:schemeClr val="dk1"/>
                </a:solidFill>
              </a:rPr>
              <a:t>como la concurrencia en el mismo mercado de </a:t>
            </a:r>
            <a:r>
              <a:rPr b="1" lang="es">
                <a:solidFill>
                  <a:schemeClr val="dk1"/>
                </a:solidFill>
              </a:rPr>
              <a:t>distintos oferentes</a:t>
            </a:r>
            <a:r>
              <a:rPr lang="es">
                <a:solidFill>
                  <a:schemeClr val="dk1"/>
                </a:solidFill>
              </a:rPr>
              <a:t> de bienes o servicios</a:t>
            </a:r>
            <a:r>
              <a:rPr lang="es" sz="2800">
                <a:solidFill>
                  <a:schemeClr val="dk1"/>
                </a:solidFill>
              </a:rPr>
              <a:t>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Para encontrar un lugar en el mercado para nuestro producto, buscaremos una razón respecto a la competencia. A esto se le llama ventaja competitiva y puede residir en el precio, la calidad, etcétera.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Char char="-"/>
            </a:pPr>
            <a:r>
              <a:rPr lang="es">
                <a:solidFill>
                  <a:schemeClr val="dk1"/>
                </a:solidFill>
              </a:rPr>
              <a:t>Después de valorar nuestro producto, decidiremos la </a:t>
            </a:r>
            <a:r>
              <a:rPr b="1" lang="es">
                <a:solidFill>
                  <a:schemeClr val="dk1"/>
                </a:solidFill>
              </a:rPr>
              <a:t>estrategia</a:t>
            </a:r>
            <a:r>
              <a:rPr lang="es">
                <a:solidFill>
                  <a:schemeClr val="dk1"/>
                </a:solidFill>
              </a:rPr>
              <a:t>: ofrecer un producto muy distinto al de la competencia u ofrecer un producto o servicio parecido al de la competencia y captar clientes.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s"/>
              <a:t>Fuentes de información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Para poder hacer un estudio del mercado, es necesario recopilar toda la información que se pueda obtener del mismo.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Una vez obtenidas las fuentes de datos, hay que valorar su </a:t>
            </a:r>
            <a:r>
              <a:rPr b="1" lang="es">
                <a:solidFill>
                  <a:srgbClr val="000000"/>
                </a:solidFill>
              </a:rPr>
              <a:t>fiabilidad</a:t>
            </a:r>
            <a:r>
              <a:rPr lang="es">
                <a:solidFill>
                  <a:srgbClr val="000000"/>
                </a:solidFill>
              </a:rPr>
              <a:t>, su </a:t>
            </a:r>
            <a:r>
              <a:rPr b="1" lang="es">
                <a:solidFill>
                  <a:srgbClr val="000000"/>
                </a:solidFill>
              </a:rPr>
              <a:t>origen</a:t>
            </a:r>
            <a:r>
              <a:rPr lang="es">
                <a:solidFill>
                  <a:srgbClr val="000000"/>
                </a:solidFill>
              </a:rPr>
              <a:t>, su </a:t>
            </a:r>
            <a:r>
              <a:rPr b="1" lang="es">
                <a:solidFill>
                  <a:srgbClr val="000000"/>
                </a:solidFill>
              </a:rPr>
              <a:t>obsolescencia</a:t>
            </a:r>
            <a:r>
              <a:rPr lang="es">
                <a:solidFill>
                  <a:srgbClr val="000000"/>
                </a:solidFill>
              </a:rPr>
              <a:t> y su </a:t>
            </a:r>
            <a:r>
              <a:rPr b="1" lang="es">
                <a:solidFill>
                  <a:srgbClr val="000000"/>
                </a:solidFill>
              </a:rPr>
              <a:t>validez</a:t>
            </a:r>
            <a:r>
              <a:rPr lang="es">
                <a:solidFill>
                  <a:srgbClr val="000000"/>
                </a:solidFill>
              </a:rPr>
              <a:t> al contrastar.</a:t>
            </a:r>
          </a:p>
          <a:p>
            <a:pPr indent="-228600" lvl="0" marL="457200" rtl="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Las fuentes de datos se pueden clasificar según su </a:t>
            </a:r>
            <a:r>
              <a:rPr b="1" lang="es">
                <a:solidFill>
                  <a:srgbClr val="000000"/>
                </a:solidFill>
              </a:rPr>
              <a:t>disponibilidad</a:t>
            </a:r>
            <a:r>
              <a:rPr lang="es">
                <a:solidFill>
                  <a:srgbClr val="000000"/>
                </a:solidFill>
              </a:rPr>
              <a:t>: </a:t>
            </a:r>
            <a:r>
              <a:rPr b="1" lang="es">
                <a:solidFill>
                  <a:srgbClr val="000000"/>
                </a:solidFill>
              </a:rPr>
              <a:t>provenientes de la empresa</a:t>
            </a:r>
            <a:r>
              <a:rPr lang="es">
                <a:solidFill>
                  <a:srgbClr val="000000"/>
                </a:solidFill>
              </a:rPr>
              <a:t>, o provenientes de </a:t>
            </a:r>
            <a:r>
              <a:rPr b="1" lang="es">
                <a:solidFill>
                  <a:srgbClr val="000000"/>
                </a:solidFill>
              </a:rPr>
              <a:t>otros organismos</a:t>
            </a:r>
            <a:r>
              <a:rPr lang="es">
                <a:solidFill>
                  <a:srgbClr val="000000"/>
                </a:solidFill>
              </a:rPr>
              <a:t>.</a:t>
            </a:r>
          </a:p>
          <a:p>
            <a:pPr indent="-228600" lvl="0" marL="457200">
              <a:spcBef>
                <a:spcPts val="0"/>
              </a:spcBef>
              <a:buClr>
                <a:srgbClr val="000000"/>
              </a:buClr>
              <a:buChar char="-"/>
            </a:pPr>
            <a:r>
              <a:rPr lang="es">
                <a:solidFill>
                  <a:srgbClr val="000000"/>
                </a:solidFill>
              </a:rPr>
              <a:t>Las fuentes de datos también se pueden clasificar según su grado de elaboración: </a:t>
            </a:r>
            <a:r>
              <a:rPr b="1" lang="es">
                <a:solidFill>
                  <a:srgbClr val="000000"/>
                </a:solidFill>
              </a:rPr>
              <a:t>primarias</a:t>
            </a:r>
            <a:r>
              <a:rPr lang="es">
                <a:solidFill>
                  <a:srgbClr val="000000"/>
                </a:solidFill>
              </a:rPr>
              <a:t>, cuando son obtenidas del propio investigador con </a:t>
            </a:r>
            <a:r>
              <a:rPr b="1" lang="es">
                <a:solidFill>
                  <a:srgbClr val="000000"/>
                </a:solidFill>
              </a:rPr>
              <a:t>encuestas </a:t>
            </a:r>
            <a:r>
              <a:rPr lang="es">
                <a:solidFill>
                  <a:srgbClr val="000000"/>
                </a:solidFill>
              </a:rPr>
              <a:t>o </a:t>
            </a:r>
            <a:r>
              <a:rPr b="1" lang="es">
                <a:solidFill>
                  <a:srgbClr val="000000"/>
                </a:solidFill>
              </a:rPr>
              <a:t>entrevistas</a:t>
            </a:r>
            <a:r>
              <a:rPr lang="es">
                <a:solidFill>
                  <a:srgbClr val="000000"/>
                </a:solidFill>
              </a:rPr>
              <a:t>, o </a:t>
            </a:r>
            <a:r>
              <a:rPr b="1" lang="es">
                <a:solidFill>
                  <a:srgbClr val="000000"/>
                </a:solidFill>
              </a:rPr>
              <a:t>secundarias</a:t>
            </a:r>
            <a:r>
              <a:rPr lang="es">
                <a:solidFill>
                  <a:srgbClr val="000000"/>
                </a:solidFill>
              </a:rPr>
              <a:t>, cuando se obtienen de trabajos ya elaborados como </a:t>
            </a:r>
            <a:r>
              <a:rPr b="1" lang="es">
                <a:solidFill>
                  <a:srgbClr val="000000"/>
                </a:solidFill>
              </a:rPr>
              <a:t>fuentes estadísticas</a:t>
            </a:r>
            <a:r>
              <a:rPr lang="es">
                <a:solidFill>
                  <a:srgbClr val="000000"/>
                </a:solidFill>
              </a:rPr>
              <a:t> y </a:t>
            </a:r>
            <a:r>
              <a:rPr b="1" lang="es">
                <a:solidFill>
                  <a:srgbClr val="000000"/>
                </a:solidFill>
              </a:rPr>
              <a:t>documentales</a:t>
            </a:r>
            <a:r>
              <a:rPr lang="es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