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9" r:id="rId4"/>
    <p:sldId id="270" r:id="rId5"/>
    <p:sldId id="271" r:id="rId6"/>
    <p:sldId id="272" r:id="rId7"/>
    <p:sldId id="274" r:id="rId8"/>
    <p:sldId id="273" r:id="rId9"/>
    <p:sldId id="275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Das ist eine Überschrift</a:t>
            </a:r>
            <a:br>
              <a:rPr lang="en-US" noProof="0"/>
            </a:br>
            <a:r>
              <a:rPr lang="en-US" noProof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Erste Textebene (16pt)</a:t>
            </a:r>
          </a:p>
          <a:p>
            <a:pPr lvl="1"/>
            <a:r>
              <a:rPr lang="en-US" noProof="0"/>
              <a:t>Zweite Textebene für Aufzählungen</a:t>
            </a:r>
          </a:p>
          <a:p>
            <a:pPr lvl="2"/>
            <a:r>
              <a:rPr lang="en-US" noProof="0"/>
              <a:t>Dritte Textebene bei viel Text (14pt)</a:t>
            </a:r>
          </a:p>
          <a:p>
            <a:pPr lvl="3"/>
            <a:r>
              <a:rPr lang="en-US" noProof="0"/>
              <a:t>Vierte Textebene für Aufzählungen bei viel Text</a:t>
            </a:r>
          </a:p>
          <a:p>
            <a:pPr lvl="4"/>
            <a:r>
              <a:rPr lang="en-US" noProof="0"/>
              <a:t>Fünfte Ebene</a:t>
            </a:r>
          </a:p>
          <a:p>
            <a:pPr lvl="5"/>
            <a:r>
              <a:rPr lang="en-US" noProof="0"/>
              <a:t>Zwischenseite</a:t>
            </a:r>
          </a:p>
          <a:p>
            <a:pPr lvl="6"/>
            <a:r>
              <a:rPr lang="en-US" noProof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>
                <a:solidFill>
                  <a:schemeClr val="bg2"/>
                </a:solidFill>
              </a:rPr>
              <a:t>Lab: Concurrent and Distributed Systems</a:t>
            </a:r>
          </a:p>
          <a:p>
            <a:pPr algn="l"/>
            <a: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M. Sc. Computer Science, Fritz Louis Wilke</a:t>
            </a:r>
            <a:endParaRPr lang="en-US" sz="800" baseline="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800" baseline="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29.05.2021</a:t>
            </a:r>
            <a:endParaRPr lang="en-US" sz="80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en-US" sz="800" baseline="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en-US" sz="800" baseline="0" noProof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800" baseline="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5087147"/>
            <a:ext cx="10438871" cy="1334525"/>
          </a:xfrm>
        </p:spPr>
        <p:txBody>
          <a:bodyPr/>
          <a:lstStyle/>
          <a:p>
            <a:r>
              <a:rPr lang="en-US" dirty="0"/>
              <a:t>Fritz Louis Wilke</a:t>
            </a:r>
          </a:p>
          <a:p>
            <a:r>
              <a:rPr lang="en-US" dirty="0"/>
              <a:t>fritz.wilke@tu-dresden.de</a:t>
            </a:r>
          </a:p>
          <a:p>
            <a:r>
              <a:rPr lang="en-US" dirty="0"/>
              <a:t>4536116</a:t>
            </a:r>
          </a:p>
          <a:p>
            <a:r>
              <a:rPr lang="en-US" dirty="0"/>
              <a:t>M. Sc. Computer Science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Colloquium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Concurrent and Distributed Systems</a:t>
            </a:r>
            <a:br>
              <a:rPr lang="en-US" dirty="0"/>
            </a:br>
            <a:r>
              <a:rPr lang="en-US" b="0" dirty="0"/>
              <a:t>Himeno Benchmark and Mandelbrot Set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Mandelbrot Set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(Unoptimized) </a:t>
            </a:r>
            <a:r>
              <a:rPr lang="en-US" b="1" dirty="0"/>
              <a:t>Algorithm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Optimizations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Himeno Benchmark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(Unoptimized) </a:t>
            </a:r>
            <a:r>
              <a:rPr lang="en-US" b="1" dirty="0"/>
              <a:t>Algorithm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Optimizations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endParaRPr lang="en-US" dirty="0"/>
          </a:p>
          <a:p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de-DE" sz="3600" b="1" dirty="0">
                <a:solidFill>
                  <a:schemeClr val="bg1"/>
                </a:solidFill>
                <a:latin typeface="+mj-lt"/>
              </a:rPr>
              <a:t>Mandelbrot Set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C677B-9B88-40C4-A70D-BDA711BD6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54" y="2058521"/>
            <a:ext cx="3488764" cy="26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58E2638-2814-4BE2-B244-218300CE2178}"/>
              </a:ext>
            </a:extLst>
          </p:cNvPr>
          <p:cNvSpPr txBox="1"/>
          <p:nvPr/>
        </p:nvSpPr>
        <p:spPr>
          <a:xfrm>
            <a:off x="5951723" y="4675094"/>
            <a:ext cx="550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https://commons.wikimedia.org/wiki/File:Mandel_zoom_00_mandelbrot_set.jpg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C16EE3-1BBA-43FE-A4C5-27B5BBD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br>
              <a:rPr lang="en-US"/>
            </a:br>
            <a:r>
              <a:rPr lang="en-US" b="0"/>
              <a:t>The Mandelbrot Set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AF596E9-AD00-4239-BF5A-45AB4FD590D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of complex numbers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|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depends on pixel coordinate in image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AF596E9-AD00-4239-BF5A-45AB4FD59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94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7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C16EE3-1BBA-43FE-A4C5-27B5BBD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Unoptimized Algorithm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F596E9-AD00-4239-BF5A-45AB4FD590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de-DE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spcBef>
                <a:spcPts val="0"/>
              </a:spcBef>
            </a:pP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spcBef>
                <a:spcPts val="0"/>
              </a:spcBef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|z| &lt; 2.0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*2 /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1.5,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*2 /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 1.0 )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´#´ : ´.´</a:t>
            </a:r>
          </a:p>
          <a:p>
            <a:pPr>
              <a:spcBef>
                <a:spcPts val="0"/>
              </a:spcBef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0..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D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de-D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´\n´ )</a:t>
            </a:r>
          </a:p>
          <a:p>
            <a:pPr>
              <a:spcBef>
                <a:spcPts val="0"/>
              </a:spcBef>
            </a:pP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975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503D6-29A6-44F9-85AE-CF615B06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71AF2-B824-4482-9299-83D2A6CB5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Simplifying</a:t>
            </a:r>
            <a:r>
              <a:rPr lang="en-US" dirty="0"/>
              <a:t>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directly with </a:t>
            </a:r>
            <a:r>
              <a:rPr lang="en-US" b="1" dirty="0"/>
              <a:t>floats</a:t>
            </a:r>
            <a:r>
              <a:rPr lang="en-US" dirty="0"/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std::complex&lt;float&gt;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and </a:t>
            </a:r>
            <a:r>
              <a:rPr lang="en-US" b="1" dirty="0"/>
              <a:t>reusing</a:t>
            </a:r>
            <a:r>
              <a:rPr lang="en-US" dirty="0"/>
              <a:t> interim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Aligning data structures to fit </a:t>
            </a:r>
            <a:r>
              <a:rPr lang="en-US" b="1" dirty="0"/>
              <a:t>cache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on </a:t>
            </a:r>
            <a:r>
              <a:rPr lang="en-US" b="1" dirty="0"/>
              <a:t>continuous</a:t>
            </a:r>
            <a:r>
              <a:rPr lang="en-US" dirty="0"/>
              <a:t> memory (as 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Parallelization: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Parallelize</a:t>
            </a:r>
            <a:r>
              <a:rPr lang="en-US" dirty="0"/>
              <a:t> the pixel calculation (cols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work </a:t>
            </a:r>
            <a:r>
              <a:rPr lang="en-US" b="1" dirty="0"/>
              <a:t>dynamically</a:t>
            </a:r>
            <a:r>
              <a:rPr lang="en-US" dirty="0"/>
              <a:t> via </a:t>
            </a:r>
            <a:r>
              <a:rPr lang="en-US" b="1" dirty="0"/>
              <a:t>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Each</a:t>
            </a:r>
            <a:r>
              <a:rPr lang="en-US" dirty="0"/>
              <a:t> worker thread has one </a:t>
            </a:r>
            <a:r>
              <a:rPr lang="en-US" b="1" dirty="0"/>
              <a:t>input-</a:t>
            </a:r>
            <a:r>
              <a:rPr lang="en-US" dirty="0"/>
              <a:t> and </a:t>
            </a:r>
            <a:r>
              <a:rPr lang="en-US" b="1" dirty="0"/>
              <a:t>output queue</a:t>
            </a:r>
          </a:p>
        </p:txBody>
      </p:sp>
    </p:spTree>
    <p:extLst>
      <p:ext uri="{BB962C8B-B14F-4D97-AF65-F5344CB8AC3E}">
        <p14:creationId xmlns:p14="http://schemas.microsoft.com/office/powerpoint/2010/main" val="158886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503D6-29A6-44F9-85AE-CF615B06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Workflow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FEEE715-7C32-4AE2-8120-F533803A7729}"/>
              </a:ext>
            </a:extLst>
          </p:cNvPr>
          <p:cNvSpPr/>
          <p:nvPr/>
        </p:nvSpPr>
        <p:spPr>
          <a:xfrm>
            <a:off x="353366" y="3039456"/>
            <a:ext cx="1148574" cy="5309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  <a:br>
              <a:rPr lang="en-US"/>
            </a:br>
            <a:r>
              <a:rPr lang="en-US"/>
              <a:t>THREAD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87D0EBA-9D8F-48B1-BD4C-8B09173747D2}"/>
              </a:ext>
            </a:extLst>
          </p:cNvPr>
          <p:cNvSpPr/>
          <p:nvPr/>
        </p:nvSpPr>
        <p:spPr>
          <a:xfrm>
            <a:off x="10690060" y="3041352"/>
            <a:ext cx="1148574" cy="5309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  <a:br>
              <a:rPr lang="en-US"/>
            </a:br>
            <a:r>
              <a:rPr lang="en-US"/>
              <a:t>THREAD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D9AF400-5D83-4E0F-9826-E287FFAD7C9A}"/>
              </a:ext>
            </a:extLst>
          </p:cNvPr>
          <p:cNvGrpSpPr/>
          <p:nvPr/>
        </p:nvGrpSpPr>
        <p:grpSpPr>
          <a:xfrm>
            <a:off x="2774342" y="2729193"/>
            <a:ext cx="6643315" cy="1148963"/>
            <a:chOff x="2774342" y="2729193"/>
            <a:chExt cx="6643315" cy="1148963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7781313-C5EE-4322-A66B-7806B818DD00}"/>
                </a:ext>
              </a:extLst>
            </p:cNvPr>
            <p:cNvSpPr/>
            <p:nvPr/>
          </p:nvSpPr>
          <p:spPr>
            <a:xfrm>
              <a:off x="2774342" y="2729193"/>
              <a:ext cx="6643315" cy="11489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C28F48E7-31E7-48DC-8410-7BAD7935C726}"/>
                </a:ext>
              </a:extLst>
            </p:cNvPr>
            <p:cNvSpPr/>
            <p:nvPr/>
          </p:nvSpPr>
          <p:spPr>
            <a:xfrm>
              <a:off x="5521713" y="3039456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br>
                <a:rPr lang="en-US" dirty="0"/>
              </a:br>
              <a:r>
                <a:rPr lang="en-US" dirty="0"/>
                <a:t>THREAD</a:t>
              </a:r>
            </a:p>
          </p:txBody>
        </p: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D845D30D-5254-4764-ADB6-AE4AA1D34A30}"/>
                </a:ext>
              </a:extLst>
            </p:cNvPr>
            <p:cNvSpPr/>
            <p:nvPr/>
          </p:nvSpPr>
          <p:spPr>
            <a:xfrm>
              <a:off x="2937539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EA466917-DCF3-47E2-9DC5-0C90E1267CF5}"/>
                </a:ext>
              </a:extLst>
            </p:cNvPr>
            <p:cNvSpPr/>
            <p:nvPr/>
          </p:nvSpPr>
          <p:spPr>
            <a:xfrm>
              <a:off x="8105886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842E6CA3-3F30-46F6-BFF0-33504B11C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14" y="3304909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840FE73-D1D1-4306-9462-193CFAF6B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288" y="3306143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0E4A028-8D7E-40C4-9054-CAB299DC052D}"/>
              </a:ext>
            </a:extLst>
          </p:cNvPr>
          <p:cNvCxnSpPr>
            <a:cxnSpLocks/>
          </p:cNvCxnSpPr>
          <p:nvPr/>
        </p:nvCxnSpPr>
        <p:spPr>
          <a:xfrm flipV="1">
            <a:off x="9254462" y="3307377"/>
            <a:ext cx="1435599" cy="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315CFB2-3F9C-46E4-94A5-B043A2869FF9}"/>
              </a:ext>
            </a:extLst>
          </p:cNvPr>
          <p:cNvGrpSpPr/>
          <p:nvPr/>
        </p:nvGrpSpPr>
        <p:grpSpPr>
          <a:xfrm>
            <a:off x="2774341" y="1339317"/>
            <a:ext cx="6643315" cy="1148963"/>
            <a:chOff x="2774342" y="2729193"/>
            <a:chExt cx="6643315" cy="1148963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8D78D-208A-4F88-9051-E8EF34E1C2A8}"/>
                </a:ext>
              </a:extLst>
            </p:cNvPr>
            <p:cNvSpPr/>
            <p:nvPr/>
          </p:nvSpPr>
          <p:spPr>
            <a:xfrm>
              <a:off x="2774342" y="2729193"/>
              <a:ext cx="6643315" cy="11489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: abgerundete Ecken 53">
              <a:extLst>
                <a:ext uri="{FF2B5EF4-FFF2-40B4-BE49-F238E27FC236}">
                  <a16:creationId xmlns:a16="http://schemas.microsoft.com/office/drawing/2014/main" id="{9F9A9F5C-E810-478C-8B16-C887500C818E}"/>
                </a:ext>
              </a:extLst>
            </p:cNvPr>
            <p:cNvSpPr/>
            <p:nvPr/>
          </p:nvSpPr>
          <p:spPr>
            <a:xfrm>
              <a:off x="5521713" y="3039456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br>
                <a:rPr lang="en-US" dirty="0"/>
              </a:br>
              <a:r>
                <a:rPr lang="en-US" dirty="0"/>
                <a:t>THREAD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6E19C821-B09A-4FD9-84CA-88F66E2DEC0C}"/>
                </a:ext>
              </a:extLst>
            </p:cNvPr>
            <p:cNvSpPr/>
            <p:nvPr/>
          </p:nvSpPr>
          <p:spPr>
            <a:xfrm>
              <a:off x="2937539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D2FF0413-286A-4ACD-900D-0DE494782043}"/>
                </a:ext>
              </a:extLst>
            </p:cNvPr>
            <p:cNvSpPr/>
            <p:nvPr/>
          </p:nvSpPr>
          <p:spPr>
            <a:xfrm>
              <a:off x="8105886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2F7F46E6-59A6-4E5F-8FEA-D114A9EFE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14" y="3304909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F7A2C7D4-E01D-4BC6-A2EC-900F4EB2F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288" y="3306143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8BFC323-B33E-42A8-AD2C-79324084E5B4}"/>
              </a:ext>
            </a:extLst>
          </p:cNvPr>
          <p:cNvGrpSpPr/>
          <p:nvPr/>
        </p:nvGrpSpPr>
        <p:grpSpPr>
          <a:xfrm>
            <a:off x="2774340" y="4119069"/>
            <a:ext cx="6643315" cy="1148963"/>
            <a:chOff x="2774342" y="2729193"/>
            <a:chExt cx="6643315" cy="1148963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8F8C0B1-177D-495C-A4C0-EF10BE6B5FE0}"/>
                </a:ext>
              </a:extLst>
            </p:cNvPr>
            <p:cNvSpPr/>
            <p:nvPr/>
          </p:nvSpPr>
          <p:spPr>
            <a:xfrm>
              <a:off x="2774342" y="2729193"/>
              <a:ext cx="6643315" cy="11489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E02BD08-89CE-4C3D-93EF-440489072BCD}"/>
                </a:ext>
              </a:extLst>
            </p:cNvPr>
            <p:cNvSpPr/>
            <p:nvPr/>
          </p:nvSpPr>
          <p:spPr>
            <a:xfrm>
              <a:off x="5521713" y="3039456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br>
                <a:rPr lang="en-US" dirty="0"/>
              </a:br>
              <a:r>
                <a:rPr lang="en-US" dirty="0"/>
                <a:t>THREAD</a:t>
              </a: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5E96012-87DE-41FA-B00F-3F06E6B5F10E}"/>
                </a:ext>
              </a:extLst>
            </p:cNvPr>
            <p:cNvSpPr/>
            <p:nvPr/>
          </p:nvSpPr>
          <p:spPr>
            <a:xfrm>
              <a:off x="2937539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517BACEB-CC8B-44E1-B93A-02963C6F1EDA}"/>
                </a:ext>
              </a:extLst>
            </p:cNvPr>
            <p:cNvSpPr/>
            <p:nvPr/>
          </p:nvSpPr>
          <p:spPr>
            <a:xfrm>
              <a:off x="8105886" y="3038222"/>
              <a:ext cx="1148574" cy="5309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</a:t>
              </a:r>
              <a:br>
                <a:rPr lang="en-US" dirty="0"/>
              </a:br>
              <a:r>
                <a:rPr lang="en-US" dirty="0"/>
                <a:t>QUEUE</a:t>
              </a:r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647BC0F-E2C2-44D3-96E6-F16D25C77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14" y="3304909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F9F82C2A-0BB6-44E9-BE78-59B8029A3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288" y="3306143"/>
              <a:ext cx="1435599" cy="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9FCFBE3-2D16-46F7-A6DD-2F1D96A3CFA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1501940" y="3303675"/>
            <a:ext cx="1435599" cy="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2CB5032-873A-43ED-8275-DA8B090E2050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 flipV="1">
            <a:off x="1501940" y="1913799"/>
            <a:ext cx="1435598" cy="13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C4E5C5C-FACC-4DC5-AD18-310BC65A6962}"/>
              </a:ext>
            </a:extLst>
          </p:cNvPr>
          <p:cNvCxnSpPr>
            <a:cxnSpLocks/>
            <a:stCxn id="27" idx="3"/>
            <a:endCxn id="62" idx="1"/>
          </p:cNvCxnSpPr>
          <p:nvPr/>
        </p:nvCxnSpPr>
        <p:spPr>
          <a:xfrm>
            <a:off x="1501940" y="3304909"/>
            <a:ext cx="1435597" cy="13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1AD1EA6-E358-4FE1-AC44-082EFA7F198A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 flipV="1">
            <a:off x="9254458" y="3306805"/>
            <a:ext cx="1435602" cy="138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12170BE8-034E-4004-87DA-02DD6CC25777}"/>
              </a:ext>
            </a:extLst>
          </p:cNvPr>
          <p:cNvCxnSpPr>
            <a:cxnSpLocks/>
            <a:stCxn id="56" idx="3"/>
            <a:endCxn id="28" idx="1"/>
          </p:cNvCxnSpPr>
          <p:nvPr/>
        </p:nvCxnSpPr>
        <p:spPr>
          <a:xfrm>
            <a:off x="9254459" y="1913799"/>
            <a:ext cx="1435601" cy="139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AF087413-72A9-4281-8D95-1E147310C046}"/>
              </a:ext>
            </a:extLst>
          </p:cNvPr>
          <p:cNvSpPr txBox="1"/>
          <p:nvPr/>
        </p:nvSpPr>
        <p:spPr>
          <a:xfrm>
            <a:off x="1144127" y="4044830"/>
            <a:ext cx="12896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pixel</a:t>
            </a:r>
          </a:p>
          <a:p>
            <a:pPr algn="ctr"/>
            <a:r>
              <a:rPr lang="en-US" dirty="0"/>
              <a:t>numbers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15D942B-57EF-44C3-BB00-0E9E1153B423}"/>
              </a:ext>
            </a:extLst>
          </p:cNvPr>
          <p:cNvSpPr txBox="1"/>
          <p:nvPr/>
        </p:nvSpPr>
        <p:spPr>
          <a:xfrm>
            <a:off x="9837706" y="3894850"/>
            <a:ext cx="12896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pixel</a:t>
            </a:r>
          </a:p>
          <a:p>
            <a:pPr algn="ctr"/>
            <a:r>
              <a:rPr lang="en-US" dirty="0"/>
              <a:t>results</a:t>
            </a:r>
          </a:p>
        </p:txBody>
      </p:sp>
      <p:pic>
        <p:nvPicPr>
          <p:cNvPr id="86" name="Grafik 85" descr="Wiederholen Silhouette">
            <a:extLst>
              <a:ext uri="{FF2B5EF4-FFF2-40B4-BE49-F238E27FC236}">
                <a16:creationId xmlns:a16="http://schemas.microsoft.com/office/drawing/2014/main" id="{84F6F6C2-A78C-488C-85D7-62F813DE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254" y="3657514"/>
            <a:ext cx="530906" cy="530906"/>
          </a:xfrm>
          <a:prstGeom prst="rect">
            <a:avLst/>
          </a:prstGeom>
        </p:spPr>
      </p:pic>
      <p:pic>
        <p:nvPicPr>
          <p:cNvPr id="87" name="Grafik 86" descr="Wiederholen Silhouette">
            <a:extLst>
              <a:ext uri="{FF2B5EF4-FFF2-40B4-BE49-F238E27FC236}">
                <a16:creationId xmlns:a16="http://schemas.microsoft.com/office/drawing/2014/main" id="{49F3CDF7-A54F-407C-9F7E-918B2B88F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7088" y="3513924"/>
            <a:ext cx="530906" cy="530906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010B8666-D602-4CB1-9CB5-74D160DCD035}"/>
              </a:ext>
            </a:extLst>
          </p:cNvPr>
          <p:cNvSpPr txBox="1"/>
          <p:nvPr/>
        </p:nvSpPr>
        <p:spPr>
          <a:xfrm>
            <a:off x="5451161" y="706868"/>
            <a:ext cx="12896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</a:t>
            </a:r>
          </a:p>
          <a:p>
            <a:pPr algn="ctr"/>
            <a:r>
              <a:rPr lang="en-US" dirty="0"/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68786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503D6-29A6-44F9-85AE-CF615B06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71AF2-B824-4482-9299-83D2A6CB5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2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503D6-29A6-44F9-85AE-CF615B06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b="0" dirty="0"/>
              <a:t>The Mandelbrot Set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71AF2-B824-4482-9299-83D2A6CB5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7384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3DDC62-2CE6-774E-8340-8260BC267E57}" vid="{CBF861B5-B793-E74B-9EAA-FF010F67C03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colloqium</Template>
  <TotalTime>0</TotalTime>
  <Words>382</Words>
  <Application>Microsoft Office PowerPoint</Application>
  <PresentationFormat>Breitbild</PresentationFormat>
  <Paragraphs>77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Symbol</vt:lpstr>
      <vt:lpstr>Open Sans</vt:lpstr>
      <vt:lpstr>Cambria Math</vt:lpstr>
      <vt:lpstr>Courier New</vt:lpstr>
      <vt:lpstr>Calibri</vt:lpstr>
      <vt:lpstr>TUD_2018_16zu9</vt:lpstr>
      <vt:lpstr>Lab: Concurrent and Distributed Systems Himeno Benchmark and Mandelbrot Set</vt:lpstr>
      <vt:lpstr>Agenda </vt:lpstr>
      <vt:lpstr>The Mandelbrot Set</vt:lpstr>
      <vt:lpstr>Problem The Mandelbrot Set</vt:lpstr>
      <vt:lpstr>Unoptimized Algorithm The Mandelbrot Set</vt:lpstr>
      <vt:lpstr>Optimizations The Mandelbrot Set</vt:lpstr>
      <vt:lpstr>Parallel Workflow The Mandelbrot Set</vt:lpstr>
      <vt:lpstr>Evaluation The Mandelbrot Set</vt:lpstr>
      <vt:lpstr>Evaluation The Mandelbrot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ms586046@campussachsen.onmicrosoft.com</dc:creator>
  <cp:lastModifiedBy>ms586046</cp:lastModifiedBy>
  <cp:revision>18</cp:revision>
  <dcterms:created xsi:type="dcterms:W3CDTF">2021-05-29T11:50:06Z</dcterms:created>
  <dcterms:modified xsi:type="dcterms:W3CDTF">2021-05-30T14:39:52Z</dcterms:modified>
</cp:coreProperties>
</file>