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73" r:id="rId3"/>
    <p:sldId id="271" r:id="rId4"/>
    <p:sldId id="269" r:id="rId5"/>
    <p:sldId id="277" r:id="rId6"/>
    <p:sldId id="275" r:id="rId7"/>
    <p:sldId id="278" r:id="rId8"/>
    <p:sldId id="274" r:id="rId9"/>
    <p:sldId id="291" r:id="rId10"/>
    <p:sldId id="279" r:id="rId11"/>
    <p:sldId id="282" r:id="rId12"/>
    <p:sldId id="292" r:id="rId13"/>
    <p:sldId id="293" r:id="rId14"/>
    <p:sldId id="294" r:id="rId15"/>
    <p:sldId id="267"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1092" y="78"/>
      </p:cViewPr>
      <p:guideLst>
        <p:guide orient="horz" pos="2160"/>
        <p:guide pos="2880"/>
      </p:guideLst>
    </p:cSldViewPr>
  </p:slideViewPr>
  <p:notesTextViewPr>
    <p:cViewPr>
      <p:scale>
        <a:sx n="3" d="2"/>
        <a:sy n="3" d="2"/>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cxnSp>
        <p:nvCxnSpPr>
          <p:cNvPr id="3" name="直接连接符 2"/>
          <p:cNvCxnSpPr/>
          <p:nvPr userDrawn="1"/>
        </p:nvCxnSpPr>
        <p:spPr>
          <a:xfrm>
            <a:off x="0" y="1174279"/>
            <a:ext cx="5940152" cy="0"/>
          </a:xfrm>
          <a:prstGeom prst="line">
            <a:avLst/>
          </a:prstGeom>
          <a:ln w="15875">
            <a:gradFill>
              <a:gsLst>
                <a:gs pos="13000">
                  <a:schemeClr val="accent2"/>
                </a:gs>
                <a:gs pos="100000">
                  <a:schemeClr val="accent2">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8" name="文本占位符 7"/>
          <p:cNvSpPr>
            <a:spLocks noGrp="1"/>
          </p:cNvSpPr>
          <p:nvPr>
            <p:ph type="body" sz="quarter" idx="10"/>
          </p:nvPr>
        </p:nvSpPr>
        <p:spPr>
          <a:xfrm>
            <a:off x="365500" y="296900"/>
            <a:ext cx="7344618" cy="649287"/>
          </a:xfrm>
        </p:spPr>
        <p:txBody>
          <a:bodyPr>
            <a:noAutofit/>
          </a:bodyPr>
          <a:lstStyle>
            <a:lvl1pPr marL="0" indent="0">
              <a:buNone/>
              <a:defRPr sz="4400" b="1">
                <a:solidFill>
                  <a:schemeClr val="accent2"/>
                </a:solidFill>
                <a:latin typeface="+mj-ea"/>
                <a:ea typeface="+mj-ea"/>
              </a:defRPr>
            </a:lvl1pPr>
          </a:lstStyle>
          <a:p>
            <a:pPr lvl="0"/>
            <a:r>
              <a:rPr lang="zh-CN" altLang="en-US" dirty="0"/>
              <a:t>单击此处编辑母版文本样式</a:t>
            </a:r>
          </a:p>
        </p:txBody>
      </p:sp>
    </p:spTree>
    <p:extLst>
      <p:ext uri="{BB962C8B-B14F-4D97-AF65-F5344CB8AC3E}">
        <p14:creationId xmlns:p14="http://schemas.microsoft.com/office/powerpoint/2010/main" val="3710718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47730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86944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70778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22432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33978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2017/6/16</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2950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2017/6/16</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57395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2017/6/16</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41154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3606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2017/6/16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41602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2017/6/16</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99008267"/>
      </p:ext>
    </p:extLst>
  </p:cSld>
  <p:clrMap bg1="lt1" tx1="dk1" bg2="lt2" tx2="dk2" accent1="accent1" accent2="accent2" accent3="accent3" accent4="accent4" accent5="accent5" accent6="accent6" hlink="hlink" folHlink="folHlink"/>
  <p:sldLayoutIdLst>
    <p:sldLayoutId id="2147483674"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xml"/><Relationship Id="rId4" Type="http://schemas.openxmlformats.org/officeDocument/2006/relationships/image" Target="../media/image11.jpg"/></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2.jpg"/><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461162" y="2832269"/>
            <a:ext cx="8460896" cy="923330"/>
          </a:xfrm>
          <a:prstGeom prst="rect">
            <a:avLst/>
          </a:prstGeom>
          <a:noFill/>
        </p:spPr>
        <p:txBody>
          <a:bodyPr wrap="square" rtlCol="0">
            <a:spAutoFit/>
          </a:bodyPr>
          <a:lstStyle/>
          <a:p>
            <a:pPr algn="ctr"/>
            <a:r>
              <a:rPr lang="zh-CN" altLang="en-US" sz="5400" b="1" dirty="0">
                <a:solidFill>
                  <a:schemeClr val="accent2"/>
                </a:solidFill>
              </a:rPr>
              <a:t>基于暗通道优先的去雾算法</a:t>
            </a:r>
          </a:p>
        </p:txBody>
      </p:sp>
      <p:sp>
        <p:nvSpPr>
          <p:cNvPr id="9" name="文本框 8"/>
          <p:cNvSpPr txBox="1"/>
          <p:nvPr/>
        </p:nvSpPr>
        <p:spPr>
          <a:xfrm>
            <a:off x="1637021" y="3764377"/>
            <a:ext cx="6004431" cy="1015663"/>
          </a:xfrm>
          <a:prstGeom prst="rect">
            <a:avLst/>
          </a:prstGeom>
          <a:noFill/>
        </p:spPr>
        <p:txBody>
          <a:bodyPr wrap="square" rtlCol="0">
            <a:spAutoFit/>
          </a:bodyPr>
          <a:lstStyle/>
          <a:p>
            <a:pPr algn="ctr"/>
            <a:r>
              <a:rPr lang="en-US" altLang="zh-CN" sz="2000" dirty="0">
                <a:solidFill>
                  <a:prstClr val="black">
                    <a:lumMod val="65000"/>
                    <a:lumOff val="35000"/>
                  </a:prstClr>
                </a:solidFill>
              </a:rPr>
              <a:t>09014325 </a:t>
            </a:r>
            <a:r>
              <a:rPr lang="zh-CN" altLang="en-US" sz="2000" dirty="0">
                <a:solidFill>
                  <a:prstClr val="black">
                    <a:lumMod val="65000"/>
                    <a:lumOff val="35000"/>
                  </a:prstClr>
                </a:solidFill>
              </a:rPr>
              <a:t>孙新凯</a:t>
            </a:r>
            <a:endParaRPr lang="en-US" altLang="zh-CN" sz="2000" dirty="0">
              <a:solidFill>
                <a:prstClr val="black">
                  <a:lumMod val="65000"/>
                  <a:lumOff val="35000"/>
                </a:prstClr>
              </a:solidFill>
            </a:endParaRPr>
          </a:p>
          <a:p>
            <a:pPr algn="ctr"/>
            <a:r>
              <a:rPr lang="en-US" altLang="zh-CN" sz="2000" dirty="0">
                <a:solidFill>
                  <a:prstClr val="black">
                    <a:lumMod val="65000"/>
                    <a:lumOff val="35000"/>
                  </a:prstClr>
                </a:solidFill>
              </a:rPr>
              <a:t>09014323 </a:t>
            </a:r>
            <a:r>
              <a:rPr lang="zh-CN" altLang="en-US" sz="2000" dirty="0">
                <a:solidFill>
                  <a:prstClr val="black">
                    <a:lumMod val="65000"/>
                    <a:lumOff val="35000"/>
                  </a:prstClr>
                </a:solidFill>
              </a:rPr>
              <a:t>郑思豪</a:t>
            </a:r>
            <a:endParaRPr lang="en-US" altLang="zh-CN" sz="2000" dirty="0">
              <a:solidFill>
                <a:prstClr val="black">
                  <a:lumMod val="65000"/>
                  <a:lumOff val="35000"/>
                </a:prstClr>
              </a:solidFill>
            </a:endParaRPr>
          </a:p>
          <a:p>
            <a:pPr algn="ctr"/>
            <a:r>
              <a:rPr lang="en-US" altLang="zh-CN" sz="2000" dirty="0">
                <a:solidFill>
                  <a:prstClr val="black">
                    <a:lumMod val="65000"/>
                    <a:lumOff val="35000"/>
                  </a:prstClr>
                </a:solidFill>
              </a:rPr>
              <a:t>09014333 </a:t>
            </a:r>
            <a:r>
              <a:rPr lang="zh-CN" altLang="en-US" sz="2000" dirty="0">
                <a:solidFill>
                  <a:prstClr val="black">
                    <a:lumMod val="65000"/>
                    <a:lumOff val="35000"/>
                  </a:prstClr>
                </a:solidFill>
              </a:rPr>
              <a:t>黄子尧</a:t>
            </a:r>
            <a:endParaRPr lang="zh-CN" altLang="zh-CN" sz="2000" dirty="0">
              <a:solidFill>
                <a:prstClr val="black">
                  <a:lumMod val="65000"/>
                  <a:lumOff val="35000"/>
                </a:prstClr>
              </a:solidFill>
            </a:endParaRPr>
          </a:p>
        </p:txBody>
      </p:sp>
      <p:grpSp>
        <p:nvGrpSpPr>
          <p:cNvPr id="2" name="组合 1">
            <a:extLst>
              <a:ext uri="{FF2B5EF4-FFF2-40B4-BE49-F238E27FC236}">
                <a16:creationId xmlns:a16="http://schemas.microsoft.com/office/drawing/2014/main" xmlns="" id="{850A3936-7630-4FF2-A124-8A8355FDFF46}"/>
              </a:ext>
            </a:extLst>
          </p:cNvPr>
          <p:cNvGrpSpPr/>
          <p:nvPr/>
        </p:nvGrpSpPr>
        <p:grpSpPr>
          <a:xfrm>
            <a:off x="35511" y="-115346"/>
            <a:ext cx="8179440" cy="6946439"/>
            <a:chOff x="397147" y="-115346"/>
            <a:chExt cx="8179440" cy="6946439"/>
          </a:xfrm>
        </p:grpSpPr>
        <p:cxnSp>
          <p:nvCxnSpPr>
            <p:cNvPr id="4" name="直接连接符 3"/>
            <p:cNvCxnSpPr/>
            <p:nvPr/>
          </p:nvCxnSpPr>
          <p:spPr>
            <a:xfrm>
              <a:off x="397147" y="3576763"/>
              <a:ext cx="1706950" cy="226519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rot="19372238">
              <a:off x="1571896" y="-115346"/>
              <a:ext cx="6946439" cy="6946439"/>
            </a:xfrm>
            <a:prstGeom prst="rect">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矩形 4"/>
            <p:cNvSpPr/>
            <p:nvPr/>
          </p:nvSpPr>
          <p:spPr>
            <a:xfrm rot="19380000">
              <a:off x="885831" y="1225703"/>
              <a:ext cx="2088232" cy="216000"/>
            </a:xfrm>
            <a:prstGeom prst="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6" name="直接连接符 15"/>
            <p:cNvCxnSpPr/>
            <p:nvPr/>
          </p:nvCxnSpPr>
          <p:spPr>
            <a:xfrm>
              <a:off x="7607845" y="480282"/>
              <a:ext cx="968742" cy="128556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062822" y="4848906"/>
              <a:ext cx="438448" cy="581839"/>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40770501"/>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五边形 1"/>
          <p:cNvSpPr>
            <a:spLocks noChangeAspect="1"/>
          </p:cNvSpPr>
          <p:nvPr/>
        </p:nvSpPr>
        <p:spPr>
          <a:xfrm>
            <a:off x="3097800" y="2025000"/>
            <a:ext cx="2948400" cy="2808000"/>
          </a:xfrm>
          <a:prstGeom prst="pent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244603" y="2974665"/>
            <a:ext cx="2654795" cy="1446550"/>
          </a:xfrm>
          <a:prstGeom prst="rect">
            <a:avLst/>
          </a:prstGeom>
          <a:noFill/>
        </p:spPr>
        <p:txBody>
          <a:bodyPr wrap="square" rtlCol="0">
            <a:spAutoFit/>
          </a:bodyPr>
          <a:lstStyle/>
          <a:p>
            <a:pPr algn="ctr"/>
            <a:r>
              <a:rPr lang="zh-CN" altLang="en-US" sz="4400" dirty="0">
                <a:solidFill>
                  <a:schemeClr val="bg1"/>
                </a:solidFill>
              </a:rPr>
              <a:t>算法</a:t>
            </a:r>
            <a:endParaRPr lang="en-US" altLang="zh-CN" sz="4400" dirty="0">
              <a:solidFill>
                <a:schemeClr val="bg1"/>
              </a:solidFill>
            </a:endParaRPr>
          </a:p>
          <a:p>
            <a:pPr algn="ctr"/>
            <a:r>
              <a:rPr lang="zh-CN" altLang="en-US" sz="4400" dirty="0">
                <a:solidFill>
                  <a:schemeClr val="bg1"/>
                </a:solidFill>
              </a:rPr>
              <a:t>改进</a:t>
            </a:r>
          </a:p>
        </p:txBody>
      </p:sp>
    </p:spTree>
    <p:extLst>
      <p:ext uri="{BB962C8B-B14F-4D97-AF65-F5344CB8AC3E}">
        <p14:creationId xmlns:p14="http://schemas.microsoft.com/office/powerpoint/2010/main" val="1489612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65500" y="296900"/>
            <a:ext cx="7344618" cy="649287"/>
          </a:xfrm>
        </p:spPr>
        <p:txBody>
          <a:bodyPr/>
          <a:lstStyle/>
          <a:p>
            <a:r>
              <a:rPr lang="zh-CN" altLang="en-US" dirty="0"/>
              <a:t>算法改进</a:t>
            </a:r>
            <a:endParaRPr lang="zh-CN" altLang="en-US" b="0" dirty="0"/>
          </a:p>
        </p:txBody>
      </p:sp>
      <p:grpSp>
        <p:nvGrpSpPr>
          <p:cNvPr id="16" name="组合 15">
            <a:extLst>
              <a:ext uri="{FF2B5EF4-FFF2-40B4-BE49-F238E27FC236}">
                <a16:creationId xmlns:a16="http://schemas.microsoft.com/office/drawing/2014/main" xmlns="" id="{8417453A-EE45-4AD7-9367-4F57D9AFCB05}"/>
              </a:ext>
            </a:extLst>
          </p:cNvPr>
          <p:cNvGrpSpPr/>
          <p:nvPr/>
        </p:nvGrpSpPr>
        <p:grpSpPr>
          <a:xfrm>
            <a:off x="3328619" y="2364902"/>
            <a:ext cx="3524941" cy="2643098"/>
            <a:chOff x="3142188" y="2233451"/>
            <a:chExt cx="3524941" cy="2643098"/>
          </a:xfrm>
        </p:grpSpPr>
        <p:sp>
          <p:nvSpPr>
            <p:cNvPr id="11" name="矩形 10">
              <a:extLst>
                <a:ext uri="{FF2B5EF4-FFF2-40B4-BE49-F238E27FC236}">
                  <a16:creationId xmlns:a16="http://schemas.microsoft.com/office/drawing/2014/main" xmlns="" id="{9911D510-3C07-4ACE-9787-759BD522140A}"/>
                </a:ext>
              </a:extLst>
            </p:cNvPr>
            <p:cNvSpPr/>
            <p:nvPr/>
          </p:nvSpPr>
          <p:spPr>
            <a:xfrm>
              <a:off x="3536992" y="2233451"/>
              <a:ext cx="1367666" cy="769441"/>
            </a:xfrm>
            <a:prstGeom prst="rect">
              <a:avLst/>
            </a:prstGeom>
          </p:spPr>
          <p:txBody>
            <a:bodyPr wrap="square">
              <a:spAutoFit/>
            </a:bodyPr>
            <a:lstStyle/>
            <a:p>
              <a:pPr algn="ctr"/>
              <a:r>
                <a:rPr lang="zh-CN" altLang="en-US" sz="4400" b="1" dirty="0">
                  <a:solidFill>
                    <a:schemeClr val="accent2"/>
                  </a:solidFill>
                  <a:latin typeface="+mj-ea"/>
                  <a:ea typeface="+mj-ea"/>
                </a:rPr>
                <a:t>观察</a:t>
              </a:r>
            </a:p>
          </p:txBody>
        </p:sp>
        <p:sp>
          <p:nvSpPr>
            <p:cNvPr id="15" name="矩形 14">
              <a:extLst>
                <a:ext uri="{FF2B5EF4-FFF2-40B4-BE49-F238E27FC236}">
                  <a16:creationId xmlns:a16="http://schemas.microsoft.com/office/drawing/2014/main" xmlns="" id="{FABC5432-71A7-44BD-B223-19E9FA147BE3}"/>
                </a:ext>
              </a:extLst>
            </p:cNvPr>
            <p:cNvSpPr/>
            <p:nvPr/>
          </p:nvSpPr>
          <p:spPr>
            <a:xfrm>
              <a:off x="3142188" y="3122223"/>
              <a:ext cx="3524941" cy="1754326"/>
            </a:xfrm>
            <a:prstGeom prst="rect">
              <a:avLst/>
            </a:prstGeom>
          </p:spPr>
          <p:txBody>
            <a:bodyPr wrap="square">
              <a:spAutoFit/>
            </a:bodyPr>
            <a:lstStyle/>
            <a:p>
              <a:pPr marL="457200" indent="-457200" algn="just">
                <a:lnSpc>
                  <a:spcPct val="150000"/>
                </a:lnSpc>
                <a:buFont typeface="+mj-lt"/>
                <a:buAutoNum type="arabicPeriod"/>
              </a:pPr>
              <a:r>
                <a:rPr lang="zh-CN" altLang="en-US" sz="2400" dirty="0">
                  <a:solidFill>
                    <a:srgbClr val="000000"/>
                  </a:solidFill>
                  <a:latin typeface="微软雅黑 Light" panose="020B0502040204020203" pitchFamily="34" charset="-122"/>
                  <a:ea typeface="微软雅黑 Light" panose="020B0502040204020203" pitchFamily="34" charset="-122"/>
                  <a:cs typeface="Microsoft New Tai Lue" panose="020B0502040204020203" pitchFamily="34" charset="0"/>
                </a:rPr>
                <a:t>图片较暗</a:t>
              </a:r>
              <a:endParaRPr lang="en-US" altLang="zh-CN" sz="2400" dirty="0">
                <a:solidFill>
                  <a:srgbClr val="000000"/>
                </a:solidFill>
                <a:latin typeface="微软雅黑 Light" panose="020B0502040204020203" pitchFamily="34" charset="-122"/>
                <a:ea typeface="微软雅黑 Light" panose="020B0502040204020203" pitchFamily="34" charset="-122"/>
                <a:cs typeface="Microsoft New Tai Lue" panose="020B0502040204020203" pitchFamily="34" charset="0"/>
              </a:endParaRPr>
            </a:p>
            <a:p>
              <a:pPr marL="457200" indent="-457200" algn="just">
                <a:lnSpc>
                  <a:spcPct val="150000"/>
                </a:lnSpc>
                <a:buFont typeface="+mj-lt"/>
                <a:buAutoNum type="arabicPeriod"/>
              </a:pPr>
              <a:r>
                <a:rPr lang="zh-CN" altLang="en-US" sz="2400" dirty="0">
                  <a:solidFill>
                    <a:srgbClr val="000000"/>
                  </a:solidFill>
                  <a:latin typeface="微软雅黑 Light" panose="020B0502040204020203" pitchFamily="34" charset="-122"/>
                  <a:ea typeface="微软雅黑 Light" panose="020B0502040204020203" pitchFamily="34" charset="-122"/>
                  <a:cs typeface="Microsoft New Tai Lue" panose="020B0502040204020203" pitchFamily="34" charset="0"/>
                </a:rPr>
                <a:t>天空区域有明显色斑</a:t>
              </a:r>
              <a:endParaRPr lang="en-US" altLang="zh-CN" sz="2400" dirty="0">
                <a:solidFill>
                  <a:srgbClr val="000000"/>
                </a:solidFill>
                <a:latin typeface="微软雅黑 Light" panose="020B0502040204020203" pitchFamily="34" charset="-122"/>
                <a:ea typeface="微软雅黑 Light" panose="020B0502040204020203" pitchFamily="34" charset="-122"/>
                <a:cs typeface="Microsoft New Tai Lue" panose="020B0502040204020203" pitchFamily="34" charset="0"/>
              </a:endParaRPr>
            </a:p>
            <a:p>
              <a:pPr marL="457200" indent="-457200" algn="just">
                <a:lnSpc>
                  <a:spcPct val="150000"/>
                </a:lnSpc>
                <a:buFont typeface="+mj-lt"/>
                <a:buAutoNum type="arabicPeriod"/>
              </a:pPr>
              <a:r>
                <a:rPr lang="zh-CN" altLang="en-US" sz="2400" dirty="0">
                  <a:solidFill>
                    <a:srgbClr val="000000"/>
                  </a:solidFill>
                  <a:latin typeface="微软雅黑 Light" panose="020B0502040204020203" pitchFamily="34" charset="-122"/>
                  <a:ea typeface="微软雅黑 Light" panose="020B0502040204020203" pitchFamily="34" charset="-122"/>
                  <a:cs typeface="Microsoft New Tai Lue" panose="020B0502040204020203" pitchFamily="34" charset="0"/>
                </a:rPr>
                <a:t>程序执行慢</a:t>
              </a:r>
              <a:endParaRPr lang="zh-CN" altLang="en-US" sz="2200" dirty="0">
                <a:solidFill>
                  <a:schemeClr val="accent2"/>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344794983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算法改进</a:t>
            </a:r>
            <a:endParaRPr lang="zh-CN" altLang="en-US" b="0" dirty="0"/>
          </a:p>
        </p:txBody>
      </p:sp>
      <p:sp>
        <p:nvSpPr>
          <p:cNvPr id="3" name="正五边形 2"/>
          <p:cNvSpPr>
            <a:spLocks noChangeAspect="1"/>
          </p:cNvSpPr>
          <p:nvPr/>
        </p:nvSpPr>
        <p:spPr>
          <a:xfrm>
            <a:off x="1051285" y="1861971"/>
            <a:ext cx="720000" cy="685714"/>
          </a:xfrm>
          <a:prstGeom prst="pent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1</a:t>
            </a:r>
            <a:endParaRPr lang="zh-CN" altLang="en-US" sz="2800" dirty="0"/>
          </a:p>
        </p:txBody>
      </p:sp>
      <p:sp>
        <p:nvSpPr>
          <p:cNvPr id="4" name="正五边形 3"/>
          <p:cNvSpPr>
            <a:spLocks noChangeAspect="1"/>
          </p:cNvSpPr>
          <p:nvPr/>
        </p:nvSpPr>
        <p:spPr>
          <a:xfrm>
            <a:off x="1051285" y="3393206"/>
            <a:ext cx="720000" cy="685714"/>
          </a:xfrm>
          <a:prstGeom prst="pentago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accent2"/>
                </a:solidFill>
              </a:rPr>
              <a:t>2</a:t>
            </a:r>
            <a:endParaRPr lang="zh-CN" altLang="en-US" sz="2800" dirty="0">
              <a:solidFill>
                <a:schemeClr val="accent2"/>
              </a:solidFill>
            </a:endParaRPr>
          </a:p>
        </p:txBody>
      </p:sp>
      <p:sp>
        <p:nvSpPr>
          <p:cNvPr id="5" name="矩形 4"/>
          <p:cNvSpPr/>
          <p:nvPr/>
        </p:nvSpPr>
        <p:spPr>
          <a:xfrm>
            <a:off x="2113507" y="2013450"/>
            <a:ext cx="3111636" cy="523220"/>
          </a:xfrm>
          <a:prstGeom prst="rect">
            <a:avLst/>
          </a:prstGeom>
        </p:spPr>
        <p:txBody>
          <a:bodyPr wrap="square">
            <a:spAutoFit/>
          </a:bodyPr>
          <a:lstStyle/>
          <a:p>
            <a:pPr algn="just"/>
            <a:r>
              <a:rPr lang="zh-CN" altLang="en-US" sz="2800" dirty="0">
                <a:solidFill>
                  <a:schemeClr val="accent2"/>
                </a:solidFill>
                <a:latin typeface="+mn-ea"/>
              </a:rPr>
              <a:t>增强曝光</a:t>
            </a:r>
          </a:p>
        </p:txBody>
      </p:sp>
      <p:sp>
        <p:nvSpPr>
          <p:cNvPr id="6" name="矩形 5"/>
          <p:cNvSpPr/>
          <p:nvPr/>
        </p:nvSpPr>
        <p:spPr>
          <a:xfrm>
            <a:off x="2113507" y="3544685"/>
            <a:ext cx="3111636" cy="523220"/>
          </a:xfrm>
          <a:prstGeom prst="rect">
            <a:avLst/>
          </a:prstGeom>
        </p:spPr>
        <p:txBody>
          <a:bodyPr wrap="square">
            <a:spAutoFit/>
          </a:bodyPr>
          <a:lstStyle/>
          <a:p>
            <a:pPr algn="just"/>
            <a:r>
              <a:rPr lang="zh-CN" altLang="en-US" sz="2800" dirty="0">
                <a:solidFill>
                  <a:schemeClr val="accent2"/>
                </a:solidFill>
                <a:latin typeface="+mn-ea"/>
              </a:rPr>
              <a:t>天空处理</a:t>
            </a:r>
          </a:p>
        </p:txBody>
      </p:sp>
      <p:sp>
        <p:nvSpPr>
          <p:cNvPr id="7" name="矩形 6"/>
          <p:cNvSpPr/>
          <p:nvPr/>
        </p:nvSpPr>
        <p:spPr>
          <a:xfrm>
            <a:off x="2113507" y="2536670"/>
            <a:ext cx="5927408" cy="400110"/>
          </a:xfrm>
          <a:prstGeom prst="rect">
            <a:avLst/>
          </a:prstGeom>
        </p:spPr>
        <p:txBody>
          <a:bodyPr wrap="square">
            <a:spAutoFit/>
          </a:bodyPr>
          <a:lstStyle/>
          <a:p>
            <a:pPr algn="just"/>
            <a:r>
              <a:rPr lang="zh-CN" altLang="en-US" sz="2000" dirty="0">
                <a:latin typeface="+mn-ea"/>
              </a:rPr>
              <a:t>使用简单方法，单纯增加曝光和对比度。</a:t>
            </a:r>
          </a:p>
        </p:txBody>
      </p:sp>
      <p:sp>
        <p:nvSpPr>
          <p:cNvPr id="8" name="矩形 7"/>
          <p:cNvSpPr/>
          <p:nvPr/>
        </p:nvSpPr>
        <p:spPr>
          <a:xfrm>
            <a:off x="2113507" y="4067946"/>
            <a:ext cx="5927408" cy="707886"/>
          </a:xfrm>
          <a:prstGeom prst="rect">
            <a:avLst/>
          </a:prstGeom>
        </p:spPr>
        <p:txBody>
          <a:bodyPr wrap="square">
            <a:spAutoFit/>
          </a:bodyPr>
          <a:lstStyle/>
          <a:p>
            <a:pPr algn="just"/>
            <a:r>
              <a:rPr lang="zh-CN" altLang="en-US" sz="2000" dirty="0">
                <a:latin typeface="+mn-ea"/>
              </a:rPr>
              <a:t>设置阈值，对于超出阈值部分的像素，按统一值进行处理。</a:t>
            </a:r>
          </a:p>
        </p:txBody>
      </p:sp>
      <p:sp>
        <p:nvSpPr>
          <p:cNvPr id="14" name="正五边形 2">
            <a:extLst>
              <a:ext uri="{FF2B5EF4-FFF2-40B4-BE49-F238E27FC236}">
                <a16:creationId xmlns:a16="http://schemas.microsoft.com/office/drawing/2014/main" xmlns="" id="{3C543152-36BD-41BB-8268-89F293DEB25C}"/>
              </a:ext>
            </a:extLst>
          </p:cNvPr>
          <p:cNvSpPr>
            <a:spLocks noChangeAspect="1"/>
          </p:cNvSpPr>
          <p:nvPr/>
        </p:nvSpPr>
        <p:spPr>
          <a:xfrm>
            <a:off x="1051285" y="4924441"/>
            <a:ext cx="720000" cy="685714"/>
          </a:xfrm>
          <a:prstGeom prst="pent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3</a:t>
            </a:r>
            <a:endParaRPr lang="zh-CN" altLang="en-US" sz="2800" dirty="0"/>
          </a:p>
        </p:txBody>
      </p:sp>
      <p:sp>
        <p:nvSpPr>
          <p:cNvPr id="15" name="矩形 14">
            <a:extLst>
              <a:ext uri="{FF2B5EF4-FFF2-40B4-BE49-F238E27FC236}">
                <a16:creationId xmlns:a16="http://schemas.microsoft.com/office/drawing/2014/main" xmlns="" id="{33121EA1-BDCC-44A0-87E8-AC60B87D406C}"/>
              </a:ext>
            </a:extLst>
          </p:cNvPr>
          <p:cNvSpPr/>
          <p:nvPr/>
        </p:nvSpPr>
        <p:spPr>
          <a:xfrm>
            <a:off x="2113507" y="5075920"/>
            <a:ext cx="3111636" cy="523220"/>
          </a:xfrm>
          <a:prstGeom prst="rect">
            <a:avLst/>
          </a:prstGeom>
        </p:spPr>
        <p:txBody>
          <a:bodyPr wrap="square">
            <a:spAutoFit/>
          </a:bodyPr>
          <a:lstStyle/>
          <a:p>
            <a:pPr algn="just"/>
            <a:r>
              <a:rPr lang="zh-CN" altLang="en-US" sz="2800" dirty="0">
                <a:solidFill>
                  <a:schemeClr val="accent2"/>
                </a:solidFill>
                <a:latin typeface="+mn-ea"/>
              </a:rPr>
              <a:t>导向滤波</a:t>
            </a:r>
          </a:p>
        </p:txBody>
      </p:sp>
      <p:sp>
        <p:nvSpPr>
          <p:cNvPr id="16" name="矩形 15">
            <a:extLst>
              <a:ext uri="{FF2B5EF4-FFF2-40B4-BE49-F238E27FC236}">
                <a16:creationId xmlns:a16="http://schemas.microsoft.com/office/drawing/2014/main" xmlns="" id="{B0C96A88-6926-4D57-822D-D332A4C02006}"/>
              </a:ext>
            </a:extLst>
          </p:cNvPr>
          <p:cNvSpPr/>
          <p:nvPr/>
        </p:nvSpPr>
        <p:spPr>
          <a:xfrm>
            <a:off x="2113507" y="5599140"/>
            <a:ext cx="5927408" cy="400110"/>
          </a:xfrm>
          <a:prstGeom prst="rect">
            <a:avLst/>
          </a:prstGeom>
        </p:spPr>
        <p:txBody>
          <a:bodyPr wrap="square">
            <a:spAutoFit/>
          </a:bodyPr>
          <a:lstStyle/>
          <a:p>
            <a:pPr algn="just"/>
            <a:r>
              <a:rPr lang="zh-CN" altLang="en-US" sz="2000" dirty="0">
                <a:latin typeface="+mn-ea"/>
              </a:rPr>
              <a:t>比较方法</a:t>
            </a:r>
            <a:r>
              <a:rPr lang="en-US" altLang="zh-CN" sz="2000" dirty="0">
                <a:latin typeface="+mn-ea"/>
              </a:rPr>
              <a:t>Guided Image Filtering</a:t>
            </a:r>
            <a:r>
              <a:rPr lang="zh-CN" altLang="en-US" sz="2000" dirty="0">
                <a:latin typeface="+mn-ea"/>
              </a:rPr>
              <a:t>。</a:t>
            </a:r>
          </a:p>
        </p:txBody>
      </p:sp>
    </p:spTree>
    <p:extLst>
      <p:ext uri="{BB962C8B-B14F-4D97-AF65-F5344CB8AC3E}">
        <p14:creationId xmlns:p14="http://schemas.microsoft.com/office/powerpoint/2010/main" val="244411211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算法改进</a:t>
            </a:r>
            <a:endParaRPr lang="zh-CN" altLang="en-US" b="0" dirty="0"/>
          </a:p>
        </p:txBody>
      </p:sp>
      <p:pic>
        <p:nvPicPr>
          <p:cNvPr id="19" name="图片 18">
            <a:extLst>
              <a:ext uri="{FF2B5EF4-FFF2-40B4-BE49-F238E27FC236}">
                <a16:creationId xmlns:a16="http://schemas.microsoft.com/office/drawing/2014/main" xmlns="" id="{1906C2F5-6E05-44F7-9ADF-46AB68D3CC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258" y="1901915"/>
            <a:ext cx="2438568" cy="3657853"/>
          </a:xfrm>
          <a:prstGeom prst="rect">
            <a:avLst/>
          </a:prstGeom>
          <a:ln>
            <a:noFill/>
          </a:ln>
          <a:effectLst>
            <a:outerShdw blurRad="190500" algn="tl" rotWithShape="0">
              <a:srgbClr val="000000">
                <a:alpha val="70000"/>
              </a:srgbClr>
            </a:outerShdw>
          </a:effectLst>
        </p:spPr>
      </p:pic>
      <p:pic>
        <p:nvPicPr>
          <p:cNvPr id="21" name="图片 20">
            <a:extLst>
              <a:ext uri="{FF2B5EF4-FFF2-40B4-BE49-F238E27FC236}">
                <a16:creationId xmlns:a16="http://schemas.microsoft.com/office/drawing/2014/main" xmlns="" id="{95F430E6-3801-4424-94C9-FEADED68EB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83" y="1902216"/>
            <a:ext cx="2438400" cy="3657600"/>
          </a:xfrm>
          <a:prstGeom prst="rect">
            <a:avLst/>
          </a:prstGeom>
          <a:ln>
            <a:noFill/>
          </a:ln>
          <a:effectLst>
            <a:outerShdw blurRad="190500" algn="tl" rotWithShape="0">
              <a:srgbClr val="000000">
                <a:alpha val="70000"/>
              </a:srgbClr>
            </a:outerShdw>
          </a:effectLst>
        </p:spPr>
      </p:pic>
      <p:pic>
        <p:nvPicPr>
          <p:cNvPr id="23" name="图片 22">
            <a:extLst>
              <a:ext uri="{FF2B5EF4-FFF2-40B4-BE49-F238E27FC236}">
                <a16:creationId xmlns:a16="http://schemas.microsoft.com/office/drawing/2014/main" xmlns="" id="{C8EADDB7-6B3B-46BC-9FC4-44B329E4EA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0341" y="1901866"/>
            <a:ext cx="2438400" cy="3657600"/>
          </a:xfrm>
          <a:prstGeom prst="rect">
            <a:avLst/>
          </a:prstGeom>
          <a:ln>
            <a:noFill/>
          </a:ln>
          <a:effectLst>
            <a:outerShdw blurRad="190500" algn="tl" rotWithShape="0">
              <a:srgbClr val="000000">
                <a:alpha val="70000"/>
              </a:srgbClr>
            </a:outerShdw>
          </a:effectLst>
        </p:spPr>
      </p:pic>
      <p:sp>
        <p:nvSpPr>
          <p:cNvPr id="27" name="矩形 26">
            <a:extLst>
              <a:ext uri="{FF2B5EF4-FFF2-40B4-BE49-F238E27FC236}">
                <a16:creationId xmlns:a16="http://schemas.microsoft.com/office/drawing/2014/main" xmlns="" id="{B45C17F4-7570-4C19-949A-10BC4E08DF52}"/>
              </a:ext>
            </a:extLst>
          </p:cNvPr>
          <p:cNvSpPr/>
          <p:nvPr/>
        </p:nvSpPr>
        <p:spPr>
          <a:xfrm>
            <a:off x="631359" y="5699864"/>
            <a:ext cx="2046366" cy="369332"/>
          </a:xfrm>
          <a:prstGeom prst="rect">
            <a:avLst/>
          </a:prstGeom>
        </p:spPr>
        <p:txBody>
          <a:bodyPr wrap="square">
            <a:spAutoFit/>
          </a:bodyPr>
          <a:lstStyle/>
          <a:p>
            <a:pPr algn="ctr"/>
            <a:r>
              <a:rPr lang="zh-CN" altLang="en-US" b="1" dirty="0">
                <a:solidFill>
                  <a:srgbClr val="4472C4"/>
                </a:solidFill>
                <a:latin typeface="微软雅黑" panose="020B0503020204020204" pitchFamily="34" charset="-122"/>
                <a:ea typeface="微软雅黑" panose="020B0503020204020204" pitchFamily="34" charset="-122"/>
              </a:rPr>
              <a:t>原图</a:t>
            </a:r>
          </a:p>
        </p:txBody>
      </p:sp>
      <p:sp>
        <p:nvSpPr>
          <p:cNvPr id="28" name="矩形 27">
            <a:extLst>
              <a:ext uri="{FF2B5EF4-FFF2-40B4-BE49-F238E27FC236}">
                <a16:creationId xmlns:a16="http://schemas.microsoft.com/office/drawing/2014/main" xmlns="" id="{7DB45B64-EA09-490C-9AED-D8D7A6B55260}"/>
              </a:ext>
            </a:extLst>
          </p:cNvPr>
          <p:cNvSpPr/>
          <p:nvPr/>
        </p:nvSpPr>
        <p:spPr>
          <a:xfrm>
            <a:off x="3548900" y="5671866"/>
            <a:ext cx="2046366" cy="369332"/>
          </a:xfrm>
          <a:prstGeom prst="rect">
            <a:avLst/>
          </a:prstGeom>
        </p:spPr>
        <p:txBody>
          <a:bodyPr wrap="square">
            <a:spAutoFit/>
          </a:bodyPr>
          <a:lstStyle/>
          <a:p>
            <a:pPr algn="ctr"/>
            <a:r>
              <a:rPr lang="zh-CN" altLang="en-US" b="1" dirty="0">
                <a:solidFill>
                  <a:srgbClr val="4472C4"/>
                </a:solidFill>
                <a:latin typeface="微软雅黑" panose="020B0503020204020204" pitchFamily="34" charset="-122"/>
                <a:ea typeface="微软雅黑" panose="020B0503020204020204" pitchFamily="34" charset="-122"/>
              </a:rPr>
              <a:t>原文算法</a:t>
            </a:r>
          </a:p>
        </p:txBody>
      </p:sp>
      <p:sp>
        <p:nvSpPr>
          <p:cNvPr id="29" name="矩形 28">
            <a:extLst>
              <a:ext uri="{FF2B5EF4-FFF2-40B4-BE49-F238E27FC236}">
                <a16:creationId xmlns:a16="http://schemas.microsoft.com/office/drawing/2014/main" xmlns="" id="{866CFF8B-8F31-4126-96AE-1215A42735F0}"/>
              </a:ext>
            </a:extLst>
          </p:cNvPr>
          <p:cNvSpPr/>
          <p:nvPr/>
        </p:nvSpPr>
        <p:spPr>
          <a:xfrm>
            <a:off x="6466358" y="5671866"/>
            <a:ext cx="2046366" cy="369332"/>
          </a:xfrm>
          <a:prstGeom prst="rect">
            <a:avLst/>
          </a:prstGeom>
        </p:spPr>
        <p:txBody>
          <a:bodyPr wrap="square">
            <a:spAutoFit/>
          </a:bodyPr>
          <a:lstStyle/>
          <a:p>
            <a:pPr algn="ctr"/>
            <a:r>
              <a:rPr lang="zh-CN" altLang="en-US" b="1" dirty="0">
                <a:solidFill>
                  <a:srgbClr val="4472C4"/>
                </a:solidFill>
                <a:latin typeface="微软雅黑" panose="020B0503020204020204" pitchFamily="34" charset="-122"/>
                <a:ea typeface="微软雅黑" panose="020B0503020204020204" pitchFamily="34" charset="-122"/>
              </a:rPr>
              <a:t>改进后</a:t>
            </a:r>
          </a:p>
        </p:txBody>
      </p:sp>
    </p:spTree>
    <p:extLst>
      <p:ext uri="{BB962C8B-B14F-4D97-AF65-F5344CB8AC3E}">
        <p14:creationId xmlns:p14="http://schemas.microsoft.com/office/powerpoint/2010/main" val="370626967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算法改进</a:t>
            </a:r>
            <a:endParaRPr lang="zh-CN" altLang="en-US" b="0" dirty="0"/>
          </a:p>
        </p:txBody>
      </p:sp>
      <p:grpSp>
        <p:nvGrpSpPr>
          <p:cNvPr id="9" name="组合 8">
            <a:extLst>
              <a:ext uri="{FF2B5EF4-FFF2-40B4-BE49-F238E27FC236}">
                <a16:creationId xmlns:a16="http://schemas.microsoft.com/office/drawing/2014/main" xmlns="" id="{C9B06D10-5606-40FF-A362-93AAF004D3CF}"/>
              </a:ext>
            </a:extLst>
          </p:cNvPr>
          <p:cNvGrpSpPr/>
          <p:nvPr/>
        </p:nvGrpSpPr>
        <p:grpSpPr>
          <a:xfrm>
            <a:off x="304501" y="2795186"/>
            <a:ext cx="8534999" cy="2457264"/>
            <a:chOff x="304542" y="3611932"/>
            <a:chExt cx="8534999" cy="2457264"/>
          </a:xfrm>
        </p:grpSpPr>
        <p:sp>
          <p:nvSpPr>
            <p:cNvPr id="27" name="矩形 26">
              <a:extLst>
                <a:ext uri="{FF2B5EF4-FFF2-40B4-BE49-F238E27FC236}">
                  <a16:creationId xmlns:a16="http://schemas.microsoft.com/office/drawing/2014/main" xmlns="" id="{B45C17F4-7570-4C19-949A-10BC4E08DF52}"/>
                </a:ext>
              </a:extLst>
            </p:cNvPr>
            <p:cNvSpPr/>
            <p:nvPr/>
          </p:nvSpPr>
          <p:spPr>
            <a:xfrm>
              <a:off x="631359" y="5699864"/>
              <a:ext cx="2046366" cy="369332"/>
            </a:xfrm>
            <a:prstGeom prst="rect">
              <a:avLst/>
            </a:prstGeom>
          </p:spPr>
          <p:txBody>
            <a:bodyPr wrap="square">
              <a:spAutoFit/>
            </a:bodyPr>
            <a:lstStyle/>
            <a:p>
              <a:pPr algn="ctr"/>
              <a:r>
                <a:rPr lang="zh-CN" altLang="en-US" b="1" dirty="0">
                  <a:solidFill>
                    <a:srgbClr val="4472C4"/>
                  </a:solidFill>
                  <a:latin typeface="微软雅黑" panose="020B0503020204020204" pitchFamily="34" charset="-122"/>
                  <a:ea typeface="微软雅黑" panose="020B0503020204020204" pitchFamily="34" charset="-122"/>
                </a:rPr>
                <a:t>原图</a:t>
              </a:r>
            </a:p>
          </p:txBody>
        </p:sp>
        <p:sp>
          <p:nvSpPr>
            <p:cNvPr id="28" name="矩形 27">
              <a:extLst>
                <a:ext uri="{FF2B5EF4-FFF2-40B4-BE49-F238E27FC236}">
                  <a16:creationId xmlns:a16="http://schemas.microsoft.com/office/drawing/2014/main" xmlns="" id="{7DB45B64-EA09-490C-9AED-D8D7A6B55260}"/>
                </a:ext>
              </a:extLst>
            </p:cNvPr>
            <p:cNvSpPr/>
            <p:nvPr/>
          </p:nvSpPr>
          <p:spPr>
            <a:xfrm>
              <a:off x="3548900" y="5671866"/>
              <a:ext cx="2046366" cy="369332"/>
            </a:xfrm>
            <a:prstGeom prst="rect">
              <a:avLst/>
            </a:prstGeom>
          </p:spPr>
          <p:txBody>
            <a:bodyPr wrap="square">
              <a:spAutoFit/>
            </a:bodyPr>
            <a:lstStyle/>
            <a:p>
              <a:pPr algn="ctr"/>
              <a:r>
                <a:rPr lang="zh-CN" altLang="en-US" b="1" dirty="0">
                  <a:solidFill>
                    <a:srgbClr val="4472C4"/>
                  </a:solidFill>
                  <a:latin typeface="微软雅黑" panose="020B0503020204020204" pitchFamily="34" charset="-122"/>
                  <a:ea typeface="微软雅黑" panose="020B0503020204020204" pitchFamily="34" charset="-122"/>
                </a:rPr>
                <a:t>原文算法</a:t>
              </a:r>
            </a:p>
          </p:txBody>
        </p:sp>
        <p:sp>
          <p:nvSpPr>
            <p:cNvPr id="29" name="矩形 28">
              <a:extLst>
                <a:ext uri="{FF2B5EF4-FFF2-40B4-BE49-F238E27FC236}">
                  <a16:creationId xmlns:a16="http://schemas.microsoft.com/office/drawing/2014/main" xmlns="" id="{866CFF8B-8F31-4126-96AE-1215A42735F0}"/>
                </a:ext>
              </a:extLst>
            </p:cNvPr>
            <p:cNvSpPr/>
            <p:nvPr/>
          </p:nvSpPr>
          <p:spPr>
            <a:xfrm>
              <a:off x="6466358" y="5671866"/>
              <a:ext cx="2046366" cy="369332"/>
            </a:xfrm>
            <a:prstGeom prst="rect">
              <a:avLst/>
            </a:prstGeom>
          </p:spPr>
          <p:txBody>
            <a:bodyPr wrap="square">
              <a:spAutoFit/>
            </a:bodyPr>
            <a:lstStyle/>
            <a:p>
              <a:pPr algn="ctr"/>
              <a:r>
                <a:rPr lang="zh-CN" altLang="en-US" b="1" dirty="0">
                  <a:solidFill>
                    <a:srgbClr val="4472C4"/>
                  </a:solidFill>
                  <a:latin typeface="微软雅黑" panose="020B0503020204020204" pitchFamily="34" charset="-122"/>
                  <a:ea typeface="微软雅黑" panose="020B0503020204020204" pitchFamily="34" charset="-122"/>
                </a:rPr>
                <a:t>改进后</a:t>
              </a:r>
            </a:p>
          </p:txBody>
        </p:sp>
        <p:pic>
          <p:nvPicPr>
            <p:cNvPr id="4" name="图片 3">
              <a:extLst>
                <a:ext uri="{FF2B5EF4-FFF2-40B4-BE49-F238E27FC236}">
                  <a16:creationId xmlns:a16="http://schemas.microsoft.com/office/drawing/2014/main" xmlns="" id="{5D9F0E7C-5A1E-4D3C-94C3-409C0D85CA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9541" y="3611932"/>
              <a:ext cx="2700000" cy="1800000"/>
            </a:xfrm>
            <a:prstGeom prst="rect">
              <a:avLst/>
            </a:prstGeom>
            <a:ln>
              <a:noFill/>
            </a:ln>
            <a:effectLst>
              <a:outerShdw blurRad="190500" algn="tl" rotWithShape="0">
                <a:srgbClr val="000000">
                  <a:alpha val="70000"/>
                </a:srgbClr>
              </a:outerShdw>
            </a:effectLst>
          </p:spPr>
        </p:pic>
        <p:pic>
          <p:nvPicPr>
            <p:cNvPr id="6" name="图片 5">
              <a:extLst>
                <a:ext uri="{FF2B5EF4-FFF2-40B4-BE49-F238E27FC236}">
                  <a16:creationId xmlns:a16="http://schemas.microsoft.com/office/drawing/2014/main" xmlns="" id="{FF8FBACD-375F-4DCE-918C-261526D405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542" y="3611932"/>
              <a:ext cx="2700000" cy="1800000"/>
            </a:xfrm>
            <a:prstGeom prst="rect">
              <a:avLst/>
            </a:prstGeom>
            <a:ln>
              <a:noFill/>
            </a:ln>
            <a:effectLst>
              <a:outerShdw blurRad="190500" algn="tl" rotWithShape="0">
                <a:srgbClr val="000000">
                  <a:alpha val="70000"/>
                </a:srgbClr>
              </a:outerShdw>
            </a:effectLst>
          </p:spPr>
        </p:pic>
        <p:pic>
          <p:nvPicPr>
            <p:cNvPr id="8" name="图片 7">
              <a:extLst>
                <a:ext uri="{FF2B5EF4-FFF2-40B4-BE49-F238E27FC236}">
                  <a16:creationId xmlns:a16="http://schemas.microsoft.com/office/drawing/2014/main" xmlns="" id="{CC52793B-1842-4BF8-A232-706A516229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2083" y="3611932"/>
              <a:ext cx="2700000" cy="1800000"/>
            </a:xfrm>
            <a:prstGeom prst="rect">
              <a:avLst/>
            </a:prstGeom>
            <a:ln>
              <a:noFill/>
            </a:ln>
            <a:effectLst>
              <a:outerShdw blurRad="190500" algn="tl" rotWithShape="0">
                <a:srgbClr val="000000">
                  <a:alpha val="70000"/>
                </a:srgbClr>
              </a:outerShdw>
            </a:effectLst>
          </p:spPr>
        </p:pic>
      </p:grpSp>
    </p:spTree>
    <p:extLst>
      <p:ext uri="{BB962C8B-B14F-4D97-AF65-F5344CB8AC3E}">
        <p14:creationId xmlns:p14="http://schemas.microsoft.com/office/powerpoint/2010/main" val="3230461762"/>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Rectangle 4"/>
          <p:cNvSpPr>
            <a:spLocks noChangeArrowheads="1"/>
          </p:cNvSpPr>
          <p:nvPr/>
        </p:nvSpPr>
        <p:spPr bwMode="auto">
          <a:xfrm>
            <a:off x="2987175" y="3044280"/>
            <a:ext cx="3169650" cy="769441"/>
          </a:xfrm>
          <a:prstGeom prst="rect">
            <a:avLst/>
          </a:prstGeom>
          <a:noFill/>
          <a:ln>
            <a:noFill/>
          </a:ln>
          <a:effectLst/>
          <a:extLst>
            <a:ext uri="{909E8E84-426E-40DD-AFC4-6F175D3DCCD1}">
              <a14:hiddenFill xmlns:a14="http://schemas.microsoft.com/office/drawing/2010/main">
                <a:gradFill rotWithShape="0">
                  <a:gsLst>
                    <a:gs pos="0">
                      <a:srgbClr val="DDDDDD"/>
                    </a:gs>
                    <a:gs pos="100000">
                      <a:schemeClr val="bg1"/>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4400" dirty="0">
                <a:solidFill>
                  <a:schemeClr val="bg1"/>
                </a:solidFill>
                <a:ea typeface="华文细黑" panose="02010600040101010101" pitchFamily="2" charset="-122"/>
              </a:rPr>
              <a:t>Thank you!</a:t>
            </a:r>
          </a:p>
        </p:txBody>
      </p:sp>
      <p:grpSp>
        <p:nvGrpSpPr>
          <p:cNvPr id="8" name="组合 7"/>
          <p:cNvGrpSpPr/>
          <p:nvPr/>
        </p:nvGrpSpPr>
        <p:grpSpPr>
          <a:xfrm>
            <a:off x="1872000" y="1101414"/>
            <a:ext cx="5400000" cy="4655172"/>
            <a:chOff x="1872000" y="1101414"/>
            <a:chExt cx="5400000" cy="4655172"/>
          </a:xfrm>
        </p:grpSpPr>
        <p:sp>
          <p:nvSpPr>
            <p:cNvPr id="6" name="六边形 5"/>
            <p:cNvSpPr/>
            <p:nvPr/>
          </p:nvSpPr>
          <p:spPr>
            <a:xfrm rot="2460000">
              <a:off x="1872000" y="1101414"/>
              <a:ext cx="5400000" cy="4655172"/>
            </a:xfrm>
            <a:prstGeom prst="hexagon">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六边形 3"/>
            <p:cNvSpPr/>
            <p:nvPr/>
          </p:nvSpPr>
          <p:spPr>
            <a:xfrm rot="600000">
              <a:off x="1872000" y="1101414"/>
              <a:ext cx="5400000" cy="4655172"/>
            </a:xfrm>
            <a:prstGeom prst="hexagon">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六边形 4"/>
            <p:cNvSpPr/>
            <p:nvPr/>
          </p:nvSpPr>
          <p:spPr>
            <a:xfrm rot="1500000">
              <a:off x="1872000" y="1101414"/>
              <a:ext cx="5400000" cy="4655172"/>
            </a:xfrm>
            <a:prstGeom prst="hexagon">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六边形 6"/>
            <p:cNvSpPr/>
            <p:nvPr/>
          </p:nvSpPr>
          <p:spPr>
            <a:xfrm rot="21240000">
              <a:off x="1872000" y="1101414"/>
              <a:ext cx="5400000" cy="4655172"/>
            </a:xfrm>
            <a:prstGeom prst="hexagon">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Tree>
    <p:extLst>
      <p:ext uri="{BB962C8B-B14F-4D97-AF65-F5344CB8AC3E}">
        <p14:creationId xmlns:p14="http://schemas.microsoft.com/office/powerpoint/2010/main" val="250878154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Content</a:t>
            </a:r>
            <a:endParaRPr lang="zh-CN" altLang="en-US" dirty="0"/>
          </a:p>
        </p:txBody>
      </p:sp>
      <p:grpSp>
        <p:nvGrpSpPr>
          <p:cNvPr id="3" name="组合 2">
            <a:extLst>
              <a:ext uri="{FF2B5EF4-FFF2-40B4-BE49-F238E27FC236}">
                <a16:creationId xmlns:a16="http://schemas.microsoft.com/office/drawing/2014/main" xmlns="" id="{7CA0233B-5B43-483D-B257-027025A80704}"/>
              </a:ext>
            </a:extLst>
          </p:cNvPr>
          <p:cNvGrpSpPr/>
          <p:nvPr/>
        </p:nvGrpSpPr>
        <p:grpSpPr>
          <a:xfrm>
            <a:off x="729070" y="3055162"/>
            <a:ext cx="1379191" cy="1379191"/>
            <a:chOff x="729070" y="3055162"/>
            <a:chExt cx="1379191" cy="1379191"/>
          </a:xfrm>
        </p:grpSpPr>
        <p:sp>
          <p:nvSpPr>
            <p:cNvPr id="7" name="矩形 6"/>
            <p:cNvSpPr/>
            <p:nvPr/>
          </p:nvSpPr>
          <p:spPr>
            <a:xfrm rot="18900000" flipH="1">
              <a:off x="729070" y="3055162"/>
              <a:ext cx="1379191" cy="13791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矩形 19"/>
            <p:cNvSpPr/>
            <p:nvPr/>
          </p:nvSpPr>
          <p:spPr>
            <a:xfrm>
              <a:off x="799342" y="3236926"/>
              <a:ext cx="1238647" cy="1015663"/>
            </a:xfrm>
            <a:prstGeom prst="rect">
              <a:avLst/>
            </a:prstGeom>
          </p:spPr>
          <p:txBody>
            <a:bodyPr wrap="square">
              <a:spAutoFit/>
            </a:bodyPr>
            <a:lstStyle/>
            <a:p>
              <a:pPr algn="ctr"/>
              <a:r>
                <a:rPr lang="zh-CN" altLang="en-US" sz="3000" dirty="0">
                  <a:solidFill>
                    <a:schemeClr val="bg1"/>
                  </a:solidFill>
                  <a:latin typeface="+mn-ea"/>
                </a:rPr>
                <a:t>研究背景</a:t>
              </a:r>
              <a:endParaRPr lang="zh-CN" altLang="en-US" sz="3000" dirty="0">
                <a:solidFill>
                  <a:schemeClr val="bg1"/>
                </a:solidFill>
                <a:latin typeface="+mn-ea"/>
                <a:cs typeface="Microsoft New Tai Lue" panose="020B0502040204020203" pitchFamily="34" charset="0"/>
              </a:endParaRPr>
            </a:p>
          </p:txBody>
        </p:sp>
      </p:grpSp>
      <p:grpSp>
        <p:nvGrpSpPr>
          <p:cNvPr id="4" name="组合 3">
            <a:extLst>
              <a:ext uri="{FF2B5EF4-FFF2-40B4-BE49-F238E27FC236}">
                <a16:creationId xmlns:a16="http://schemas.microsoft.com/office/drawing/2014/main" xmlns="" id="{3EBEE954-1DA2-4D68-A76B-487AA76A9416}"/>
              </a:ext>
            </a:extLst>
          </p:cNvPr>
          <p:cNvGrpSpPr/>
          <p:nvPr/>
        </p:nvGrpSpPr>
        <p:grpSpPr>
          <a:xfrm>
            <a:off x="3616967" y="3055162"/>
            <a:ext cx="1379191" cy="1379191"/>
            <a:chOff x="2831293" y="3055162"/>
            <a:chExt cx="1379191" cy="1379191"/>
          </a:xfrm>
        </p:grpSpPr>
        <p:sp>
          <p:nvSpPr>
            <p:cNvPr id="42" name="矩形 41"/>
            <p:cNvSpPr/>
            <p:nvPr/>
          </p:nvSpPr>
          <p:spPr>
            <a:xfrm rot="18900000" flipH="1">
              <a:off x="2831293" y="3055162"/>
              <a:ext cx="1379191" cy="13791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矩形 42"/>
            <p:cNvSpPr/>
            <p:nvPr/>
          </p:nvSpPr>
          <p:spPr>
            <a:xfrm>
              <a:off x="2901564" y="3236925"/>
              <a:ext cx="1238647" cy="1015663"/>
            </a:xfrm>
            <a:prstGeom prst="rect">
              <a:avLst/>
            </a:prstGeom>
          </p:spPr>
          <p:txBody>
            <a:bodyPr wrap="square">
              <a:spAutoFit/>
            </a:bodyPr>
            <a:lstStyle/>
            <a:p>
              <a:pPr algn="ctr"/>
              <a:r>
                <a:rPr lang="zh-CN" altLang="en-US" sz="3000" dirty="0">
                  <a:solidFill>
                    <a:schemeClr val="bg1"/>
                  </a:solidFill>
                  <a:latin typeface="+mn-ea"/>
                </a:rPr>
                <a:t>算法实现</a:t>
              </a:r>
              <a:endParaRPr lang="zh-CN" altLang="en-US" sz="3000" dirty="0">
                <a:solidFill>
                  <a:schemeClr val="bg1"/>
                </a:solidFill>
                <a:latin typeface="+mn-ea"/>
                <a:cs typeface="Microsoft New Tai Lue" panose="020B0502040204020203" pitchFamily="34" charset="0"/>
              </a:endParaRPr>
            </a:p>
          </p:txBody>
        </p:sp>
      </p:grpSp>
      <p:grpSp>
        <p:nvGrpSpPr>
          <p:cNvPr id="5" name="组合 4">
            <a:extLst>
              <a:ext uri="{FF2B5EF4-FFF2-40B4-BE49-F238E27FC236}">
                <a16:creationId xmlns:a16="http://schemas.microsoft.com/office/drawing/2014/main" xmlns="" id="{0CE0A127-71EA-45E8-8D7D-656696A4BFD0}"/>
              </a:ext>
            </a:extLst>
          </p:cNvPr>
          <p:cNvGrpSpPr/>
          <p:nvPr/>
        </p:nvGrpSpPr>
        <p:grpSpPr>
          <a:xfrm>
            <a:off x="6504864" y="3055162"/>
            <a:ext cx="1379191" cy="1379191"/>
            <a:chOff x="6504864" y="3055162"/>
            <a:chExt cx="1379191" cy="1379191"/>
          </a:xfrm>
        </p:grpSpPr>
        <p:sp>
          <p:nvSpPr>
            <p:cNvPr id="45" name="矩形 44"/>
            <p:cNvSpPr/>
            <p:nvPr/>
          </p:nvSpPr>
          <p:spPr>
            <a:xfrm rot="18900000" flipH="1">
              <a:off x="6504864" y="3055162"/>
              <a:ext cx="1379191" cy="13791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6" name="矩形 45"/>
            <p:cNvSpPr/>
            <p:nvPr/>
          </p:nvSpPr>
          <p:spPr>
            <a:xfrm>
              <a:off x="6575135" y="3236925"/>
              <a:ext cx="1238647" cy="1015663"/>
            </a:xfrm>
            <a:prstGeom prst="rect">
              <a:avLst/>
            </a:prstGeom>
          </p:spPr>
          <p:txBody>
            <a:bodyPr wrap="square">
              <a:spAutoFit/>
            </a:bodyPr>
            <a:lstStyle/>
            <a:p>
              <a:pPr algn="ctr"/>
              <a:r>
                <a:rPr lang="zh-CN" altLang="en-US" sz="3000" dirty="0">
                  <a:solidFill>
                    <a:schemeClr val="bg1"/>
                  </a:solidFill>
                  <a:latin typeface="+mn-ea"/>
                </a:rPr>
                <a:t>算法改进</a:t>
              </a:r>
              <a:endParaRPr lang="zh-CN" altLang="en-US" sz="3000" dirty="0">
                <a:solidFill>
                  <a:schemeClr val="bg1"/>
                </a:solidFill>
                <a:latin typeface="+mn-ea"/>
                <a:cs typeface="Microsoft New Tai Lue" panose="020B0502040204020203" pitchFamily="34" charset="0"/>
              </a:endParaRPr>
            </a:p>
          </p:txBody>
        </p:sp>
      </p:grpSp>
    </p:spTree>
    <p:extLst>
      <p:ext uri="{BB962C8B-B14F-4D97-AF65-F5344CB8AC3E}">
        <p14:creationId xmlns:p14="http://schemas.microsoft.com/office/powerpoint/2010/main" val="417049842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等腰三角形 5"/>
          <p:cNvSpPr/>
          <p:nvPr/>
        </p:nvSpPr>
        <p:spPr>
          <a:xfrm>
            <a:off x="2905372" y="1644717"/>
            <a:ext cx="3333255" cy="2873495"/>
          </a:xfrm>
          <a:prstGeom prst="triangle">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文本框 9"/>
          <p:cNvSpPr txBox="1"/>
          <p:nvPr/>
        </p:nvSpPr>
        <p:spPr>
          <a:xfrm>
            <a:off x="3599018" y="2934978"/>
            <a:ext cx="1945962" cy="1446550"/>
          </a:xfrm>
          <a:prstGeom prst="rect">
            <a:avLst/>
          </a:prstGeom>
          <a:noFill/>
        </p:spPr>
        <p:txBody>
          <a:bodyPr wrap="square" rtlCol="0">
            <a:spAutoFit/>
          </a:bodyPr>
          <a:lstStyle/>
          <a:p>
            <a:pPr algn="ctr"/>
            <a:r>
              <a:rPr lang="zh-CN" altLang="en-US" sz="4400" dirty="0">
                <a:solidFill>
                  <a:schemeClr val="bg1"/>
                </a:solidFill>
              </a:rPr>
              <a:t>研究</a:t>
            </a:r>
            <a:endParaRPr lang="en-US" altLang="zh-CN" sz="4400" dirty="0">
              <a:solidFill>
                <a:schemeClr val="bg1"/>
              </a:solidFill>
            </a:endParaRPr>
          </a:p>
          <a:p>
            <a:pPr algn="ctr"/>
            <a:r>
              <a:rPr lang="zh-CN" altLang="en-US" sz="4400" dirty="0">
                <a:solidFill>
                  <a:schemeClr val="bg1"/>
                </a:solidFill>
              </a:rPr>
              <a:t>背景</a:t>
            </a:r>
          </a:p>
        </p:txBody>
      </p:sp>
    </p:spTree>
    <p:extLst>
      <p:ext uri="{BB962C8B-B14F-4D97-AF65-F5344CB8AC3E}">
        <p14:creationId xmlns:p14="http://schemas.microsoft.com/office/powerpoint/2010/main" val="138394194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t>研究背景</a:t>
            </a:r>
          </a:p>
        </p:txBody>
      </p:sp>
      <p:sp>
        <p:nvSpPr>
          <p:cNvPr id="5" name="矩形 4"/>
          <p:cNvSpPr/>
          <p:nvPr/>
        </p:nvSpPr>
        <p:spPr>
          <a:xfrm>
            <a:off x="1405969" y="3192753"/>
            <a:ext cx="6113417" cy="584775"/>
          </a:xfrm>
          <a:prstGeom prst="rect">
            <a:avLst/>
          </a:prstGeom>
        </p:spPr>
        <p:txBody>
          <a:bodyPr wrap="square">
            <a:spAutoFit/>
          </a:bodyPr>
          <a:lstStyle/>
          <a:p>
            <a:r>
              <a:rPr lang="zh-CN" altLang="en-US" sz="1600" dirty="0">
                <a:solidFill>
                  <a:srgbClr val="000000"/>
                </a:solidFill>
                <a:latin typeface="微软雅黑 Light" panose="020B0502040204020203" pitchFamily="34" charset="-122"/>
                <a:ea typeface="微软雅黑 Light" panose="020B0502040204020203" pitchFamily="34" charset="-122"/>
                <a:cs typeface="Microsoft New Tai Lue" panose="020B0502040204020203" pitchFamily="34" charset="0"/>
              </a:rPr>
              <a:t>雾依赖于未知的深度信息，对于输入只有单幅图像来说是很困难。近年来单幅图像的去雾主要依赖于使用较强的先验信息或是假设。</a:t>
            </a:r>
            <a:endParaRPr lang="zh-CN" altLang="en-US" sz="1600" dirty="0">
              <a:solidFill>
                <a:prstClr val="black"/>
              </a:solidFill>
              <a:latin typeface="微软雅黑 Light" panose="020B0502040204020203" pitchFamily="34" charset="-122"/>
              <a:ea typeface="微软雅黑 Light" panose="020B0502040204020203" pitchFamily="34" charset="-122"/>
              <a:cs typeface="Microsoft New Tai Lue" panose="020B0502040204020203" pitchFamily="34" charset="0"/>
            </a:endParaRPr>
          </a:p>
        </p:txBody>
      </p:sp>
      <p:sp>
        <p:nvSpPr>
          <p:cNvPr id="6" name="矩形 5"/>
          <p:cNvSpPr/>
          <p:nvPr/>
        </p:nvSpPr>
        <p:spPr>
          <a:xfrm>
            <a:off x="268386" y="2418727"/>
            <a:ext cx="1031051" cy="1107996"/>
          </a:xfrm>
          <a:prstGeom prst="rect">
            <a:avLst/>
          </a:prstGeom>
        </p:spPr>
        <p:txBody>
          <a:bodyPr wrap="none">
            <a:spAutoFit/>
          </a:bodyPr>
          <a:lstStyle/>
          <a:p>
            <a:r>
              <a:rPr lang="zh-CN" altLang="en-US" sz="6600" b="1" dirty="0">
                <a:solidFill>
                  <a:schemeClr val="accent2"/>
                </a:solidFill>
                <a:latin typeface="MS Gothic" panose="020B0609070205080204" pitchFamily="49" charset="-128"/>
                <a:ea typeface="MS Gothic" panose="020B0609070205080204" pitchFamily="49" charset="-128"/>
              </a:rPr>
              <a:t>“</a:t>
            </a:r>
          </a:p>
        </p:txBody>
      </p:sp>
      <p:sp>
        <p:nvSpPr>
          <p:cNvPr id="7" name="矩形 6"/>
          <p:cNvSpPr/>
          <p:nvPr/>
        </p:nvSpPr>
        <p:spPr>
          <a:xfrm>
            <a:off x="7639440" y="3941133"/>
            <a:ext cx="1031051" cy="1107996"/>
          </a:xfrm>
          <a:prstGeom prst="rect">
            <a:avLst/>
          </a:prstGeom>
        </p:spPr>
        <p:txBody>
          <a:bodyPr wrap="none">
            <a:spAutoFit/>
          </a:bodyPr>
          <a:lstStyle/>
          <a:p>
            <a:r>
              <a:rPr lang="zh-CN" altLang="en-US" sz="6600" b="1" dirty="0">
                <a:solidFill>
                  <a:schemeClr val="accent2"/>
                </a:solidFill>
                <a:latin typeface="MS Gothic" panose="020B0609070205080204" pitchFamily="49" charset="-128"/>
                <a:ea typeface="MS Gothic" panose="020B0609070205080204" pitchFamily="49" charset="-128"/>
              </a:rPr>
              <a:t>”</a:t>
            </a:r>
          </a:p>
        </p:txBody>
      </p:sp>
    </p:spTree>
    <p:extLst>
      <p:ext uri="{BB962C8B-B14F-4D97-AF65-F5344CB8AC3E}">
        <p14:creationId xmlns:p14="http://schemas.microsoft.com/office/powerpoint/2010/main" val="211061884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研究背景</a:t>
            </a:r>
            <a:endParaRPr lang="zh-CN" altLang="en-US" b="0" dirty="0"/>
          </a:p>
        </p:txBody>
      </p:sp>
      <p:sp>
        <p:nvSpPr>
          <p:cNvPr id="3" name="矩形 2"/>
          <p:cNvSpPr/>
          <p:nvPr/>
        </p:nvSpPr>
        <p:spPr>
          <a:xfrm>
            <a:off x="647564" y="1959249"/>
            <a:ext cx="7848872" cy="1538883"/>
          </a:xfrm>
          <a:prstGeom prst="rect">
            <a:avLst/>
          </a:prstGeom>
        </p:spPr>
        <p:txBody>
          <a:bodyPr wrap="square">
            <a:spAutoFit/>
          </a:bodyPr>
          <a:lstStyle/>
          <a:p>
            <a:pPr indent="457200" algn="just"/>
            <a:r>
              <a:rPr lang="en-US" altLang="zh-CN" sz="2200" b="1" dirty="0">
                <a:latin typeface="微软雅黑 Light" panose="020B0502040204020203" pitchFamily="34" charset="-122"/>
                <a:ea typeface="微软雅黑 Light" panose="020B0502040204020203" pitchFamily="34" charset="-122"/>
              </a:rPr>
              <a:t>Tan</a:t>
            </a:r>
            <a:r>
              <a:rPr lang="zh-CN" altLang="en-US" sz="2200" dirty="0">
                <a:latin typeface="微软雅黑 Light" panose="020B0502040204020203" pitchFamily="34" charset="-122"/>
                <a:ea typeface="微软雅黑 Light" panose="020B0502040204020203" pitchFamily="34" charset="-122"/>
              </a:rPr>
              <a:t>：</a:t>
            </a:r>
            <a:endParaRPr lang="en-US" altLang="zh-CN" sz="2200" dirty="0">
              <a:latin typeface="微软雅黑 Light" panose="020B0502040204020203" pitchFamily="34" charset="-122"/>
              <a:ea typeface="微软雅黑 Light" panose="020B0502040204020203" pitchFamily="34" charset="-122"/>
            </a:endParaRPr>
          </a:p>
          <a:p>
            <a:pPr indent="457200" algn="just"/>
            <a:r>
              <a:rPr lang="zh-CN" altLang="en-US" sz="2400" dirty="0">
                <a:solidFill>
                  <a:srgbClr val="000000"/>
                </a:solidFill>
                <a:latin typeface="微软雅黑 Light" panose="020B0502040204020203" pitchFamily="34" charset="-122"/>
                <a:ea typeface="微软雅黑 Light" panose="020B0502040204020203" pitchFamily="34" charset="-122"/>
                <a:cs typeface="Microsoft New Tai Lue" panose="020B0502040204020203" pitchFamily="34" charset="0"/>
              </a:rPr>
              <a:t>注意到没有雾霾的图像比有雾霾的输入图像，具有更高的对比度，通过最大化输出图像的局部对比度达到去雾的目的。</a:t>
            </a:r>
            <a:endParaRPr lang="zh-CN" altLang="en-US" sz="2200" dirty="0">
              <a:solidFill>
                <a:schemeClr val="accent2"/>
              </a:solidFill>
              <a:latin typeface="微软雅黑 Light" panose="020B0502040204020203" pitchFamily="34" charset="-122"/>
              <a:ea typeface="微软雅黑 Light" panose="020B0502040204020203" pitchFamily="34" charset="-122"/>
            </a:endParaRPr>
          </a:p>
        </p:txBody>
      </p:sp>
      <p:grpSp>
        <p:nvGrpSpPr>
          <p:cNvPr id="5" name="组合 4"/>
          <p:cNvGrpSpPr/>
          <p:nvPr/>
        </p:nvGrpSpPr>
        <p:grpSpPr>
          <a:xfrm>
            <a:off x="711115" y="1760918"/>
            <a:ext cx="803049" cy="262191"/>
            <a:chOff x="683546" y="2736327"/>
            <a:chExt cx="803049" cy="262191"/>
          </a:xfrm>
        </p:grpSpPr>
        <p:sp>
          <p:nvSpPr>
            <p:cNvPr id="6" name="矩形 5"/>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7" name="直接连接符 6"/>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711115" y="4221266"/>
            <a:ext cx="803049" cy="262191"/>
            <a:chOff x="683546" y="2736327"/>
            <a:chExt cx="803049" cy="262191"/>
          </a:xfrm>
        </p:grpSpPr>
        <p:sp>
          <p:nvSpPr>
            <p:cNvPr id="9" name="矩形 8"/>
            <p:cNvSpPr/>
            <p:nvPr/>
          </p:nvSpPr>
          <p:spPr>
            <a:xfrm rot="18900000" flipH="1">
              <a:off x="861276" y="2736327"/>
              <a:ext cx="262191" cy="262191"/>
            </a:xfrm>
            <a:prstGeom prst="rect">
              <a:avLst/>
            </a:prstGeom>
            <a:no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0" name="直接连接符 9"/>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647564" y="4416222"/>
            <a:ext cx="7848872" cy="1538883"/>
          </a:xfrm>
          <a:prstGeom prst="rect">
            <a:avLst/>
          </a:prstGeom>
        </p:spPr>
        <p:txBody>
          <a:bodyPr wrap="square">
            <a:spAutoFit/>
          </a:bodyPr>
          <a:lstStyle/>
          <a:p>
            <a:pPr indent="457200" algn="just"/>
            <a:r>
              <a:rPr lang="en-US" altLang="zh-CN" sz="2200" b="1" dirty="0" err="1">
                <a:latin typeface="微软雅黑 Light" panose="020B0502040204020203" pitchFamily="34" charset="-122"/>
                <a:ea typeface="微软雅黑 Light" panose="020B0502040204020203" pitchFamily="34" charset="-122"/>
              </a:rPr>
              <a:t>Fattal</a:t>
            </a:r>
            <a:r>
              <a:rPr lang="zh-CN" altLang="en-US" sz="2200" dirty="0">
                <a:latin typeface="微软雅黑 Light" panose="020B0502040204020203" pitchFamily="34" charset="-122"/>
                <a:ea typeface="微软雅黑 Light" panose="020B0502040204020203" pitchFamily="34" charset="-122"/>
              </a:rPr>
              <a:t>：</a:t>
            </a:r>
            <a:endParaRPr lang="en-US" altLang="zh-CN" sz="2200" dirty="0">
              <a:latin typeface="微软雅黑 Light" panose="020B0502040204020203" pitchFamily="34" charset="-122"/>
              <a:ea typeface="微软雅黑 Light" panose="020B0502040204020203" pitchFamily="34" charset="-122"/>
            </a:endParaRPr>
          </a:p>
          <a:p>
            <a:pPr indent="457200" algn="just"/>
            <a:r>
              <a:rPr lang="en-US" altLang="zh-CN" sz="2400" dirty="0" err="1">
                <a:solidFill>
                  <a:srgbClr val="000000"/>
                </a:solidFill>
                <a:latin typeface="微软雅黑 Light" panose="020B0502040204020203" pitchFamily="34" charset="-122"/>
                <a:ea typeface="微软雅黑 Light" panose="020B0502040204020203" pitchFamily="34" charset="-122"/>
                <a:cs typeface="Microsoft New Tai Lue" panose="020B0502040204020203" pitchFamily="34" charset="0"/>
              </a:rPr>
              <a:t>Fattal</a:t>
            </a:r>
            <a:r>
              <a:rPr lang="zh-CN" altLang="en-US" sz="2400" dirty="0">
                <a:solidFill>
                  <a:srgbClr val="000000"/>
                </a:solidFill>
                <a:latin typeface="微软雅黑 Light" panose="020B0502040204020203" pitchFamily="34" charset="-122"/>
                <a:ea typeface="微软雅黑 Light" panose="020B0502040204020203" pitchFamily="34" charset="-122"/>
                <a:cs typeface="Microsoft New Tai Lue" panose="020B0502040204020203" pitchFamily="34" charset="0"/>
              </a:rPr>
              <a:t>提出的方法是基于独立成分分析</a:t>
            </a:r>
            <a:r>
              <a:rPr lang="en-US" altLang="zh-CN" sz="2400" dirty="0">
                <a:solidFill>
                  <a:srgbClr val="000000"/>
                </a:solidFill>
                <a:latin typeface="微软雅黑 Light" panose="020B0502040204020203" pitchFamily="34" charset="-122"/>
                <a:ea typeface="微软雅黑 Light" panose="020B0502040204020203" pitchFamily="34" charset="-122"/>
                <a:cs typeface="Microsoft New Tai Lue" panose="020B0502040204020203" pitchFamily="34" charset="0"/>
              </a:rPr>
              <a:t>ICA</a:t>
            </a:r>
            <a:r>
              <a:rPr lang="zh-CN" altLang="en-US" sz="2400" dirty="0">
                <a:solidFill>
                  <a:srgbClr val="000000"/>
                </a:solidFill>
                <a:latin typeface="微软雅黑 Light" panose="020B0502040204020203" pitchFamily="34" charset="-122"/>
                <a:ea typeface="微软雅黑 Light" panose="020B0502040204020203" pitchFamily="34" charset="-122"/>
                <a:cs typeface="Microsoft New Tai Lue" panose="020B0502040204020203" pitchFamily="34" charset="0"/>
              </a:rPr>
              <a:t>的，通过假设传输介质和表面着色是局部不相关的来估计场景的反射率和传输介质。</a:t>
            </a:r>
            <a:endParaRPr lang="zh-CN" altLang="en-US" sz="2200" dirty="0">
              <a:solidFill>
                <a:schemeClr val="accent2"/>
              </a:solidFill>
              <a:latin typeface="微软雅黑 Light" panose="020B0502040204020203" pitchFamily="34" charset="-122"/>
              <a:ea typeface="微软雅黑 Light" panose="020B0502040204020203" pitchFamily="34" charset="-122"/>
            </a:endParaRPr>
          </a:p>
        </p:txBody>
      </p:sp>
      <p:cxnSp>
        <p:nvCxnSpPr>
          <p:cNvPr id="12" name="直接连接符 11"/>
          <p:cNvCxnSpPr/>
          <p:nvPr/>
        </p:nvCxnSpPr>
        <p:spPr>
          <a:xfrm>
            <a:off x="98603" y="3893686"/>
            <a:ext cx="5940152"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6200000">
            <a:off x="-441457" y="3546016"/>
            <a:ext cx="2088232"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852764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a:spLocks noChangeAspect="1"/>
          </p:cNvSpPr>
          <p:nvPr/>
        </p:nvSpPr>
        <p:spPr>
          <a:xfrm rot="2700000">
            <a:off x="3276000" y="2133000"/>
            <a:ext cx="2592000" cy="2592000"/>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文本框 9"/>
          <p:cNvSpPr txBox="1"/>
          <p:nvPr/>
        </p:nvSpPr>
        <p:spPr>
          <a:xfrm>
            <a:off x="3599019" y="2705725"/>
            <a:ext cx="1945962" cy="1446550"/>
          </a:xfrm>
          <a:prstGeom prst="rect">
            <a:avLst/>
          </a:prstGeom>
          <a:noFill/>
        </p:spPr>
        <p:txBody>
          <a:bodyPr wrap="square" rtlCol="0">
            <a:spAutoFit/>
          </a:bodyPr>
          <a:lstStyle/>
          <a:p>
            <a:pPr algn="ctr"/>
            <a:r>
              <a:rPr lang="zh-CN" altLang="en-US" sz="4400" dirty="0">
                <a:solidFill>
                  <a:schemeClr val="bg1"/>
                </a:solidFill>
              </a:rPr>
              <a:t>算法</a:t>
            </a:r>
            <a:endParaRPr lang="en-US" altLang="zh-CN" sz="4400" dirty="0">
              <a:solidFill>
                <a:schemeClr val="bg1"/>
              </a:solidFill>
            </a:endParaRPr>
          </a:p>
          <a:p>
            <a:pPr algn="ctr"/>
            <a:r>
              <a:rPr lang="zh-CN" altLang="en-US" sz="4400" dirty="0">
                <a:solidFill>
                  <a:schemeClr val="bg1"/>
                </a:solidFill>
              </a:rPr>
              <a:t>实现</a:t>
            </a:r>
          </a:p>
        </p:txBody>
      </p:sp>
    </p:spTree>
    <p:extLst>
      <p:ext uri="{BB962C8B-B14F-4D97-AF65-F5344CB8AC3E}">
        <p14:creationId xmlns:p14="http://schemas.microsoft.com/office/powerpoint/2010/main" val="372589183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算法实现</a:t>
            </a:r>
          </a:p>
        </p:txBody>
      </p:sp>
      <p:grpSp>
        <p:nvGrpSpPr>
          <p:cNvPr id="10" name="组合 9">
            <a:extLst>
              <a:ext uri="{FF2B5EF4-FFF2-40B4-BE49-F238E27FC236}">
                <a16:creationId xmlns:a16="http://schemas.microsoft.com/office/drawing/2014/main" xmlns="" id="{95BB40A9-9187-4D4E-8399-5B149D8475C1}"/>
              </a:ext>
            </a:extLst>
          </p:cNvPr>
          <p:cNvGrpSpPr/>
          <p:nvPr/>
        </p:nvGrpSpPr>
        <p:grpSpPr>
          <a:xfrm>
            <a:off x="142042" y="2525357"/>
            <a:ext cx="8758275" cy="3636087"/>
            <a:chOff x="142042" y="2777778"/>
            <a:chExt cx="8758275" cy="3636087"/>
          </a:xfrm>
        </p:grpSpPr>
        <p:pic>
          <p:nvPicPr>
            <p:cNvPr id="3" name="图片 2">
              <a:extLst>
                <a:ext uri="{FF2B5EF4-FFF2-40B4-BE49-F238E27FC236}">
                  <a16:creationId xmlns:a16="http://schemas.microsoft.com/office/drawing/2014/main" xmlns="" id="{C70E2B63-9E91-4B9D-8B7A-D92FBCFE8539}"/>
                </a:ext>
              </a:extLst>
            </p:cNvPr>
            <p:cNvPicPr>
              <a:picLocks noChangeAspect="1"/>
            </p:cNvPicPr>
            <p:nvPr/>
          </p:nvPicPr>
          <p:blipFill>
            <a:blip r:embed="rId2"/>
            <a:stretch>
              <a:fillRect/>
            </a:stretch>
          </p:blipFill>
          <p:spPr>
            <a:xfrm>
              <a:off x="142042" y="3426782"/>
              <a:ext cx="2438205" cy="555096"/>
            </a:xfrm>
            <a:prstGeom prst="rect">
              <a:avLst/>
            </a:prstGeom>
          </p:spPr>
        </p:pic>
        <p:pic>
          <p:nvPicPr>
            <p:cNvPr id="5" name="图片 4">
              <a:extLst>
                <a:ext uri="{FF2B5EF4-FFF2-40B4-BE49-F238E27FC236}">
                  <a16:creationId xmlns:a16="http://schemas.microsoft.com/office/drawing/2014/main" xmlns="" id="{258B27A2-5E69-469C-822C-8A4F04C1B2E1}"/>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928577" y="3345623"/>
              <a:ext cx="3296770" cy="756732"/>
            </a:xfrm>
            <a:prstGeom prst="rect">
              <a:avLst/>
            </a:prstGeom>
          </p:spPr>
        </p:pic>
        <p:pic>
          <p:nvPicPr>
            <p:cNvPr id="4" name="图片 3">
              <a:extLst>
                <a:ext uri="{FF2B5EF4-FFF2-40B4-BE49-F238E27FC236}">
                  <a16:creationId xmlns:a16="http://schemas.microsoft.com/office/drawing/2014/main" xmlns="" id="{5FA07C21-EA36-43DF-8BC7-DF7753D3CAE1}"/>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2803176" y="3002485"/>
              <a:ext cx="3505757" cy="635054"/>
            </a:xfrm>
            <a:prstGeom prst="rect">
              <a:avLst/>
            </a:prstGeom>
          </p:spPr>
        </p:pic>
        <p:cxnSp>
          <p:nvCxnSpPr>
            <p:cNvPr id="12" name="直接箭头连接符 11"/>
            <p:cNvCxnSpPr/>
            <p:nvPr/>
          </p:nvCxnSpPr>
          <p:spPr>
            <a:xfrm>
              <a:off x="684805" y="4173066"/>
              <a:ext cx="7893424" cy="0"/>
            </a:xfrm>
            <a:prstGeom prst="straightConnector1">
              <a:avLst/>
            </a:prstGeom>
            <a:ln w="317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矩形 13"/>
            <p:cNvSpPr>
              <a:spLocks noChangeAspect="1"/>
            </p:cNvSpPr>
            <p:nvPr/>
          </p:nvSpPr>
          <p:spPr>
            <a:xfrm rot="2700000">
              <a:off x="1131743" y="4050806"/>
              <a:ext cx="244518" cy="244518"/>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矩形 14"/>
            <p:cNvSpPr>
              <a:spLocks noChangeAspect="1"/>
            </p:cNvSpPr>
            <p:nvPr/>
          </p:nvSpPr>
          <p:spPr>
            <a:xfrm rot="2700000">
              <a:off x="2707004" y="4050806"/>
              <a:ext cx="244518" cy="244518"/>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矩形 15"/>
            <p:cNvSpPr>
              <a:spLocks noChangeAspect="1"/>
            </p:cNvSpPr>
            <p:nvPr/>
          </p:nvSpPr>
          <p:spPr>
            <a:xfrm rot="2700000">
              <a:off x="4282265" y="4050806"/>
              <a:ext cx="244518" cy="244518"/>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矩形 16"/>
            <p:cNvSpPr>
              <a:spLocks noChangeAspect="1"/>
            </p:cNvSpPr>
            <p:nvPr/>
          </p:nvSpPr>
          <p:spPr>
            <a:xfrm rot="2700000">
              <a:off x="5857525" y="4050806"/>
              <a:ext cx="244518" cy="244518"/>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矩形 19"/>
            <p:cNvSpPr/>
            <p:nvPr/>
          </p:nvSpPr>
          <p:spPr>
            <a:xfrm>
              <a:off x="230819" y="3137380"/>
              <a:ext cx="2046366" cy="369332"/>
            </a:xfrm>
            <a:prstGeom prst="rect">
              <a:avLst/>
            </a:prstGeom>
          </p:spPr>
          <p:txBody>
            <a:bodyPr wrap="square">
              <a:spAutoFit/>
            </a:bodyPr>
            <a:lstStyle/>
            <a:p>
              <a:pPr algn="ctr"/>
              <a:r>
                <a:rPr lang="zh-CN" altLang="en-US" b="1" dirty="0">
                  <a:solidFill>
                    <a:srgbClr val="4472C4"/>
                  </a:solidFill>
                  <a:latin typeface="微软雅黑" panose="020B0503020204020204" pitchFamily="34" charset="-122"/>
                  <a:ea typeface="微软雅黑" panose="020B0503020204020204" pitchFamily="34" charset="-122"/>
                </a:rPr>
                <a:t>计算暗通道</a:t>
              </a:r>
            </a:p>
          </p:txBody>
        </p:sp>
        <p:sp>
          <p:nvSpPr>
            <p:cNvPr id="23" name="矩形 22"/>
            <p:cNvSpPr/>
            <p:nvPr/>
          </p:nvSpPr>
          <p:spPr>
            <a:xfrm>
              <a:off x="1806080" y="4382540"/>
              <a:ext cx="2046366" cy="2031325"/>
            </a:xfrm>
            <a:prstGeom prst="rect">
              <a:avLst/>
            </a:prstGeom>
          </p:spPr>
          <p:txBody>
            <a:bodyPr wrap="square">
              <a:spAutoFit/>
            </a:bodyPr>
            <a:lstStyle/>
            <a:p>
              <a:pPr algn="ctr"/>
              <a:r>
                <a:rPr lang="zh-CN" altLang="en-US" b="1" dirty="0">
                  <a:solidFill>
                    <a:srgbClr val="4472C4"/>
                  </a:solidFill>
                  <a:latin typeface="微软雅黑" panose="020B0503020204020204" pitchFamily="34" charset="-122"/>
                  <a:ea typeface="微软雅黑" panose="020B0503020204020204" pitchFamily="34" charset="-122"/>
                </a:rPr>
                <a:t>估计大气光值</a:t>
              </a:r>
              <a:endParaRPr lang="en-US" altLang="zh-CN" b="1" dirty="0">
                <a:solidFill>
                  <a:srgbClr val="4472C4"/>
                </a:solidFill>
                <a:latin typeface="微软雅黑" panose="020B0503020204020204" pitchFamily="34" charset="-122"/>
                <a:ea typeface="微软雅黑" panose="020B0503020204020204" pitchFamily="34" charset="-122"/>
              </a:endParaRPr>
            </a:p>
            <a:p>
              <a:pPr algn="ctr"/>
              <a:r>
                <a:rPr lang="zh-CN" altLang="en-US" dirty="0">
                  <a:latin typeface="微软雅黑 Light" panose="020B0502040204020203" pitchFamily="34" charset="-122"/>
                  <a:ea typeface="微软雅黑 Light" panose="020B0502040204020203" pitchFamily="34" charset="-122"/>
                </a:rPr>
                <a:t>选取暗通道中最高的</a:t>
              </a:r>
              <a:r>
                <a:rPr lang="en-US" altLang="zh-CN" dirty="0">
                  <a:latin typeface="微软雅黑 Light" panose="020B0502040204020203" pitchFamily="34" charset="-122"/>
                  <a:ea typeface="微软雅黑 Light" panose="020B0502040204020203" pitchFamily="34" charset="-122"/>
                </a:rPr>
                <a:t>0.1%</a:t>
              </a:r>
              <a:r>
                <a:rPr lang="zh-CN" altLang="en-US" dirty="0">
                  <a:latin typeface="微软雅黑 Light" panose="020B0502040204020203" pitchFamily="34" charset="-122"/>
                  <a:ea typeface="微软雅黑 Light" panose="020B0502040204020203" pitchFamily="34" charset="-122"/>
                </a:rPr>
                <a:t>的点，然后从原图中挑选这些像素点中亮度最高的点作为相应的大气光值。</a:t>
              </a:r>
            </a:p>
          </p:txBody>
        </p:sp>
        <p:sp>
          <p:nvSpPr>
            <p:cNvPr id="24" name="矩形 23"/>
            <p:cNvSpPr/>
            <p:nvPr/>
          </p:nvSpPr>
          <p:spPr>
            <a:xfrm>
              <a:off x="3381341" y="2777778"/>
              <a:ext cx="2046366" cy="369332"/>
            </a:xfrm>
            <a:prstGeom prst="rect">
              <a:avLst/>
            </a:prstGeom>
          </p:spPr>
          <p:txBody>
            <a:bodyPr wrap="square">
              <a:spAutoFit/>
            </a:bodyPr>
            <a:lstStyle/>
            <a:p>
              <a:pPr algn="ctr"/>
              <a:r>
                <a:rPr lang="zh-CN" altLang="en-US" b="1" dirty="0">
                  <a:solidFill>
                    <a:srgbClr val="4472C4"/>
                  </a:solidFill>
                  <a:latin typeface="微软雅黑" panose="020B0503020204020204" pitchFamily="34" charset="-122"/>
                  <a:ea typeface="微软雅黑" panose="020B0503020204020204" pitchFamily="34" charset="-122"/>
                </a:rPr>
                <a:t>估计透射率</a:t>
              </a:r>
            </a:p>
          </p:txBody>
        </p:sp>
        <p:sp>
          <p:nvSpPr>
            <p:cNvPr id="25" name="矩形 24"/>
            <p:cNvSpPr/>
            <p:nvPr/>
          </p:nvSpPr>
          <p:spPr>
            <a:xfrm>
              <a:off x="4956601" y="4382540"/>
              <a:ext cx="2046366" cy="646331"/>
            </a:xfrm>
            <a:prstGeom prst="rect">
              <a:avLst/>
            </a:prstGeom>
          </p:spPr>
          <p:txBody>
            <a:bodyPr wrap="square">
              <a:spAutoFit/>
            </a:bodyPr>
            <a:lstStyle/>
            <a:p>
              <a:pPr algn="ctr"/>
              <a:r>
                <a:rPr lang="zh-CN" altLang="en-US" b="1" dirty="0">
                  <a:solidFill>
                    <a:srgbClr val="4472C4"/>
                  </a:solidFill>
                  <a:latin typeface="微软雅黑" panose="020B0503020204020204" pitchFamily="34" charset="-122"/>
                  <a:ea typeface="微软雅黑" panose="020B0503020204020204" pitchFamily="34" charset="-122"/>
                </a:rPr>
                <a:t>软磨砂</a:t>
              </a:r>
              <a:endParaRPr lang="en-US" altLang="zh-CN" b="1" dirty="0">
                <a:solidFill>
                  <a:srgbClr val="4472C4"/>
                </a:solidFill>
                <a:latin typeface="微软雅黑" panose="020B0503020204020204" pitchFamily="34" charset="-122"/>
                <a:ea typeface="微软雅黑" panose="020B0503020204020204" pitchFamily="34" charset="-122"/>
              </a:endParaRPr>
            </a:p>
            <a:p>
              <a:pPr algn="ctr"/>
              <a:endParaRPr lang="zh-CN" altLang="en-US" b="1" dirty="0">
                <a:latin typeface="微软雅黑" panose="020B0503020204020204" pitchFamily="34" charset="-122"/>
                <a:ea typeface="微软雅黑" panose="020B0503020204020204" pitchFamily="34" charset="-122"/>
              </a:endParaRPr>
            </a:p>
          </p:txBody>
        </p:sp>
        <p:sp>
          <p:nvSpPr>
            <p:cNvPr id="35" name="矩形 34">
              <a:extLst>
                <a:ext uri="{FF2B5EF4-FFF2-40B4-BE49-F238E27FC236}">
                  <a16:creationId xmlns:a16="http://schemas.microsoft.com/office/drawing/2014/main" xmlns="" id="{BB6F1092-77EF-497E-ABE3-CB38F7FF0775}"/>
                </a:ext>
              </a:extLst>
            </p:cNvPr>
            <p:cNvSpPr>
              <a:spLocks noChangeAspect="1"/>
            </p:cNvSpPr>
            <p:nvPr/>
          </p:nvSpPr>
          <p:spPr>
            <a:xfrm rot="2700000">
              <a:off x="7432784" y="4050806"/>
              <a:ext cx="244518" cy="244518"/>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6" name="图片 5">
              <a:extLst>
                <a:ext uri="{FF2B5EF4-FFF2-40B4-BE49-F238E27FC236}">
                  <a16:creationId xmlns:a16="http://schemas.microsoft.com/office/drawing/2014/main" xmlns="" id="{16FEC071-D74D-4592-ADD9-077BE0CBA46A}"/>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3753280" y="4745186"/>
              <a:ext cx="4600477" cy="666683"/>
            </a:xfrm>
            <a:prstGeom prst="rect">
              <a:avLst/>
            </a:prstGeom>
          </p:spPr>
        </p:pic>
        <p:pic>
          <p:nvPicPr>
            <p:cNvPr id="7" name="图片 6">
              <a:extLst>
                <a:ext uri="{FF2B5EF4-FFF2-40B4-BE49-F238E27FC236}">
                  <a16:creationId xmlns:a16="http://schemas.microsoft.com/office/drawing/2014/main" xmlns="" id="{505E0447-E046-4096-8E65-7CFDC9AA3116}"/>
                </a:ext>
              </a:extLst>
            </p:cNvPr>
            <p:cNvPicPr>
              <a:picLocks noChangeAspect="1"/>
            </p:cNvPicPr>
            <p:nvPr/>
          </p:nvPicPr>
          <p:blipFill>
            <a:blip r:embed="rId6"/>
            <a:stretch>
              <a:fillRect/>
            </a:stretch>
          </p:blipFill>
          <p:spPr>
            <a:xfrm>
              <a:off x="5225782" y="5356538"/>
              <a:ext cx="1508004" cy="459659"/>
            </a:xfrm>
            <a:prstGeom prst="rect">
              <a:avLst/>
            </a:prstGeom>
          </p:spPr>
        </p:pic>
        <p:sp>
          <p:nvSpPr>
            <p:cNvPr id="37" name="矩形 36">
              <a:extLst>
                <a:ext uri="{FF2B5EF4-FFF2-40B4-BE49-F238E27FC236}">
                  <a16:creationId xmlns:a16="http://schemas.microsoft.com/office/drawing/2014/main" xmlns="" id="{384E1AAD-E1BC-4159-9F06-EC2EDF5DE6F9}"/>
                </a:ext>
              </a:extLst>
            </p:cNvPr>
            <p:cNvSpPr/>
            <p:nvPr/>
          </p:nvSpPr>
          <p:spPr>
            <a:xfrm>
              <a:off x="6531860" y="2777778"/>
              <a:ext cx="2046366" cy="369332"/>
            </a:xfrm>
            <a:prstGeom prst="rect">
              <a:avLst/>
            </a:prstGeom>
          </p:spPr>
          <p:txBody>
            <a:bodyPr wrap="square">
              <a:spAutoFit/>
            </a:bodyPr>
            <a:lstStyle/>
            <a:p>
              <a:pPr algn="ctr"/>
              <a:r>
                <a:rPr lang="zh-CN" altLang="en-US" b="1" dirty="0">
                  <a:solidFill>
                    <a:srgbClr val="4472C4"/>
                  </a:solidFill>
                  <a:latin typeface="微软雅黑" panose="020B0503020204020204" pitchFamily="34" charset="-122"/>
                  <a:ea typeface="微软雅黑" panose="020B0503020204020204" pitchFamily="34" charset="-122"/>
                </a:rPr>
                <a:t>还原图像</a:t>
              </a:r>
            </a:p>
          </p:txBody>
        </p:sp>
        <p:pic>
          <p:nvPicPr>
            <p:cNvPr id="9" name="图片 8">
              <a:extLst>
                <a:ext uri="{FF2B5EF4-FFF2-40B4-BE49-F238E27FC236}">
                  <a16:creationId xmlns:a16="http://schemas.microsoft.com/office/drawing/2014/main" xmlns="" id="{D280737D-E49C-48B1-8A60-1E0AC25E5525}"/>
                </a:ext>
              </a:extLst>
            </p:cNvPr>
            <p:cNvPicPr>
              <a:picLocks noChangeAspect="1"/>
            </p:cNvPicPr>
            <p:nvPr/>
          </p:nvPicPr>
          <p:blipFill>
            <a:blip r:embed="rId7"/>
            <a:stretch>
              <a:fillRect/>
            </a:stretch>
          </p:blipFill>
          <p:spPr>
            <a:xfrm>
              <a:off x="6308933" y="3130026"/>
              <a:ext cx="2591384" cy="824736"/>
            </a:xfrm>
            <a:prstGeom prst="rect">
              <a:avLst/>
            </a:prstGeom>
          </p:spPr>
        </p:pic>
      </p:grpSp>
    </p:spTree>
    <p:extLst>
      <p:ext uri="{BB962C8B-B14F-4D97-AF65-F5344CB8AC3E}">
        <p14:creationId xmlns:p14="http://schemas.microsoft.com/office/powerpoint/2010/main" val="340398193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t>算法实现</a:t>
            </a:r>
          </a:p>
        </p:txBody>
      </p:sp>
      <p:pic>
        <p:nvPicPr>
          <p:cNvPr id="12" name="图片 11">
            <a:extLst>
              <a:ext uri="{FF2B5EF4-FFF2-40B4-BE49-F238E27FC236}">
                <a16:creationId xmlns:a16="http://schemas.microsoft.com/office/drawing/2014/main" xmlns="" id="{1F5AEA6B-CA3C-45B7-812D-6E39E735AC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5469" y="1570784"/>
            <a:ext cx="2796594" cy="4194890"/>
          </a:xfrm>
          <a:prstGeom prst="rect">
            <a:avLst/>
          </a:prstGeom>
        </p:spPr>
      </p:pic>
      <p:pic>
        <p:nvPicPr>
          <p:cNvPr id="14" name="图片 13">
            <a:extLst>
              <a:ext uri="{FF2B5EF4-FFF2-40B4-BE49-F238E27FC236}">
                <a16:creationId xmlns:a16="http://schemas.microsoft.com/office/drawing/2014/main" xmlns="" id="{C4AD3D80-B18D-48C1-AEFC-B14445A67B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1938" y="1570785"/>
            <a:ext cx="2796594" cy="4194890"/>
          </a:xfrm>
          <a:prstGeom prst="rect">
            <a:avLst/>
          </a:prstGeom>
        </p:spPr>
      </p:pic>
      <p:sp>
        <p:nvSpPr>
          <p:cNvPr id="16" name="矩形 15">
            <a:extLst>
              <a:ext uri="{FF2B5EF4-FFF2-40B4-BE49-F238E27FC236}">
                <a16:creationId xmlns:a16="http://schemas.microsoft.com/office/drawing/2014/main" xmlns="" id="{96B40982-6625-4F27-97D5-4B3967B2D556}"/>
              </a:ext>
            </a:extLst>
          </p:cNvPr>
          <p:cNvSpPr/>
          <p:nvPr/>
        </p:nvSpPr>
        <p:spPr>
          <a:xfrm>
            <a:off x="1960583" y="5943259"/>
            <a:ext cx="2046366" cy="369332"/>
          </a:xfrm>
          <a:prstGeom prst="rect">
            <a:avLst/>
          </a:prstGeom>
        </p:spPr>
        <p:txBody>
          <a:bodyPr wrap="square">
            <a:spAutoFit/>
          </a:bodyPr>
          <a:lstStyle/>
          <a:p>
            <a:pPr algn="ctr"/>
            <a:r>
              <a:rPr lang="zh-CN" altLang="en-US" b="1" dirty="0">
                <a:solidFill>
                  <a:srgbClr val="4472C4"/>
                </a:solidFill>
                <a:latin typeface="微软雅黑" panose="020B0503020204020204" pitchFamily="34" charset="-122"/>
                <a:ea typeface="微软雅黑" panose="020B0503020204020204" pitchFamily="34" charset="-122"/>
              </a:rPr>
              <a:t>原图</a:t>
            </a:r>
          </a:p>
        </p:txBody>
      </p:sp>
      <p:sp>
        <p:nvSpPr>
          <p:cNvPr id="17" name="矩形 16">
            <a:extLst>
              <a:ext uri="{FF2B5EF4-FFF2-40B4-BE49-F238E27FC236}">
                <a16:creationId xmlns:a16="http://schemas.microsoft.com/office/drawing/2014/main" xmlns="" id="{8C7CDC27-764E-46F5-AEDA-7189E0BC2B95}"/>
              </a:ext>
            </a:extLst>
          </p:cNvPr>
          <p:cNvSpPr/>
          <p:nvPr/>
        </p:nvSpPr>
        <p:spPr>
          <a:xfrm>
            <a:off x="5137052" y="5929601"/>
            <a:ext cx="2046366" cy="369332"/>
          </a:xfrm>
          <a:prstGeom prst="rect">
            <a:avLst/>
          </a:prstGeom>
        </p:spPr>
        <p:txBody>
          <a:bodyPr wrap="square">
            <a:spAutoFit/>
          </a:bodyPr>
          <a:lstStyle/>
          <a:p>
            <a:pPr algn="ctr"/>
            <a:r>
              <a:rPr lang="zh-CN" altLang="en-US" b="1" dirty="0">
                <a:solidFill>
                  <a:srgbClr val="4472C4"/>
                </a:solidFill>
                <a:latin typeface="微软雅黑" panose="020B0503020204020204" pitchFamily="34" charset="-122"/>
                <a:ea typeface="微软雅黑" panose="020B0503020204020204" pitchFamily="34" charset="-122"/>
              </a:rPr>
              <a:t>去雾后</a:t>
            </a:r>
          </a:p>
        </p:txBody>
      </p:sp>
    </p:spTree>
    <p:extLst>
      <p:ext uri="{BB962C8B-B14F-4D97-AF65-F5344CB8AC3E}">
        <p14:creationId xmlns:p14="http://schemas.microsoft.com/office/powerpoint/2010/main" val="89406240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t>算法实现</a:t>
            </a:r>
          </a:p>
        </p:txBody>
      </p:sp>
      <p:pic>
        <p:nvPicPr>
          <p:cNvPr id="8" name="图片 7">
            <a:extLst>
              <a:ext uri="{FF2B5EF4-FFF2-40B4-BE49-F238E27FC236}">
                <a16:creationId xmlns:a16="http://schemas.microsoft.com/office/drawing/2014/main" xmlns="" id="{E360783D-3768-42B7-8137-BFDC4DD21F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809" y="2574703"/>
            <a:ext cx="3580290" cy="2386860"/>
          </a:xfrm>
          <a:prstGeom prst="rect">
            <a:avLst/>
          </a:prstGeom>
        </p:spPr>
      </p:pic>
      <p:pic>
        <p:nvPicPr>
          <p:cNvPr id="10" name="图片 9">
            <a:extLst>
              <a:ext uri="{FF2B5EF4-FFF2-40B4-BE49-F238E27FC236}">
                <a16:creationId xmlns:a16="http://schemas.microsoft.com/office/drawing/2014/main" xmlns="" id="{3F284C77-316C-43A3-A455-FDE64FD550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3900" y="2579388"/>
            <a:ext cx="3573263" cy="2382175"/>
          </a:xfrm>
          <a:prstGeom prst="rect">
            <a:avLst/>
          </a:prstGeom>
        </p:spPr>
      </p:pic>
      <p:sp>
        <p:nvSpPr>
          <p:cNvPr id="12" name="矩形 11">
            <a:extLst>
              <a:ext uri="{FF2B5EF4-FFF2-40B4-BE49-F238E27FC236}">
                <a16:creationId xmlns:a16="http://schemas.microsoft.com/office/drawing/2014/main" xmlns="" id="{6CD7CF12-1300-4359-B0CA-F81E2D1B8C94}"/>
              </a:ext>
            </a:extLst>
          </p:cNvPr>
          <p:cNvSpPr/>
          <p:nvPr/>
        </p:nvSpPr>
        <p:spPr>
          <a:xfrm>
            <a:off x="1656771" y="5153147"/>
            <a:ext cx="2046366" cy="369332"/>
          </a:xfrm>
          <a:prstGeom prst="rect">
            <a:avLst/>
          </a:prstGeom>
        </p:spPr>
        <p:txBody>
          <a:bodyPr wrap="square">
            <a:spAutoFit/>
          </a:bodyPr>
          <a:lstStyle/>
          <a:p>
            <a:pPr algn="ctr"/>
            <a:r>
              <a:rPr lang="zh-CN" altLang="en-US" b="1" dirty="0">
                <a:solidFill>
                  <a:srgbClr val="4472C4"/>
                </a:solidFill>
                <a:latin typeface="微软雅黑" panose="020B0503020204020204" pitchFamily="34" charset="-122"/>
                <a:ea typeface="微软雅黑" panose="020B0503020204020204" pitchFamily="34" charset="-122"/>
              </a:rPr>
              <a:t>原图</a:t>
            </a:r>
          </a:p>
        </p:txBody>
      </p:sp>
      <p:sp>
        <p:nvSpPr>
          <p:cNvPr id="13" name="矩形 12">
            <a:extLst>
              <a:ext uri="{FF2B5EF4-FFF2-40B4-BE49-F238E27FC236}">
                <a16:creationId xmlns:a16="http://schemas.microsoft.com/office/drawing/2014/main" xmlns="" id="{6248A80D-1DCC-464C-BEBC-B081B5B50AF6}"/>
              </a:ext>
            </a:extLst>
          </p:cNvPr>
          <p:cNvSpPr/>
          <p:nvPr/>
        </p:nvSpPr>
        <p:spPr>
          <a:xfrm>
            <a:off x="5437349" y="5153147"/>
            <a:ext cx="2046366" cy="369332"/>
          </a:xfrm>
          <a:prstGeom prst="rect">
            <a:avLst/>
          </a:prstGeom>
        </p:spPr>
        <p:txBody>
          <a:bodyPr wrap="square">
            <a:spAutoFit/>
          </a:bodyPr>
          <a:lstStyle/>
          <a:p>
            <a:pPr algn="ctr"/>
            <a:r>
              <a:rPr lang="zh-CN" altLang="en-US" b="1" dirty="0">
                <a:solidFill>
                  <a:srgbClr val="4472C4"/>
                </a:solidFill>
                <a:latin typeface="微软雅黑" panose="020B0503020204020204" pitchFamily="34" charset="-122"/>
                <a:ea typeface="微软雅黑" panose="020B0503020204020204" pitchFamily="34" charset="-122"/>
              </a:rPr>
              <a:t>去雾后</a:t>
            </a:r>
          </a:p>
        </p:txBody>
      </p:sp>
    </p:spTree>
    <p:extLst>
      <p:ext uri="{BB962C8B-B14F-4D97-AF65-F5344CB8AC3E}">
        <p14:creationId xmlns:p14="http://schemas.microsoft.com/office/powerpoint/2010/main" val="2560848654"/>
      </p:ext>
    </p:extLst>
  </p:cSld>
  <p:clrMapOvr>
    <a:masterClrMapping/>
  </p:clrMapOvr>
  <p:transition spd="slow">
    <p:push dir="u"/>
  </p:transition>
</p:sld>
</file>

<file path=ppt/theme/theme1.xml><?xml version="1.0" encoding="utf-8"?>
<a:theme xmlns:a="http://schemas.openxmlformats.org/drawingml/2006/main" name="1_Office 主题">
  <a:themeElements>
    <a:clrScheme name="论文蓝">
      <a:dk1>
        <a:srgbClr val="000000"/>
      </a:dk1>
      <a:lt1>
        <a:srgbClr val="FFFFFF"/>
      </a:lt1>
      <a:dk2>
        <a:srgbClr val="44546A"/>
      </a:dk2>
      <a:lt2>
        <a:srgbClr val="E7E6E6"/>
      </a:lt2>
      <a:accent1>
        <a:srgbClr val="365FAA"/>
      </a:accent1>
      <a:accent2>
        <a:srgbClr val="4472C4"/>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449</TotalTime>
  <Words>274</Words>
  <Application>Microsoft Office PowerPoint</Application>
  <PresentationFormat>全屏显示(4:3)</PresentationFormat>
  <Paragraphs>60</Paragraphs>
  <Slides>15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MS Gothic</vt:lpstr>
      <vt:lpstr>华文细黑</vt:lpstr>
      <vt:lpstr>微软雅黑</vt:lpstr>
      <vt:lpstr>微软雅黑 Light</vt:lpstr>
      <vt:lpstr>Arial</vt:lpstr>
      <vt:lpstr>Microsoft New Tai Lue</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蒋金晟</dc:creator>
  <cp:lastModifiedBy>孙新凯</cp:lastModifiedBy>
  <cp:revision>117</cp:revision>
  <dcterms:created xsi:type="dcterms:W3CDTF">2015-04-19T07:39:12Z</dcterms:created>
  <dcterms:modified xsi:type="dcterms:W3CDTF">2017-06-16T15:35:32Z</dcterms:modified>
</cp:coreProperties>
</file>