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1"/>
  </p:notesMasterIdLst>
  <p:sldIdLst>
    <p:sldId id="260" r:id="rId2"/>
    <p:sldId id="259" r:id="rId3"/>
    <p:sldId id="267" r:id="rId4"/>
    <p:sldId id="268" r:id="rId5"/>
    <p:sldId id="261" r:id="rId6"/>
    <p:sldId id="265" r:id="rId7"/>
    <p:sldId id="266" r:id="rId8"/>
    <p:sldId id="270" r:id="rId9"/>
    <p:sldId id="271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89262" autoAdjust="0"/>
  </p:normalViewPr>
  <p:slideViewPr>
    <p:cSldViewPr>
      <p:cViewPr varScale="1">
        <p:scale>
          <a:sx n="31" d="100"/>
          <a:sy n="31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23-12-2015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Puedo dividir Animal en Herbívoro y Carnívoro</a:t>
            </a:r>
            <a:r>
              <a:rPr lang="es-CL" baseline="0" dirty="0" smtClean="0"/>
              <a:t> (hasta ahí todo bien), pero llega una tercera clasificación Omnívoro, que comparte características de ambos tipos de animal. Entonces ¿Cómo lo implemento? Con un Contrato = Interface.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1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 para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implementar Herencia con Interface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Act_Hetrencia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36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 para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practicar Herencia con Interface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Act_InterfaceHotelesXeraton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75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/>
        </p:nvSpPr>
        <p:spPr>
          <a:xfrm>
            <a:off x="5659207" y="5733256"/>
            <a:ext cx="33572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effectLst/>
                <a:latin typeface="Calibri" pitchFamily="34" charset="0"/>
              </a:rPr>
              <a:t>Experiencia de aprendizaje </a:t>
            </a:r>
            <a:r>
              <a:rPr lang="es-ES" sz="2000" b="1" dirty="0" smtClean="0">
                <a:effectLst/>
                <a:latin typeface="Calibri" pitchFamily="34" charset="0"/>
              </a:rPr>
              <a:t>10</a:t>
            </a:r>
            <a:endParaRPr lang="es-ES" sz="2000" b="1" dirty="0" smtClean="0">
              <a:effectLst/>
              <a:latin typeface="Calibri" pitchFamily="34" charset="0"/>
            </a:endParaRPr>
          </a:p>
          <a:p>
            <a:pPr algn="ctr"/>
            <a:r>
              <a:rPr lang="es-CL" sz="2000" dirty="0" smtClean="0"/>
              <a:t>Interface</a:t>
            </a:r>
            <a:endParaRPr lang="es-CL" sz="2000" dirty="0"/>
          </a:p>
          <a:p>
            <a:endParaRPr lang="es-CL" sz="2000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9592" y="62068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POO3501</a:t>
            </a:r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PROGRAMACIÓN ORIENTADA A OBJETOS II (.NET)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1564566"/>
            <a:ext cx="8594706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dirty="0" smtClean="0"/>
              <a:t>Herencias y Colecciones</a:t>
            </a:r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Aprendizajes Esperados:</a:t>
            </a:r>
            <a:endParaRPr lang="es-CL" sz="2800" b="1" dirty="0">
              <a:latin typeface="Calibri" pitchFamily="34" charset="0"/>
            </a:endParaRPr>
          </a:p>
          <a:p>
            <a:endParaRPr lang="es-CL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rgbClr val="FF0000"/>
                </a:solidFill>
              </a:rPr>
              <a:t>XXXX</a:t>
            </a:r>
            <a:endParaRPr lang="es-CL" sz="2800" dirty="0">
              <a:solidFill>
                <a:srgbClr val="FF0000"/>
              </a:solidFill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Herencia Múltiple: Capacidad de declarar dos clases bases para una misma clase derivada.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Interface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8" y="2981789"/>
            <a:ext cx="5410944" cy="31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6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Interface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5482399" cy="24434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19" y="3124289"/>
            <a:ext cx="3521879" cy="16008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9" r="14047"/>
          <a:stretch/>
        </p:blipFill>
        <p:spPr>
          <a:xfrm>
            <a:off x="6156176" y="2779173"/>
            <a:ext cx="2915816" cy="3964155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7151561">
            <a:off x="4612953" y="4011439"/>
            <a:ext cx="648072" cy="2304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3441794" y="5981218"/>
            <a:ext cx="293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¿Como Implemento esto?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287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73224" y="1558092"/>
            <a:ext cx="7931224" cy="3383076"/>
          </a:xfrm>
        </p:spPr>
        <p:txBody>
          <a:bodyPr/>
          <a:lstStyle/>
          <a:p>
            <a:pPr algn="just"/>
            <a:r>
              <a:rPr lang="es-CL" sz="2800" dirty="0"/>
              <a:t>Contienen solo métodos sin implementación</a:t>
            </a:r>
          </a:p>
          <a:p>
            <a:pPr algn="just"/>
            <a:r>
              <a:rPr lang="es-CL" sz="2800" dirty="0"/>
              <a:t>Describen un “contrato”</a:t>
            </a:r>
          </a:p>
          <a:p>
            <a:pPr algn="just"/>
            <a:r>
              <a:rPr lang="es-CL" sz="2800" dirty="0"/>
              <a:t>No heredan atributos</a:t>
            </a:r>
          </a:p>
          <a:p>
            <a:pPr algn="just"/>
            <a:r>
              <a:rPr lang="es-CL" sz="2800" dirty="0"/>
              <a:t>No se pueden crear instancias de una interface</a:t>
            </a:r>
          </a:p>
          <a:p>
            <a:pPr algn="just"/>
            <a:r>
              <a:rPr lang="es-CL" sz="2800" dirty="0"/>
              <a:t>Las clases derivadas deben de implementar todas las operaciones heredadas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Interface</a:t>
            </a:r>
            <a:endParaRPr lang="es-CL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1520" y="4653136"/>
            <a:ext cx="1857400" cy="1368152"/>
            <a:chOff x="3408" y="2928"/>
            <a:chExt cx="912" cy="60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08" y="3344"/>
              <a:ext cx="912" cy="193"/>
            </a:xfrm>
            <a:prstGeom prst="rect">
              <a:avLst/>
            </a:prstGeom>
            <a:solidFill>
              <a:srgbClr val="FFFFCC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08" y="3149"/>
              <a:ext cx="912" cy="195"/>
            </a:xfrm>
            <a:prstGeom prst="rect">
              <a:avLst/>
            </a:prstGeom>
            <a:solidFill>
              <a:srgbClr val="FFFFCC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08" y="2928"/>
              <a:ext cx="912" cy="221"/>
            </a:xfrm>
            <a:prstGeom prst="rect">
              <a:avLst/>
            </a:prstGeom>
            <a:solidFill>
              <a:srgbClr val="FFFFCC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33" y="2957"/>
              <a:ext cx="667" cy="11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CR" sz="1200">
                  <a:solidFill>
                    <a:srgbClr val="000000"/>
                  </a:solidFill>
                  <a:effectLst/>
                </a:rPr>
                <a:t>ITransportable</a:t>
              </a:r>
              <a:endParaRPr lang="es-CR" sz="2400" b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32" y="3168"/>
              <a:ext cx="324" cy="11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CR" sz="1200" b="0">
                  <a:solidFill>
                    <a:srgbClr val="000000"/>
                  </a:solidFill>
                  <a:effectLst/>
                </a:rPr>
                <a:t>Acelera</a:t>
              </a:r>
              <a:endParaRPr lang="es-CR" sz="2400" b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52" y="3360"/>
              <a:ext cx="250" cy="11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CR" sz="1200" b="0">
                  <a:solidFill>
                    <a:srgbClr val="000000"/>
                  </a:solidFill>
                  <a:effectLst/>
                </a:rPr>
                <a:t>Frena</a:t>
              </a:r>
              <a:endParaRPr lang="es-CR" sz="2400" b="0">
                <a:solidFill>
                  <a:srgbClr val="FFFFFF"/>
                </a:solidFill>
                <a:effectLst/>
              </a:endParaRPr>
            </a:p>
          </p:txBody>
        </p:sp>
      </p:grpSp>
      <p:sp>
        <p:nvSpPr>
          <p:cNvPr id="13" name="6 Rectángulo redondeado"/>
          <p:cNvSpPr/>
          <p:nvPr/>
        </p:nvSpPr>
        <p:spPr>
          <a:xfrm>
            <a:off x="3059832" y="4886401"/>
            <a:ext cx="5740003" cy="1638943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//</a:t>
            </a:r>
            <a:r>
              <a:rPr lang="en-US" sz="1900" dirty="0" err="1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Definicion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de la </a:t>
            </a:r>
            <a:r>
              <a:rPr lang="en-US" sz="1900" dirty="0" err="1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clase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ITransportable</a:t>
            </a:r>
            <a:endParaRPr lang="en-US" sz="1900" dirty="0">
              <a:solidFill>
                <a:srgbClr val="009900"/>
              </a:solidFill>
              <a:latin typeface="Consolas" panose="020B0609020204030204" pitchFamily="49" charset="0"/>
              <a:ea typeface="Times New Roman" pitchFamily="18" charset="0"/>
              <a:cs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interface</a:t>
            </a:r>
            <a:r>
              <a:rPr lang="en-US" sz="1900" dirty="0">
                <a:solidFill>
                  <a:schemeClr val="bg2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ITransportable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//</a:t>
            </a:r>
            <a:r>
              <a:rPr lang="en-US" sz="1900" dirty="0" err="1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Definicion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de </a:t>
            </a:r>
            <a:r>
              <a:rPr lang="en-US" sz="1900" dirty="0" err="1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miembros</a:t>
            </a:r>
            <a:endParaRPr lang="en-US" sz="1900" dirty="0">
              <a:solidFill>
                <a:srgbClr val="009900"/>
              </a:solidFill>
              <a:latin typeface="Consolas" panose="020B0609020204030204" pitchFamily="49" charset="0"/>
              <a:ea typeface="Times New Roman" pitchFamily="18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lang="es-CL" dirty="0"/>
              <a:t>Los métodos son implícitamente públicos</a:t>
            </a:r>
          </a:p>
          <a:p>
            <a:r>
              <a:rPr lang="es-CL" dirty="0"/>
              <a:t>Los métodos no tienen cuerpo (implementación)</a:t>
            </a:r>
          </a:p>
          <a:p>
            <a:r>
              <a:rPr lang="es-CL" dirty="0"/>
              <a:t>No se declaran “</a:t>
            </a:r>
            <a:r>
              <a:rPr lang="es-CL" dirty="0" err="1"/>
              <a:t>access</a:t>
            </a:r>
            <a:r>
              <a:rPr lang="es-CL" dirty="0"/>
              <a:t> </a:t>
            </a:r>
            <a:r>
              <a:rPr lang="es-CL" dirty="0" err="1"/>
              <a:t>modifiers</a:t>
            </a:r>
            <a:r>
              <a:rPr lang="es-CL" dirty="0"/>
              <a:t>”</a:t>
            </a:r>
          </a:p>
          <a:p>
            <a:r>
              <a:rPr lang="es-CL" dirty="0"/>
              <a:t>Estándar </a:t>
            </a:r>
            <a:r>
              <a:rPr lang="es-CL" dirty="0" smtClean="0"/>
              <a:t>-&gt; Se </a:t>
            </a:r>
            <a:r>
              <a:rPr lang="es-CL" dirty="0"/>
              <a:t>les agrega el prefijo “I</a:t>
            </a:r>
            <a:r>
              <a:rPr lang="es-CL" dirty="0" smtClean="0"/>
              <a:t>”</a:t>
            </a:r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Interface</a:t>
            </a:r>
            <a:endParaRPr lang="es-CL" dirty="0"/>
          </a:p>
        </p:txBody>
      </p:sp>
      <p:sp>
        <p:nvSpPr>
          <p:cNvPr id="5" name="6 Rectángulo redondeado"/>
          <p:cNvSpPr/>
          <p:nvPr/>
        </p:nvSpPr>
        <p:spPr>
          <a:xfrm>
            <a:off x="3779912" y="4625753"/>
            <a:ext cx="4968552" cy="1971599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interface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IMyInterface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MyMethod1();</a:t>
            </a:r>
          </a:p>
          <a:p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MyMethod2(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s);</a:t>
            </a:r>
          </a:p>
          <a:p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7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s-CL" dirty="0"/>
              <a:t>Una clase puede implementar cero, una o más interfaces</a:t>
            </a:r>
          </a:p>
          <a:p>
            <a:r>
              <a:rPr lang="es-CL" dirty="0"/>
              <a:t>Deben de implementarse todos los métodos heredados por la interface</a:t>
            </a:r>
          </a:p>
          <a:p>
            <a:r>
              <a:rPr lang="es-CL" dirty="0"/>
              <a:t>Las interfaces a su vez pueden heredar de múltiples interfaces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Métodos de las Interfaces</a:t>
            </a:r>
            <a:endParaRPr lang="es-CL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15349"/>
              </p:ext>
            </p:extLst>
          </p:nvPr>
        </p:nvGraphicFramePr>
        <p:xfrm>
          <a:off x="820911" y="4687465"/>
          <a:ext cx="8129067" cy="212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434965" imgH="1764995" progId="Visio.Drawing.6">
                  <p:embed/>
                </p:oleObj>
              </mc:Choice>
              <mc:Fallback>
                <p:oleObj name="Visio" r:id="rId3" imgW="5434965" imgH="17649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11" y="4687465"/>
                        <a:ext cx="8129067" cy="2125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33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Herencia </a:t>
            </a:r>
            <a:r>
              <a:rPr lang="es-CL" dirty="0" smtClean="0"/>
              <a:t>con Interface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Interface hoteles </a:t>
            </a:r>
            <a:r>
              <a:rPr lang="es-CL" dirty="0" err="1" smtClean="0"/>
              <a:t>Xeraton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1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2451393</TotalTime>
  <Words>227</Words>
  <Application>Microsoft Office PowerPoint</Application>
  <PresentationFormat>Presentación en pantalla (4:3)</PresentationFormat>
  <Paragraphs>55</Paragraphs>
  <Slides>9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Courier New</vt:lpstr>
      <vt:lpstr>Times New Roman</vt:lpstr>
      <vt:lpstr>Tema DuocUC 2012</vt:lpstr>
      <vt:lpstr>Visio</vt:lpstr>
      <vt:lpstr>Presentación de PowerPoint</vt:lpstr>
      <vt:lpstr>Presentación de PowerPoint</vt:lpstr>
      <vt:lpstr>Interface</vt:lpstr>
      <vt:lpstr>Interface</vt:lpstr>
      <vt:lpstr>Interface</vt:lpstr>
      <vt:lpstr>Interface</vt:lpstr>
      <vt:lpstr>Métodos de las Interfaces</vt:lpstr>
      <vt:lpstr>Actividad:  Herencia con Interface</vt:lpstr>
      <vt:lpstr>Actividad:  Interface hoteles Xeraton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47</cp:revision>
  <dcterms:created xsi:type="dcterms:W3CDTF">2013-06-28T16:52:03Z</dcterms:created>
  <dcterms:modified xsi:type="dcterms:W3CDTF">2015-12-23T13:37:20Z</dcterms:modified>
</cp:coreProperties>
</file>