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4"/>
  </p:notesMasterIdLst>
  <p:sldIdLst>
    <p:sldId id="260" r:id="rId2"/>
    <p:sldId id="259" r:id="rId3"/>
    <p:sldId id="267" r:id="rId4"/>
    <p:sldId id="270" r:id="rId5"/>
    <p:sldId id="271" r:id="rId6"/>
    <p:sldId id="272" r:id="rId7"/>
    <p:sldId id="278" r:id="rId8"/>
    <p:sldId id="279" r:id="rId9"/>
    <p:sldId id="281" r:id="rId10"/>
    <p:sldId id="282" r:id="rId11"/>
    <p:sldId id="292" r:id="rId12"/>
    <p:sldId id="27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4" r:id="rId2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4" autoAdjust="0"/>
    <p:restoredTop sz="67785" autoAdjust="0"/>
  </p:normalViewPr>
  <p:slideViewPr>
    <p:cSldViewPr>
      <p:cViewPr varScale="1">
        <p:scale>
          <a:sx n="54" d="100"/>
          <a:sy n="54" d="100"/>
        </p:scale>
        <p:origin x="10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t>04-01-2016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Act_Colecciones</a:t>
            </a:r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Actividad que debe ir realizándose por parte, a medida que se avanza en la </a:t>
            </a:r>
            <a:r>
              <a:rPr lang="es-CL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Realizar parte: Manejo </a:t>
            </a:r>
            <a:r>
              <a:rPr lang="es-CL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endParaRPr lang="es-CL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Documento: </a:t>
            </a:r>
            <a:r>
              <a:rPr lang="es-C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Act_Colecciones</a:t>
            </a:r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25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Act_Colecciones</a:t>
            </a:r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Actividad que debe ir realizándose por parte, a medida que se avanza en la </a:t>
            </a:r>
            <a:r>
              <a:rPr lang="es-CL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Realizar parte: Manejo Listas Genéricas</a:t>
            </a:r>
            <a:endParaRPr lang="es-CL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Documento: </a:t>
            </a:r>
            <a:r>
              <a:rPr lang="es-C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Act_Colecciones</a:t>
            </a:r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407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Act_Colecciones</a:t>
            </a:r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Actividad que debe ir realizándose por parte, a medida que se avanza en la </a:t>
            </a:r>
            <a:r>
              <a:rPr lang="es-CL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Realizar parte: Manejo de </a:t>
            </a:r>
            <a:r>
              <a:rPr lang="es-CL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Hashtable</a:t>
            </a:r>
            <a:endParaRPr lang="es-CL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Documento: </a:t>
            </a:r>
            <a:r>
              <a:rPr lang="es-C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Act_Colecciones</a:t>
            </a:r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3768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Colecciones Contratos </a:t>
            </a:r>
            <a:r>
              <a:rPr lang="es-C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TeleCell</a:t>
            </a:r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Actividad que</a:t>
            </a:r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acompaña del Paso a Paso. </a:t>
            </a:r>
          </a:p>
          <a:p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Documento: </a:t>
            </a:r>
            <a:r>
              <a:rPr lang="es-C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Act_ColeccionesContratosTeleCell</a:t>
            </a:r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234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Colecciones Hoteles </a:t>
            </a:r>
            <a:r>
              <a:rPr lang="es-C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Xeraton</a:t>
            </a:r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C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Actividad complementaria para que el alumno desarrolle a manera de estudio personal. </a:t>
            </a:r>
          </a:p>
          <a:p>
            <a:r>
              <a:rPr lang="es-C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Documento: </a:t>
            </a:r>
            <a:r>
              <a:rPr lang="es-CL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Act_ColeccionesHotelesXeraton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589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04-01-2016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Rectángulo"/>
          <p:cNvSpPr/>
          <p:nvPr/>
        </p:nvSpPr>
        <p:spPr>
          <a:xfrm>
            <a:off x="5659207" y="5733256"/>
            <a:ext cx="33572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000" b="1" dirty="0" smtClean="0">
                <a:effectLst/>
                <a:latin typeface="Calibri" pitchFamily="34" charset="0"/>
              </a:rPr>
              <a:t>Experiencia de aprendizaje </a:t>
            </a:r>
            <a:r>
              <a:rPr lang="es-ES" sz="2000" b="1" dirty="0" smtClean="0">
                <a:effectLst/>
                <a:latin typeface="Calibri" pitchFamily="34" charset="0"/>
              </a:rPr>
              <a:t>11</a:t>
            </a:r>
            <a:endParaRPr lang="es-ES" sz="2000" b="1" dirty="0" smtClean="0">
              <a:effectLst/>
              <a:latin typeface="Calibri" pitchFamily="34" charset="0"/>
            </a:endParaRPr>
          </a:p>
          <a:p>
            <a:pPr algn="ctr"/>
            <a:r>
              <a:rPr lang="es-CL" sz="2000" dirty="0" smtClean="0"/>
              <a:t>Interface</a:t>
            </a:r>
            <a:endParaRPr lang="es-CL" sz="2000" dirty="0"/>
          </a:p>
          <a:p>
            <a:endParaRPr lang="es-CL" sz="2000" dirty="0">
              <a:latin typeface="Calibri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99592" y="620688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chemeClr val="bg1"/>
                </a:solidFill>
              </a:rPr>
              <a:t>POO3501</a:t>
            </a:r>
          </a:p>
          <a:p>
            <a:pPr algn="ctr"/>
            <a:r>
              <a:rPr lang="es-CL" sz="2400" b="1" dirty="0" smtClean="0">
                <a:solidFill>
                  <a:schemeClr val="bg1"/>
                </a:solidFill>
              </a:rPr>
              <a:t>PROGRAMACIÓN ORIENTADA A OBJETOS II (.NET)</a:t>
            </a:r>
            <a:endParaRPr lang="es-CL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Listas y Colecciones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041" y="1268760"/>
            <a:ext cx="810039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b="1" dirty="0">
                <a:solidFill>
                  <a:schemeClr val="tx1"/>
                </a:solidFill>
                <a:cs typeface="Aharoni" pitchFamily="2" charset="-79"/>
              </a:rPr>
              <a:t>Declaración y Operaciones</a:t>
            </a:r>
          </a:p>
        </p:txBody>
      </p:sp>
      <p:grpSp>
        <p:nvGrpSpPr>
          <p:cNvPr id="5" name="Group 1"/>
          <p:cNvGrpSpPr/>
          <p:nvPr/>
        </p:nvGrpSpPr>
        <p:grpSpPr>
          <a:xfrm>
            <a:off x="1357814" y="1916832"/>
            <a:ext cx="6865534" cy="2184019"/>
            <a:chOff x="323528" y="706087"/>
            <a:chExt cx="6408712" cy="1950642"/>
          </a:xfrm>
        </p:grpSpPr>
        <p:sp>
          <p:nvSpPr>
            <p:cNvPr id="6" name="TextBox 4"/>
            <p:cNvSpPr txBox="1"/>
            <p:nvPr/>
          </p:nvSpPr>
          <p:spPr>
            <a:xfrm>
              <a:off x="323528" y="706087"/>
              <a:ext cx="5472608" cy="600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CL" sz="2800" dirty="0"/>
                <a:t>Información de Elementos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3528" y="2056670"/>
              <a:ext cx="6408712" cy="600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L"/>
              </a:defPPr>
              <a:lvl1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 sz="2800"/>
              </a:lvl1pPr>
            </a:lstStyle>
            <a:p>
              <a:r>
                <a:rPr lang="es-CL" dirty="0"/>
                <a:t>Eliminación de Elementos</a:t>
              </a:r>
            </a:p>
          </p:txBody>
        </p:sp>
      </p:grpSp>
      <p:pic>
        <p:nvPicPr>
          <p:cNvPr id="9" name="Picture 7"/>
          <p:cNvPicPr/>
          <p:nvPr/>
        </p:nvPicPr>
        <p:blipFill rotWithShape="1">
          <a:blip r:embed="rId2"/>
          <a:srcRect l="24460" t="73414" r="50911" b="21450"/>
          <a:stretch/>
        </p:blipFill>
        <p:spPr bwMode="auto">
          <a:xfrm>
            <a:off x="1571771" y="4149080"/>
            <a:ext cx="5400610" cy="7696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8"/>
          <p:cNvPicPr/>
          <p:nvPr/>
        </p:nvPicPr>
        <p:blipFill rotWithShape="1">
          <a:blip r:embed="rId3"/>
          <a:srcRect l="24800" t="55589" r="45815" b="37764"/>
          <a:stretch/>
        </p:blipFill>
        <p:spPr bwMode="auto">
          <a:xfrm>
            <a:off x="1571771" y="5013176"/>
            <a:ext cx="6456613" cy="99887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1"/>
          <p:cNvPicPr/>
          <p:nvPr/>
        </p:nvPicPr>
        <p:blipFill rotWithShape="1">
          <a:blip r:embed="rId4"/>
          <a:srcRect l="24969" t="77341" r="48193" b="16012"/>
          <a:stretch/>
        </p:blipFill>
        <p:spPr bwMode="auto">
          <a:xfrm>
            <a:off x="1570258" y="2636912"/>
            <a:ext cx="5564094" cy="9416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52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/>
          <a:lstStyle/>
          <a:p>
            <a:r>
              <a:rPr lang="es-CL" dirty="0" smtClean="0"/>
              <a:t>Actividad: </a:t>
            </a:r>
            <a:br>
              <a:rPr lang="es-CL" dirty="0" smtClean="0"/>
            </a:br>
            <a:r>
              <a:rPr lang="es-CL" dirty="0" smtClean="0"/>
              <a:t>Manejo de </a:t>
            </a:r>
            <a:r>
              <a:rPr lang="es-CL" dirty="0" err="1" smtClean="0"/>
              <a:t>ArrayList</a:t>
            </a:r>
            <a:endParaRPr lang="es-CL" dirty="0"/>
          </a:p>
        </p:txBody>
      </p:sp>
      <p:pic>
        <p:nvPicPr>
          <p:cNvPr id="4" name="Imagen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14" y="1923678"/>
            <a:ext cx="3737570" cy="3737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00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Listas y Colecciones</a:t>
            </a:r>
            <a:endParaRPr lang="es-CL" dirty="0"/>
          </a:p>
        </p:txBody>
      </p:sp>
      <p:sp>
        <p:nvSpPr>
          <p:cNvPr id="4" name="Marcador de conteni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</p:spPr>
        <p:txBody>
          <a:bodyPr/>
          <a:lstStyle/>
          <a:p>
            <a:pPr marL="0" indent="0">
              <a:buNone/>
            </a:pPr>
            <a:r>
              <a:rPr lang="es-CL" sz="3600" b="1" dirty="0" smtClean="0"/>
              <a:t>Tipos Genéricos (</a:t>
            </a:r>
            <a:r>
              <a:rPr lang="es-CL" sz="3600" b="1" dirty="0" err="1" smtClean="0"/>
              <a:t>Generics</a:t>
            </a:r>
            <a:r>
              <a:rPr lang="es-CL" sz="3600" b="1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s-CL" dirty="0"/>
              <a:t>Incluidos en el </a:t>
            </a:r>
            <a:r>
              <a:rPr lang="es-CL" dirty="0" err="1"/>
              <a:t>.Net</a:t>
            </a:r>
            <a:r>
              <a:rPr lang="es-CL" dirty="0"/>
              <a:t> Framework 2.0</a:t>
            </a:r>
          </a:p>
          <a:p>
            <a:pPr>
              <a:lnSpc>
                <a:spcPct val="150000"/>
              </a:lnSpc>
            </a:pPr>
            <a:r>
              <a:rPr lang="es-CL" dirty="0"/>
              <a:t>Concepto de parámetros de tipo &lt;T&gt;.</a:t>
            </a:r>
          </a:p>
          <a:p>
            <a:pPr>
              <a:lnSpc>
                <a:spcPct val="150000"/>
              </a:lnSpc>
            </a:pPr>
            <a:r>
              <a:rPr lang="es-CL" dirty="0"/>
              <a:t>Reusabilidad, seguridad de tipos y eficacia.</a:t>
            </a:r>
          </a:p>
          <a:p>
            <a:pPr>
              <a:lnSpc>
                <a:spcPct val="150000"/>
              </a:lnSpc>
            </a:pPr>
            <a:r>
              <a:rPr lang="es-CL" dirty="0"/>
              <a:t>Mejora el rendimiento al no estar trabajando con elementos </a:t>
            </a:r>
            <a:r>
              <a:rPr lang="es-CL" dirty="0" err="1"/>
              <a:t>Object</a:t>
            </a:r>
            <a:r>
              <a:rPr lang="es-CL" dirty="0"/>
              <a:t> (</a:t>
            </a:r>
            <a:r>
              <a:rPr lang="es-CL" dirty="0" err="1"/>
              <a:t>boxing</a:t>
            </a:r>
            <a:r>
              <a:rPr lang="es-CL" dirty="0"/>
              <a:t> y </a:t>
            </a:r>
            <a:r>
              <a:rPr lang="es-CL" dirty="0" err="1"/>
              <a:t>unboxing</a:t>
            </a:r>
            <a:r>
              <a:rPr lang="es-CL" dirty="0"/>
              <a:t>).</a:t>
            </a:r>
          </a:p>
          <a:p>
            <a:pPr marL="0" indent="0">
              <a:buNone/>
            </a:pP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400289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Listas y Colecciones</a:t>
            </a:r>
            <a:endParaRPr lang="es-CL" dirty="0"/>
          </a:p>
        </p:txBody>
      </p:sp>
      <p:sp>
        <p:nvSpPr>
          <p:cNvPr id="4" name="Marcador de conteni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584176"/>
          </a:xfrm>
        </p:spPr>
        <p:txBody>
          <a:bodyPr/>
          <a:lstStyle/>
          <a:p>
            <a:pPr marL="0" indent="0">
              <a:buNone/>
            </a:pPr>
            <a:r>
              <a:rPr lang="es-CL" sz="3600" b="1" dirty="0" smtClean="0"/>
              <a:t>Tipos Genéricos (</a:t>
            </a:r>
            <a:r>
              <a:rPr lang="es-CL" sz="3600" b="1" dirty="0" err="1" smtClean="0"/>
              <a:t>Generics</a:t>
            </a:r>
            <a:r>
              <a:rPr lang="es-CL" sz="3600" b="1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s-CL" dirty="0"/>
              <a:t>Problema de la agrupación no </a:t>
            </a:r>
            <a:r>
              <a:rPr lang="es-CL" dirty="0" err="1" smtClean="0"/>
              <a:t>tipada</a:t>
            </a:r>
            <a:r>
              <a:rPr lang="es-CL" dirty="0" smtClean="0"/>
              <a:t>.</a:t>
            </a:r>
            <a:endParaRPr lang="es-CL" sz="2800" dirty="0"/>
          </a:p>
        </p:txBody>
      </p:sp>
      <p:pic>
        <p:nvPicPr>
          <p:cNvPr id="5" name="Picture 5"/>
          <p:cNvPicPr/>
          <p:nvPr/>
        </p:nvPicPr>
        <p:blipFill rotWithShape="1">
          <a:blip r:embed="rId2"/>
          <a:srcRect l="24969" t="52870" r="36983" b="21752"/>
          <a:stretch/>
        </p:blipFill>
        <p:spPr bwMode="auto">
          <a:xfrm>
            <a:off x="683568" y="2852936"/>
            <a:ext cx="7489790" cy="280831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2249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Listas y Colecciones</a:t>
            </a:r>
            <a:endParaRPr lang="es-CL" dirty="0"/>
          </a:p>
        </p:txBody>
      </p:sp>
      <p:sp>
        <p:nvSpPr>
          <p:cNvPr id="4" name="Marcador de contenido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584176"/>
          </a:xfrm>
        </p:spPr>
        <p:txBody>
          <a:bodyPr/>
          <a:lstStyle/>
          <a:p>
            <a:pPr marL="0" indent="0">
              <a:buNone/>
            </a:pPr>
            <a:r>
              <a:rPr lang="es-CL" sz="3600" b="1" dirty="0" smtClean="0"/>
              <a:t>Tipos Genéricos (</a:t>
            </a:r>
            <a:r>
              <a:rPr lang="es-CL" sz="3600" b="1" dirty="0" err="1" smtClean="0"/>
              <a:t>Generics</a:t>
            </a:r>
            <a:r>
              <a:rPr lang="es-CL" sz="3600" b="1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s-CL" dirty="0"/>
              <a:t>Problema de la agrupación no </a:t>
            </a:r>
            <a:r>
              <a:rPr lang="es-CL" dirty="0" err="1" smtClean="0"/>
              <a:t>tipada</a:t>
            </a:r>
            <a:r>
              <a:rPr lang="es-CL" dirty="0" smtClean="0"/>
              <a:t>.</a:t>
            </a:r>
            <a:endParaRPr lang="es-CL" sz="2800" dirty="0"/>
          </a:p>
        </p:txBody>
      </p:sp>
      <p:pic>
        <p:nvPicPr>
          <p:cNvPr id="6" name="Picture 6"/>
          <p:cNvPicPr/>
          <p:nvPr/>
        </p:nvPicPr>
        <p:blipFill rotWithShape="1">
          <a:blip r:embed="rId2"/>
          <a:srcRect l="24969" t="36254" r="43607" b="49547"/>
          <a:stretch/>
        </p:blipFill>
        <p:spPr bwMode="auto">
          <a:xfrm>
            <a:off x="1043608" y="3212976"/>
            <a:ext cx="6806207" cy="172819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93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/>
          <a:lstStyle/>
          <a:p>
            <a:r>
              <a:rPr lang="es-CL" dirty="0" smtClean="0"/>
              <a:t>Actividad: </a:t>
            </a:r>
            <a:br>
              <a:rPr lang="es-CL" dirty="0" smtClean="0"/>
            </a:br>
            <a:r>
              <a:rPr lang="es-CL" dirty="0" smtClean="0"/>
              <a:t>Manejo de Listas Genéricas</a:t>
            </a:r>
            <a:endParaRPr lang="es-CL" dirty="0"/>
          </a:p>
        </p:txBody>
      </p:sp>
      <p:pic>
        <p:nvPicPr>
          <p:cNvPr id="4" name="Imagen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14" y="1923678"/>
            <a:ext cx="3737570" cy="3737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59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Listas y Colecciones</a:t>
            </a:r>
            <a:endParaRPr lang="es-CL" dirty="0"/>
          </a:p>
        </p:txBody>
      </p:sp>
      <p:sp>
        <p:nvSpPr>
          <p:cNvPr id="4" name="Marcador de contenido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584176"/>
          </a:xfrm>
        </p:spPr>
        <p:txBody>
          <a:bodyPr/>
          <a:lstStyle/>
          <a:p>
            <a:pPr marL="0" indent="0">
              <a:buNone/>
            </a:pPr>
            <a:r>
              <a:rPr lang="es-CL" sz="3600" b="1" dirty="0" err="1"/>
              <a:t>Hashtables</a:t>
            </a:r>
            <a:endParaRPr lang="es-CL" sz="3600" b="1" dirty="0"/>
          </a:p>
          <a:p>
            <a:pPr>
              <a:lnSpc>
                <a:spcPct val="150000"/>
              </a:lnSpc>
            </a:pPr>
            <a:r>
              <a:rPr lang="es-CL" sz="2400" dirty="0"/>
              <a:t>Asignación de una clave para acceder a los elementos.</a:t>
            </a:r>
          </a:p>
          <a:p>
            <a:pPr>
              <a:lnSpc>
                <a:spcPct val="150000"/>
              </a:lnSpc>
            </a:pPr>
            <a:r>
              <a:rPr lang="es-CL" sz="2400" dirty="0"/>
              <a:t>Manejo de sectores de almacenamiento para rápido acceso.</a:t>
            </a:r>
          </a:p>
          <a:p>
            <a:pPr>
              <a:lnSpc>
                <a:spcPct val="150000"/>
              </a:lnSpc>
            </a:pPr>
            <a:r>
              <a:rPr lang="es-CL" sz="2400" dirty="0"/>
              <a:t>Implementación de </a:t>
            </a:r>
            <a:r>
              <a:rPr lang="es-CL" sz="2400" dirty="0" err="1"/>
              <a:t>IDictionary</a:t>
            </a:r>
            <a:r>
              <a:rPr lang="es-CL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s-CL" sz="2400" dirty="0"/>
              <a:t>Instancias de </a:t>
            </a:r>
            <a:r>
              <a:rPr lang="es-CL" sz="2400" dirty="0" err="1"/>
              <a:t>DictionaryEntry</a:t>
            </a:r>
            <a:r>
              <a:rPr lang="es-CL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s-CL" sz="2400" dirty="0"/>
              <a:t>Elementos de componen del un par clave-valor.</a:t>
            </a:r>
          </a:p>
        </p:txBody>
      </p:sp>
      <p:grpSp>
        <p:nvGrpSpPr>
          <p:cNvPr id="5" name="Group 10"/>
          <p:cNvGrpSpPr/>
          <p:nvPr/>
        </p:nvGrpSpPr>
        <p:grpSpPr>
          <a:xfrm>
            <a:off x="2771800" y="5085184"/>
            <a:ext cx="3125238" cy="1522000"/>
            <a:chOff x="2776696" y="3291830"/>
            <a:chExt cx="3310656" cy="1522000"/>
          </a:xfrm>
        </p:grpSpPr>
        <p:sp>
          <p:nvSpPr>
            <p:cNvPr id="7" name="Right Triangle 3"/>
            <p:cNvSpPr/>
            <p:nvPr/>
          </p:nvSpPr>
          <p:spPr>
            <a:xfrm flipV="1">
              <a:off x="2776696" y="3301662"/>
              <a:ext cx="3307472" cy="1512168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 Black" pitchFamily="34" charset="0"/>
              </a:endParaRPr>
            </a:p>
          </p:txBody>
        </p:sp>
        <p:sp>
          <p:nvSpPr>
            <p:cNvPr id="8" name="Right Triangle 6"/>
            <p:cNvSpPr/>
            <p:nvPr/>
          </p:nvSpPr>
          <p:spPr>
            <a:xfrm rot="10800000" flipV="1">
              <a:off x="2779880" y="3291830"/>
              <a:ext cx="3307472" cy="1512168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800" dirty="0">
                  <a:latin typeface="Arial Black" pitchFamily="34" charset="0"/>
                </a:rPr>
                <a:t>Valor</a:t>
              </a:r>
              <a:endParaRPr lang="en-US" sz="2800" dirty="0">
                <a:latin typeface="Arial Black" pitchFamily="34" charset="0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131840" y="3383002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dirty="0">
                  <a:solidFill>
                    <a:schemeClr val="bg1"/>
                  </a:solidFill>
                  <a:latin typeface="Arial Black" pitchFamily="34" charset="0"/>
                </a:rPr>
                <a:t>Llave</a:t>
              </a:r>
              <a:endParaRPr lang="en-US" sz="28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10" name="Group 13"/>
          <p:cNvGrpSpPr/>
          <p:nvPr/>
        </p:nvGrpSpPr>
        <p:grpSpPr>
          <a:xfrm>
            <a:off x="5986060" y="5085184"/>
            <a:ext cx="3042818" cy="1512168"/>
            <a:chOff x="5436096" y="3291830"/>
            <a:chExt cx="3223346" cy="1512168"/>
          </a:xfrm>
        </p:grpSpPr>
        <p:sp>
          <p:nvSpPr>
            <p:cNvPr id="11" name="Right Brace 11"/>
            <p:cNvSpPr/>
            <p:nvPr/>
          </p:nvSpPr>
          <p:spPr>
            <a:xfrm>
              <a:off x="5436096" y="3291830"/>
              <a:ext cx="360040" cy="1512168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923138" y="3570860"/>
              <a:ext cx="2736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800" dirty="0" err="1">
                  <a:solidFill>
                    <a:schemeClr val="accent1"/>
                  </a:solidFill>
                  <a:latin typeface="Arial Black" pitchFamily="34" charset="0"/>
                </a:rPr>
                <a:t>Dictionary</a:t>
              </a:r>
              <a:endParaRPr lang="es-CL" sz="2800" dirty="0">
                <a:solidFill>
                  <a:schemeClr val="accent1"/>
                </a:solidFill>
                <a:latin typeface="Arial Black" pitchFamily="34" charset="0"/>
              </a:endParaRPr>
            </a:p>
            <a:p>
              <a:pPr algn="ctr"/>
              <a:r>
                <a:rPr lang="es-CL" sz="2800" dirty="0" err="1">
                  <a:solidFill>
                    <a:schemeClr val="accent1"/>
                  </a:solidFill>
                  <a:latin typeface="Arial Black" pitchFamily="34" charset="0"/>
                </a:rPr>
                <a:t>Entry</a:t>
              </a:r>
              <a:endParaRPr lang="en-US" sz="2800" dirty="0">
                <a:solidFill>
                  <a:schemeClr val="accent1"/>
                </a:solidFill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97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Listas y Colecciones</a:t>
            </a:r>
            <a:endParaRPr lang="es-CL" dirty="0"/>
          </a:p>
        </p:txBody>
      </p:sp>
      <p:sp>
        <p:nvSpPr>
          <p:cNvPr id="4" name="Marcador de conteni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584176"/>
          </a:xfrm>
        </p:spPr>
        <p:txBody>
          <a:bodyPr/>
          <a:lstStyle/>
          <a:p>
            <a:pPr marL="0" indent="0">
              <a:buNone/>
            </a:pPr>
            <a:r>
              <a:rPr lang="es-CL" sz="3600" b="1" dirty="0" smtClean="0"/>
              <a:t>Declaración y Operaciones</a:t>
            </a:r>
            <a:endParaRPr lang="es-CL" sz="3600" b="1" dirty="0"/>
          </a:p>
          <a:p>
            <a:pPr>
              <a:lnSpc>
                <a:spcPct val="150000"/>
              </a:lnSpc>
            </a:pPr>
            <a:r>
              <a:rPr lang="es-CL" dirty="0" smtClean="0"/>
              <a:t>Declarar y agregar elementos</a:t>
            </a:r>
            <a:endParaRPr lang="es-CL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41" y="3501008"/>
            <a:ext cx="8024717" cy="208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55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Listas y Colecciones</a:t>
            </a:r>
            <a:endParaRPr lang="es-CL" dirty="0"/>
          </a:p>
        </p:txBody>
      </p:sp>
      <p:sp>
        <p:nvSpPr>
          <p:cNvPr id="4" name="Marcador de contenido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584176"/>
          </a:xfrm>
        </p:spPr>
        <p:txBody>
          <a:bodyPr/>
          <a:lstStyle/>
          <a:p>
            <a:pPr marL="0" indent="0">
              <a:buNone/>
            </a:pPr>
            <a:r>
              <a:rPr lang="es-CL" sz="3600" b="1" dirty="0" smtClean="0"/>
              <a:t>Declaración y Operaciones</a:t>
            </a:r>
            <a:endParaRPr lang="es-CL" sz="3600" b="1" dirty="0"/>
          </a:p>
          <a:p>
            <a:pPr>
              <a:lnSpc>
                <a:spcPct val="150000"/>
              </a:lnSpc>
            </a:pPr>
            <a:r>
              <a:rPr lang="es-CL" dirty="0"/>
              <a:t>Validación de Llaves</a:t>
            </a:r>
          </a:p>
        </p:txBody>
      </p:sp>
      <p:pic>
        <p:nvPicPr>
          <p:cNvPr id="5" name="Picture 6"/>
          <p:cNvPicPr/>
          <p:nvPr/>
        </p:nvPicPr>
        <p:blipFill rotWithShape="1">
          <a:blip r:embed="rId2"/>
          <a:srcRect l="25139" t="65257" r="50741" b="13293"/>
          <a:stretch/>
        </p:blipFill>
        <p:spPr bwMode="auto">
          <a:xfrm>
            <a:off x="1403648" y="2852936"/>
            <a:ext cx="6336704" cy="316835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72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Listas y Colecciones</a:t>
            </a:r>
            <a:endParaRPr lang="es-CL" dirty="0"/>
          </a:p>
        </p:txBody>
      </p:sp>
      <p:sp>
        <p:nvSpPr>
          <p:cNvPr id="4" name="Marcador de contenido 1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1584176"/>
          </a:xfrm>
        </p:spPr>
        <p:txBody>
          <a:bodyPr/>
          <a:lstStyle/>
          <a:p>
            <a:pPr marL="0" indent="0">
              <a:buNone/>
            </a:pPr>
            <a:r>
              <a:rPr lang="es-CL" sz="3600" b="1" dirty="0" smtClean="0"/>
              <a:t>Declaración y Operaciones</a:t>
            </a:r>
            <a:endParaRPr lang="es-CL" sz="3600" b="1" dirty="0"/>
          </a:p>
          <a:p>
            <a:pPr>
              <a:lnSpc>
                <a:spcPct val="150000"/>
              </a:lnSpc>
            </a:pPr>
            <a:r>
              <a:rPr lang="es-CL" dirty="0"/>
              <a:t>Acceso a elementos mediante ciclo </a:t>
            </a:r>
            <a:r>
              <a:rPr lang="es-CL" dirty="0" err="1" smtClean="0"/>
              <a:t>foreach</a:t>
            </a:r>
            <a:r>
              <a:rPr lang="es-CL" dirty="0" smtClean="0"/>
              <a:t>.</a:t>
            </a:r>
            <a:endParaRPr lang="es-CL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00" y="3363851"/>
            <a:ext cx="8589399" cy="150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4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23528" y="1564566"/>
            <a:ext cx="8594706" cy="5176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N°3</a:t>
            </a:r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dirty="0" smtClean="0"/>
              <a:t>Herencias y Colecciones</a:t>
            </a:r>
            <a:endParaRPr lang="es-CL" sz="2800" dirty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r>
              <a:rPr lang="es-CL" sz="2800" dirty="0" smtClean="0">
                <a:latin typeface="Calibri" pitchFamily="34" charset="0"/>
              </a:rPr>
              <a:t>Aprendizajes esperados:</a:t>
            </a:r>
            <a:endParaRPr lang="es-CL" sz="2800" b="1" dirty="0">
              <a:latin typeface="Calibri" pitchFamily="34" charset="0"/>
            </a:endParaRPr>
          </a:p>
          <a:p>
            <a:endParaRPr lang="es-CL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CL" sz="2800" dirty="0" smtClean="0">
                <a:solidFill>
                  <a:srgbClr val="FF0000"/>
                </a:solidFill>
              </a:rPr>
              <a:t>XXXX</a:t>
            </a:r>
            <a:endParaRPr lang="es-CL" sz="2800" dirty="0">
              <a:solidFill>
                <a:srgbClr val="FF0000"/>
              </a:solidFill>
            </a:endParaRPr>
          </a:p>
          <a:p>
            <a:pPr algn="ctr"/>
            <a:endParaRPr lang="es-CL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/>
          <a:lstStyle/>
          <a:p>
            <a:r>
              <a:rPr lang="es-CL" dirty="0" smtClean="0"/>
              <a:t>Actividad: </a:t>
            </a:r>
            <a:br>
              <a:rPr lang="es-CL" dirty="0" smtClean="0"/>
            </a:br>
            <a:r>
              <a:rPr lang="es-CL" dirty="0" smtClean="0"/>
              <a:t>Manejo de </a:t>
            </a:r>
            <a:r>
              <a:rPr lang="es-CL" dirty="0" err="1" smtClean="0"/>
              <a:t>Hashtable</a:t>
            </a:r>
            <a:endParaRPr lang="es-CL" dirty="0"/>
          </a:p>
        </p:txBody>
      </p:sp>
      <p:pic>
        <p:nvPicPr>
          <p:cNvPr id="4" name="Imagen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14" y="1923678"/>
            <a:ext cx="3737570" cy="3737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0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/>
          <a:lstStyle/>
          <a:p>
            <a:r>
              <a:rPr lang="es-CL" dirty="0" smtClean="0"/>
              <a:t>Actividad: </a:t>
            </a:r>
            <a:br>
              <a:rPr lang="es-CL" dirty="0" smtClean="0"/>
            </a:br>
            <a:r>
              <a:rPr lang="es-CL" dirty="0" smtClean="0"/>
              <a:t>Colecciones Contratos </a:t>
            </a:r>
            <a:r>
              <a:rPr lang="es-CL" dirty="0" err="1" smtClean="0"/>
              <a:t>TeleCell</a:t>
            </a:r>
            <a:endParaRPr lang="es-CL" dirty="0"/>
          </a:p>
        </p:txBody>
      </p:sp>
      <p:pic>
        <p:nvPicPr>
          <p:cNvPr id="4" name="Imagen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14" y="1923678"/>
            <a:ext cx="3737570" cy="3737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2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/>
          <a:lstStyle/>
          <a:p>
            <a:r>
              <a:rPr lang="es-CL" dirty="0" smtClean="0"/>
              <a:t>Actividad: </a:t>
            </a:r>
            <a:r>
              <a:rPr lang="es-CL" smtClean="0"/>
              <a:t/>
            </a:r>
            <a:br>
              <a:rPr lang="es-CL" smtClean="0"/>
            </a:br>
            <a:r>
              <a:rPr lang="es-CL" smtClean="0"/>
              <a:t>Colecciones Hoteles </a:t>
            </a:r>
            <a:r>
              <a:rPr lang="es-CL" dirty="0" err="1" smtClean="0"/>
              <a:t>Xeraton</a:t>
            </a:r>
            <a:endParaRPr lang="es-CL" dirty="0"/>
          </a:p>
        </p:txBody>
      </p:sp>
      <p:pic>
        <p:nvPicPr>
          <p:cNvPr id="4" name="Imagen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14" y="1923678"/>
            <a:ext cx="3737570" cy="3737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0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756792"/>
          </a:xfrm>
        </p:spPr>
        <p:txBody>
          <a:bodyPr/>
          <a:lstStyle/>
          <a:p>
            <a:pPr marL="0" indent="0">
              <a:buNone/>
            </a:pPr>
            <a:r>
              <a:rPr lang="es-CL" b="1" dirty="0" smtClean="0"/>
              <a:t>Necesidad de Coleccionar Datos</a:t>
            </a:r>
          </a:p>
          <a:p>
            <a:r>
              <a:rPr lang="es-CL" dirty="0" smtClean="0"/>
              <a:t>Datos </a:t>
            </a:r>
            <a:r>
              <a:rPr lang="es-CL" dirty="0"/>
              <a:t>agrupados.</a:t>
            </a:r>
          </a:p>
          <a:p>
            <a:r>
              <a:rPr lang="es-CL" dirty="0"/>
              <a:t>Arreglos de Variables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Listas y Colecciones</a:t>
            </a:r>
            <a:endParaRPr lang="es-CL" dirty="0"/>
          </a:p>
        </p:txBody>
      </p:sp>
      <p:grpSp>
        <p:nvGrpSpPr>
          <p:cNvPr id="6" name="Group 5"/>
          <p:cNvGrpSpPr/>
          <p:nvPr/>
        </p:nvGrpSpPr>
        <p:grpSpPr>
          <a:xfrm>
            <a:off x="1187623" y="3132209"/>
            <a:ext cx="527763" cy="1766574"/>
            <a:chOff x="2629674" y="3329776"/>
            <a:chExt cx="785818" cy="2352691"/>
          </a:xfrm>
        </p:grpSpPr>
        <p:sp>
          <p:nvSpPr>
            <p:cNvPr id="7" name="Cube 7"/>
            <p:cNvSpPr/>
            <p:nvPr/>
          </p:nvSpPr>
          <p:spPr>
            <a:xfrm>
              <a:off x="2629674" y="4968087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 smtClean="0"/>
                <a:t>3</a:t>
              </a:r>
              <a:endParaRPr lang="es-CL" dirty="0"/>
            </a:p>
          </p:txBody>
        </p:sp>
        <p:sp>
          <p:nvSpPr>
            <p:cNvPr id="8" name="Cube 8"/>
            <p:cNvSpPr/>
            <p:nvPr/>
          </p:nvSpPr>
          <p:spPr>
            <a:xfrm>
              <a:off x="2629674" y="4420391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 smtClean="0"/>
                <a:t>2</a:t>
              </a:r>
              <a:endParaRPr lang="es-CL" dirty="0"/>
            </a:p>
          </p:txBody>
        </p:sp>
        <p:sp>
          <p:nvSpPr>
            <p:cNvPr id="9" name="Cube 9"/>
            <p:cNvSpPr/>
            <p:nvPr/>
          </p:nvSpPr>
          <p:spPr>
            <a:xfrm>
              <a:off x="2629674" y="3872702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 smtClean="0"/>
                <a:t>1</a:t>
              </a:r>
              <a:endParaRPr lang="es-CL" dirty="0"/>
            </a:p>
          </p:txBody>
        </p:sp>
        <p:sp>
          <p:nvSpPr>
            <p:cNvPr id="10" name="Cube 10"/>
            <p:cNvSpPr/>
            <p:nvPr/>
          </p:nvSpPr>
          <p:spPr>
            <a:xfrm>
              <a:off x="2629674" y="3329776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dirty="0" smtClean="0"/>
                <a:t>0</a:t>
              </a:r>
              <a:endParaRPr lang="es-CL"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27826" y="3110488"/>
            <a:ext cx="1983794" cy="1775932"/>
            <a:chOff x="4272748" y="3258338"/>
            <a:chExt cx="2500330" cy="1857388"/>
          </a:xfrm>
        </p:grpSpPr>
        <p:sp>
          <p:nvSpPr>
            <p:cNvPr id="12" name="Cube 12"/>
            <p:cNvSpPr/>
            <p:nvPr/>
          </p:nvSpPr>
          <p:spPr>
            <a:xfrm>
              <a:off x="4272748" y="4401346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2,0</a:t>
              </a:r>
              <a:endParaRPr lang="es-CL" sz="1600" dirty="0"/>
            </a:p>
          </p:txBody>
        </p:sp>
        <p:sp>
          <p:nvSpPr>
            <p:cNvPr id="13" name="Cube 13"/>
            <p:cNvSpPr/>
            <p:nvPr/>
          </p:nvSpPr>
          <p:spPr>
            <a:xfrm>
              <a:off x="4844252" y="4401346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2,1</a:t>
              </a:r>
              <a:endParaRPr lang="es-CL" sz="1600" dirty="0"/>
            </a:p>
          </p:txBody>
        </p:sp>
        <p:sp>
          <p:nvSpPr>
            <p:cNvPr id="14" name="Cube 14"/>
            <p:cNvSpPr/>
            <p:nvPr/>
          </p:nvSpPr>
          <p:spPr>
            <a:xfrm>
              <a:off x="5415756" y="4401346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2,2</a:t>
              </a:r>
              <a:endParaRPr lang="es-CL" sz="1600" dirty="0"/>
            </a:p>
          </p:txBody>
        </p:sp>
        <p:sp>
          <p:nvSpPr>
            <p:cNvPr id="15" name="Cube 15"/>
            <p:cNvSpPr/>
            <p:nvPr/>
          </p:nvSpPr>
          <p:spPr>
            <a:xfrm>
              <a:off x="5987260" y="4401346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2,3</a:t>
              </a:r>
              <a:endParaRPr lang="es-CL" sz="1600" dirty="0"/>
            </a:p>
          </p:txBody>
        </p:sp>
        <p:sp>
          <p:nvSpPr>
            <p:cNvPr id="16" name="Cube 16"/>
            <p:cNvSpPr/>
            <p:nvPr/>
          </p:nvSpPr>
          <p:spPr>
            <a:xfrm>
              <a:off x="4272748" y="3829842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1,0</a:t>
              </a:r>
              <a:endParaRPr lang="es-CL" sz="1600" dirty="0"/>
            </a:p>
          </p:txBody>
        </p:sp>
        <p:sp>
          <p:nvSpPr>
            <p:cNvPr id="17" name="Cube 17"/>
            <p:cNvSpPr/>
            <p:nvPr/>
          </p:nvSpPr>
          <p:spPr>
            <a:xfrm>
              <a:off x="4844252" y="3829842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1,1</a:t>
              </a:r>
              <a:endParaRPr lang="es-CL" sz="1600" dirty="0"/>
            </a:p>
          </p:txBody>
        </p:sp>
        <p:sp>
          <p:nvSpPr>
            <p:cNvPr id="18" name="Cube 18"/>
            <p:cNvSpPr/>
            <p:nvPr/>
          </p:nvSpPr>
          <p:spPr>
            <a:xfrm>
              <a:off x="5415756" y="3829842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1,2</a:t>
              </a:r>
              <a:endParaRPr lang="es-CL" sz="1600" dirty="0"/>
            </a:p>
          </p:txBody>
        </p:sp>
        <p:sp>
          <p:nvSpPr>
            <p:cNvPr id="19" name="Cube 19"/>
            <p:cNvSpPr/>
            <p:nvPr/>
          </p:nvSpPr>
          <p:spPr>
            <a:xfrm>
              <a:off x="5987260" y="3829842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1,3</a:t>
              </a:r>
              <a:endParaRPr lang="es-CL" sz="1600" dirty="0"/>
            </a:p>
          </p:txBody>
        </p:sp>
        <p:sp>
          <p:nvSpPr>
            <p:cNvPr id="20" name="Cube 20"/>
            <p:cNvSpPr/>
            <p:nvPr/>
          </p:nvSpPr>
          <p:spPr>
            <a:xfrm>
              <a:off x="4272748" y="3258338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0,0</a:t>
              </a:r>
              <a:endParaRPr lang="es-CL" sz="1600" dirty="0"/>
            </a:p>
          </p:txBody>
        </p:sp>
        <p:sp>
          <p:nvSpPr>
            <p:cNvPr id="21" name="Cube 21"/>
            <p:cNvSpPr/>
            <p:nvPr/>
          </p:nvSpPr>
          <p:spPr>
            <a:xfrm>
              <a:off x="4844252" y="3258338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0,1</a:t>
              </a:r>
              <a:endParaRPr lang="es-CL" sz="1600" dirty="0"/>
            </a:p>
          </p:txBody>
        </p:sp>
        <p:sp>
          <p:nvSpPr>
            <p:cNvPr id="22" name="Cube 22"/>
            <p:cNvSpPr/>
            <p:nvPr/>
          </p:nvSpPr>
          <p:spPr>
            <a:xfrm>
              <a:off x="5415756" y="3258338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0,2</a:t>
              </a:r>
              <a:endParaRPr lang="es-CL" sz="1600" dirty="0"/>
            </a:p>
          </p:txBody>
        </p:sp>
        <p:sp>
          <p:nvSpPr>
            <p:cNvPr id="23" name="Cube 23"/>
            <p:cNvSpPr/>
            <p:nvPr/>
          </p:nvSpPr>
          <p:spPr>
            <a:xfrm>
              <a:off x="5987260" y="3258338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0,3</a:t>
              </a:r>
              <a:endParaRPr lang="es-CL" sz="1600" dirty="0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5878255" y="3134994"/>
            <a:ext cx="1983794" cy="2310230"/>
            <a:chOff x="7416020" y="3186900"/>
            <a:chExt cx="2500330" cy="2416192"/>
          </a:xfrm>
        </p:grpSpPr>
        <p:sp>
          <p:nvSpPr>
            <p:cNvPr id="25" name="Cube 25"/>
            <p:cNvSpPr/>
            <p:nvPr/>
          </p:nvSpPr>
          <p:spPr>
            <a:xfrm>
              <a:off x="7416020" y="4888712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3,0</a:t>
              </a:r>
              <a:endParaRPr lang="es-CL" sz="1600" dirty="0"/>
            </a:p>
          </p:txBody>
        </p:sp>
        <p:sp>
          <p:nvSpPr>
            <p:cNvPr id="26" name="Cube 26"/>
            <p:cNvSpPr/>
            <p:nvPr/>
          </p:nvSpPr>
          <p:spPr>
            <a:xfrm>
              <a:off x="7987524" y="4888712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3,1</a:t>
              </a:r>
              <a:endParaRPr lang="es-CL" sz="1600" dirty="0"/>
            </a:p>
          </p:txBody>
        </p:sp>
        <p:sp>
          <p:nvSpPr>
            <p:cNvPr id="27" name="Cube 27"/>
            <p:cNvSpPr/>
            <p:nvPr/>
          </p:nvSpPr>
          <p:spPr>
            <a:xfrm>
              <a:off x="8559028" y="4888712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3,2</a:t>
              </a:r>
              <a:endParaRPr lang="es-CL" sz="1600" dirty="0"/>
            </a:p>
          </p:txBody>
        </p:sp>
        <p:sp>
          <p:nvSpPr>
            <p:cNvPr id="28" name="Cube 28"/>
            <p:cNvSpPr/>
            <p:nvPr/>
          </p:nvSpPr>
          <p:spPr>
            <a:xfrm>
              <a:off x="9130532" y="4888712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3,3</a:t>
              </a:r>
              <a:endParaRPr lang="es-CL" sz="1600" dirty="0"/>
            </a:p>
          </p:txBody>
        </p:sp>
        <p:sp>
          <p:nvSpPr>
            <p:cNvPr id="29" name="Cube 29"/>
            <p:cNvSpPr/>
            <p:nvPr/>
          </p:nvSpPr>
          <p:spPr>
            <a:xfrm>
              <a:off x="7416020" y="4317208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2,0</a:t>
              </a:r>
              <a:endParaRPr lang="es-CL" sz="1600" dirty="0"/>
            </a:p>
          </p:txBody>
        </p:sp>
        <p:sp>
          <p:nvSpPr>
            <p:cNvPr id="30" name="Cube 30"/>
            <p:cNvSpPr/>
            <p:nvPr/>
          </p:nvSpPr>
          <p:spPr>
            <a:xfrm>
              <a:off x="7987524" y="4317208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2,1</a:t>
              </a:r>
              <a:endParaRPr lang="es-CL" sz="1600" dirty="0"/>
            </a:p>
          </p:txBody>
        </p:sp>
        <p:sp>
          <p:nvSpPr>
            <p:cNvPr id="31" name="Cube 31"/>
            <p:cNvSpPr/>
            <p:nvPr/>
          </p:nvSpPr>
          <p:spPr>
            <a:xfrm>
              <a:off x="8559028" y="4317208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2,2</a:t>
              </a:r>
              <a:endParaRPr lang="es-CL" sz="1600" dirty="0"/>
            </a:p>
          </p:txBody>
        </p:sp>
        <p:sp>
          <p:nvSpPr>
            <p:cNvPr id="32" name="Cube 32"/>
            <p:cNvSpPr/>
            <p:nvPr/>
          </p:nvSpPr>
          <p:spPr>
            <a:xfrm>
              <a:off x="7416020" y="3745704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1,0</a:t>
              </a:r>
              <a:endParaRPr lang="es-CL" sz="1600" dirty="0"/>
            </a:p>
          </p:txBody>
        </p:sp>
        <p:sp>
          <p:nvSpPr>
            <p:cNvPr id="33" name="Cube 33"/>
            <p:cNvSpPr/>
            <p:nvPr/>
          </p:nvSpPr>
          <p:spPr>
            <a:xfrm>
              <a:off x="7987524" y="3745704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1,1</a:t>
              </a:r>
              <a:endParaRPr lang="es-CL" sz="1600" dirty="0"/>
            </a:p>
          </p:txBody>
        </p:sp>
        <p:sp>
          <p:nvSpPr>
            <p:cNvPr id="34" name="Cube 34"/>
            <p:cNvSpPr/>
            <p:nvPr/>
          </p:nvSpPr>
          <p:spPr>
            <a:xfrm>
              <a:off x="8559028" y="3745704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1,2</a:t>
              </a:r>
              <a:endParaRPr lang="es-CL" sz="1600" dirty="0"/>
            </a:p>
          </p:txBody>
        </p:sp>
        <p:sp>
          <p:nvSpPr>
            <p:cNvPr id="35" name="Cube 35"/>
            <p:cNvSpPr/>
            <p:nvPr/>
          </p:nvSpPr>
          <p:spPr>
            <a:xfrm>
              <a:off x="9130532" y="3745704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1,3</a:t>
              </a:r>
              <a:endParaRPr lang="es-CL" sz="1600" dirty="0"/>
            </a:p>
          </p:txBody>
        </p:sp>
        <p:sp>
          <p:nvSpPr>
            <p:cNvPr id="36" name="Cube 36"/>
            <p:cNvSpPr/>
            <p:nvPr/>
          </p:nvSpPr>
          <p:spPr>
            <a:xfrm>
              <a:off x="7416020" y="3186900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0,0</a:t>
              </a:r>
              <a:endParaRPr lang="es-CL" sz="1600" dirty="0"/>
            </a:p>
          </p:txBody>
        </p:sp>
        <p:sp>
          <p:nvSpPr>
            <p:cNvPr id="37" name="Cube 37"/>
            <p:cNvSpPr/>
            <p:nvPr/>
          </p:nvSpPr>
          <p:spPr>
            <a:xfrm>
              <a:off x="7987524" y="3186900"/>
              <a:ext cx="785818" cy="7143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L" sz="1600" dirty="0" smtClean="0"/>
                <a:t>0,1</a:t>
              </a:r>
              <a:endParaRPr lang="es-CL" sz="1600" dirty="0"/>
            </a:p>
          </p:txBody>
        </p:sp>
      </p:grpSp>
      <p:sp>
        <p:nvSpPr>
          <p:cNvPr id="38" name="6 Rectángulo redondeado"/>
          <p:cNvSpPr/>
          <p:nvPr/>
        </p:nvSpPr>
        <p:spPr>
          <a:xfrm>
            <a:off x="2838446" y="5733256"/>
            <a:ext cx="6270058" cy="836712"/>
          </a:xfrm>
          <a:prstGeom prst="roundRect">
            <a:avLst/>
          </a:prstGeom>
          <a:solidFill>
            <a:srgbClr val="FF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//</a:t>
            </a:r>
            <a:r>
              <a:rPr lang="en-US" sz="1900" dirty="0" err="1" smtClean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Crea</a:t>
            </a:r>
            <a:r>
              <a:rPr lang="en-US" sz="1900" dirty="0" smtClean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 un </a:t>
            </a:r>
            <a:r>
              <a:rPr lang="en-US" sz="1900" dirty="0" err="1" smtClean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arreglo</a:t>
            </a:r>
            <a:r>
              <a:rPr lang="en-US" sz="1900" dirty="0" smtClean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 de </a:t>
            </a:r>
            <a:r>
              <a:rPr lang="en-US" sz="1900" dirty="0" err="1" smtClean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números</a:t>
            </a:r>
            <a:r>
              <a:rPr lang="en-US" sz="1900" dirty="0" smtClean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 de 3 </a:t>
            </a:r>
            <a:r>
              <a:rPr lang="en-US" sz="1900" dirty="0" err="1" smtClean="0">
                <a:solidFill>
                  <a:srgbClr val="009900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posiciones</a:t>
            </a:r>
            <a:endParaRPr lang="en-US" sz="1900" dirty="0">
              <a:solidFill>
                <a:srgbClr val="009900"/>
              </a:solidFill>
              <a:latin typeface="Consolas" panose="020B0609020204030204" pitchFamily="49" charset="0"/>
              <a:ea typeface="Times New Roman" pitchFamily="18" charset="0"/>
              <a:cs typeface="Consolas" panose="020B0609020204030204" pitchFamily="49" charset="0"/>
            </a:endParaRPr>
          </a:p>
          <a:p>
            <a:r>
              <a:rPr 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itchFamily="18" charset="0"/>
                <a:cs typeface="Consolas" panose="020B0609020204030204" pitchFamily="49" charset="0"/>
              </a:rPr>
              <a:t>int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[] numerous= </a:t>
            </a:r>
            <a:r>
              <a:rPr 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[3]; </a:t>
            </a:r>
            <a:endParaRPr lang="en-US" sz="19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6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CL" b="1" dirty="0" smtClean="0"/>
              <a:t>Características:</a:t>
            </a:r>
          </a:p>
          <a:p>
            <a:pPr algn="just"/>
            <a:r>
              <a:rPr lang="es-CL" sz="2800" dirty="0" smtClean="0"/>
              <a:t>Colecciones </a:t>
            </a:r>
            <a:r>
              <a:rPr lang="es-CL" sz="2800" dirty="0"/>
              <a:t>especializadas.</a:t>
            </a:r>
          </a:p>
          <a:p>
            <a:pPr algn="just"/>
            <a:r>
              <a:rPr lang="es-CL" sz="2800" dirty="0" err="1"/>
              <a:t>System.Collections</a:t>
            </a:r>
            <a:r>
              <a:rPr lang="es-CL" sz="2800" dirty="0"/>
              <a:t> y </a:t>
            </a:r>
            <a:r>
              <a:rPr lang="es-CL" sz="2800" dirty="0" err="1"/>
              <a:t>System.Collections.Generics</a:t>
            </a:r>
            <a:r>
              <a:rPr lang="es-CL" sz="2800" dirty="0"/>
              <a:t>.</a:t>
            </a:r>
          </a:p>
          <a:p>
            <a:pPr algn="just"/>
            <a:r>
              <a:rPr lang="es-CL" sz="2800" dirty="0"/>
              <a:t>Facilidades de manejo: </a:t>
            </a:r>
          </a:p>
          <a:p>
            <a:pPr algn="just"/>
            <a:r>
              <a:rPr lang="es-CL" sz="2800" dirty="0"/>
              <a:t>Agregar, Ordenar, Eliminar, Insertar y Recuperar.</a:t>
            </a:r>
          </a:p>
          <a:p>
            <a:pPr algn="just"/>
            <a:r>
              <a:rPr lang="es-CL" sz="2800" dirty="0"/>
              <a:t>Clases </a:t>
            </a:r>
            <a:r>
              <a:rPr lang="es-CL" sz="2800" dirty="0" err="1"/>
              <a:t>ArrayList</a:t>
            </a:r>
            <a:r>
              <a:rPr lang="es-CL" sz="2800" dirty="0"/>
              <a:t> y </a:t>
            </a:r>
            <a:r>
              <a:rPr lang="es-CL" sz="2800" dirty="0" err="1"/>
              <a:t>List</a:t>
            </a:r>
            <a:r>
              <a:rPr lang="es-CL" sz="2800" dirty="0"/>
              <a:t>&lt;T&gt;.</a:t>
            </a:r>
          </a:p>
          <a:p>
            <a:pPr algn="just"/>
            <a:r>
              <a:rPr lang="es-CL" sz="2800" dirty="0"/>
              <a:t>Versiones sofisticadas de una matriz.</a:t>
            </a:r>
          </a:p>
          <a:p>
            <a:pPr algn="just"/>
            <a:r>
              <a:rPr lang="es-CL" sz="2800" dirty="0" err="1"/>
              <a:t>ArrayList</a:t>
            </a:r>
            <a:r>
              <a:rPr lang="es-CL" sz="2800" dirty="0"/>
              <a:t> almacena elementos de tipo </a:t>
            </a:r>
            <a:r>
              <a:rPr lang="es-CL" sz="2800" dirty="0" err="1"/>
              <a:t>Object</a:t>
            </a:r>
            <a:r>
              <a:rPr lang="es-CL" sz="2800" dirty="0"/>
              <a:t>. </a:t>
            </a:r>
            <a:r>
              <a:rPr lang="es-CL" sz="2800" dirty="0" err="1"/>
              <a:t>List</a:t>
            </a:r>
            <a:r>
              <a:rPr lang="es-CL" sz="2800" dirty="0"/>
              <a:t>&lt;T&gt; trabaja con seguridad de </a:t>
            </a:r>
            <a:r>
              <a:rPr lang="es-CL" sz="2800" dirty="0" smtClean="0"/>
              <a:t>tipos.</a:t>
            </a:r>
            <a:endParaRPr lang="es-CL" sz="2800" dirty="0"/>
          </a:p>
          <a:p>
            <a:endParaRPr lang="es-CL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Listas y Colecciones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8021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</p:spPr>
        <p:txBody>
          <a:bodyPr/>
          <a:lstStyle/>
          <a:p>
            <a:pPr marL="0" indent="0">
              <a:buNone/>
            </a:pPr>
            <a:r>
              <a:rPr lang="es-CL" b="1" dirty="0" smtClean="0"/>
              <a:t>Características:</a:t>
            </a:r>
          </a:p>
          <a:p>
            <a:pPr algn="just"/>
            <a:r>
              <a:rPr lang="es-CL" sz="2700" dirty="0" smtClean="0"/>
              <a:t>La </a:t>
            </a:r>
            <a:r>
              <a:rPr lang="es-CL" sz="2700" dirty="0"/>
              <a:t>capacidad de </a:t>
            </a:r>
            <a:r>
              <a:rPr lang="es-CL" sz="2700" dirty="0" err="1"/>
              <a:t>Array</a:t>
            </a:r>
            <a:r>
              <a:rPr lang="es-CL" sz="2700" dirty="0"/>
              <a:t> es fija, mientras que la capacidad de </a:t>
            </a:r>
            <a:r>
              <a:rPr lang="es-CL" sz="2700" dirty="0" err="1"/>
              <a:t>ArrayList</a:t>
            </a:r>
            <a:r>
              <a:rPr lang="es-CL" sz="2700" dirty="0"/>
              <a:t> o </a:t>
            </a:r>
            <a:r>
              <a:rPr lang="es-CL" sz="2700" dirty="0" err="1"/>
              <a:t>List</a:t>
            </a:r>
            <a:r>
              <a:rPr lang="es-CL" sz="2700" dirty="0"/>
              <a:t>&lt;T&gt; se amplía automáticamente si es necesario. </a:t>
            </a:r>
          </a:p>
          <a:p>
            <a:pPr algn="just"/>
            <a:r>
              <a:rPr lang="es-CL" sz="2700" dirty="0" err="1"/>
              <a:t>ArrayList</a:t>
            </a:r>
            <a:r>
              <a:rPr lang="es-CL" sz="2700" dirty="0"/>
              <a:t> y </a:t>
            </a:r>
            <a:r>
              <a:rPr lang="es-CL" sz="2700" dirty="0" err="1"/>
              <a:t>List</a:t>
            </a:r>
            <a:r>
              <a:rPr lang="es-CL" sz="2700" dirty="0"/>
              <a:t>&lt;T&gt; proporcionan métodos para agregar, insertar o quitar un intervalo de elementos. </a:t>
            </a:r>
          </a:p>
          <a:p>
            <a:pPr algn="just"/>
            <a:r>
              <a:rPr lang="es-CL" sz="2700" dirty="0"/>
              <a:t>En una colección </a:t>
            </a:r>
            <a:r>
              <a:rPr lang="es-CL" sz="2700" dirty="0" err="1"/>
              <a:t>Array</a:t>
            </a:r>
            <a:r>
              <a:rPr lang="es-CL" sz="2700" dirty="0"/>
              <a:t>, sólo puede obtener o establecer un valor para un elemento cada vez.</a:t>
            </a:r>
          </a:p>
          <a:p>
            <a:pPr algn="just"/>
            <a:r>
              <a:rPr lang="es-CL" sz="2700" dirty="0" err="1"/>
              <a:t>Array</a:t>
            </a:r>
            <a:r>
              <a:rPr lang="es-CL" sz="2700" dirty="0"/>
              <a:t> puede tener varias dimensiones, mientras que </a:t>
            </a:r>
            <a:r>
              <a:rPr lang="es-CL" sz="2700" dirty="0" err="1"/>
              <a:t>ArrayList</a:t>
            </a:r>
            <a:r>
              <a:rPr lang="es-CL" sz="2700" dirty="0"/>
              <a:t> o </a:t>
            </a:r>
            <a:r>
              <a:rPr lang="es-CL" sz="2700" dirty="0" err="1"/>
              <a:t>List</a:t>
            </a:r>
            <a:r>
              <a:rPr lang="es-CL" sz="2700" dirty="0"/>
              <a:t>&lt;T&gt; siempre tienen una dimensión exactamente.</a:t>
            </a:r>
          </a:p>
          <a:p>
            <a:endParaRPr lang="es-CL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Listas y Colecciones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8662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es-CL" b="1" dirty="0" smtClean="0"/>
              <a:t>Declaración y Operaciones</a:t>
            </a:r>
            <a:endParaRPr lang="es-CL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Listas y Colecciones</a:t>
            </a:r>
            <a:endParaRPr lang="es-CL" dirty="0"/>
          </a:p>
        </p:txBody>
      </p:sp>
      <p:grpSp>
        <p:nvGrpSpPr>
          <p:cNvPr id="4" name="Group 1"/>
          <p:cNvGrpSpPr/>
          <p:nvPr/>
        </p:nvGrpSpPr>
        <p:grpSpPr>
          <a:xfrm>
            <a:off x="1331640" y="1916832"/>
            <a:ext cx="7355160" cy="4356958"/>
            <a:chOff x="323528" y="770400"/>
            <a:chExt cx="6408712" cy="366648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770400"/>
              <a:ext cx="5472608" cy="754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defTabSz="457200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</a:pPr>
              <a:r>
                <a:rPr lang="es-CL" sz="2800" dirty="0">
                  <a:ea typeface="ＭＳ Ｐゴシック" charset="-128"/>
                </a:rPr>
                <a:t>Declaración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23528" y="3291830"/>
              <a:ext cx="6408712" cy="754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defTabSz="457200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</a:pPr>
              <a:r>
                <a:rPr lang="es-CL" sz="2800" dirty="0">
                  <a:ea typeface="ＭＳ Ｐゴシック" charset="-128"/>
                </a:rPr>
                <a:t>Ejemplo</a:t>
              </a:r>
            </a:p>
          </p:txBody>
        </p:sp>
        <p:pic>
          <p:nvPicPr>
            <p:cNvPr id="7" name="Picture 7"/>
            <p:cNvPicPr/>
            <p:nvPr/>
          </p:nvPicPr>
          <p:blipFill rotWithShape="1">
            <a:blip r:embed="rId2"/>
            <a:srcRect l="24289" t="38368" r="37662" b="49547"/>
            <a:stretch/>
          </p:blipFill>
          <p:spPr bwMode="auto">
            <a:xfrm>
              <a:off x="1741160" y="1338115"/>
              <a:ext cx="4960620" cy="885190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8"/>
            <p:cNvPicPr/>
            <p:nvPr/>
          </p:nvPicPr>
          <p:blipFill rotWithShape="1">
            <a:blip r:embed="rId3"/>
            <a:srcRect l="24800" t="41390" r="38511" b="46223"/>
            <a:stretch/>
          </p:blipFill>
          <p:spPr bwMode="auto">
            <a:xfrm>
              <a:off x="1741160" y="2334384"/>
              <a:ext cx="4780280" cy="906780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9"/>
            <p:cNvPicPr/>
            <p:nvPr/>
          </p:nvPicPr>
          <p:blipFill rotWithShape="1">
            <a:blip r:embed="rId4"/>
            <a:srcRect l="24969" t="63444" r="47174" b="30212"/>
            <a:stretch/>
          </p:blipFill>
          <p:spPr bwMode="auto">
            <a:xfrm>
              <a:off x="1741160" y="3860818"/>
              <a:ext cx="4387374" cy="576064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682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Listas y Colecciones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041" y="1417638"/>
            <a:ext cx="810039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b="1" dirty="0">
                <a:solidFill>
                  <a:schemeClr val="tx1"/>
                </a:solidFill>
                <a:cs typeface="Aharoni" pitchFamily="2" charset="-79"/>
              </a:rPr>
              <a:t>Declaración y Operaciones</a:t>
            </a:r>
          </a:p>
        </p:txBody>
      </p:sp>
      <p:grpSp>
        <p:nvGrpSpPr>
          <p:cNvPr id="5" name="Group 1"/>
          <p:cNvGrpSpPr/>
          <p:nvPr/>
        </p:nvGrpSpPr>
        <p:grpSpPr>
          <a:xfrm>
            <a:off x="1357814" y="2060848"/>
            <a:ext cx="6886593" cy="4032448"/>
            <a:chOff x="323528" y="770400"/>
            <a:chExt cx="6428370" cy="3601550"/>
          </a:xfrm>
        </p:grpSpPr>
        <p:sp>
          <p:nvSpPr>
            <p:cNvPr id="6" name="TextBox 4"/>
            <p:cNvSpPr txBox="1"/>
            <p:nvPr/>
          </p:nvSpPr>
          <p:spPr>
            <a:xfrm>
              <a:off x="323528" y="770400"/>
              <a:ext cx="5472608" cy="671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CL" sz="2800" dirty="0"/>
                <a:t>Añadir Elementos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3528" y="3146664"/>
              <a:ext cx="6408712" cy="671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L"/>
              </a:defPPr>
              <a:lvl1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 sz="2800"/>
              </a:lvl1pPr>
            </a:lstStyle>
            <a:p>
              <a:r>
                <a:rPr lang="es-CL" dirty="0"/>
                <a:t>Acceso a los Elementos</a:t>
              </a:r>
            </a:p>
          </p:txBody>
        </p:sp>
        <p:pic>
          <p:nvPicPr>
            <p:cNvPr id="8" name="Picture 10"/>
            <p:cNvPicPr/>
            <p:nvPr/>
          </p:nvPicPr>
          <p:blipFill rotWithShape="1">
            <a:blip r:embed="rId2"/>
            <a:srcRect l="24969" t="63444" r="49722" b="21450"/>
            <a:stretch/>
          </p:blipFill>
          <p:spPr bwMode="auto">
            <a:xfrm>
              <a:off x="1875613" y="1419622"/>
              <a:ext cx="4876285" cy="1636048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11"/>
            <p:cNvPicPr/>
            <p:nvPr/>
          </p:nvPicPr>
          <p:blipFill rotWithShape="1">
            <a:blip r:embed="rId3"/>
            <a:srcRect l="24800" t="79456" r="46325" b="14804"/>
            <a:stretch/>
          </p:blipFill>
          <p:spPr bwMode="auto">
            <a:xfrm>
              <a:off x="1875613" y="3836221"/>
              <a:ext cx="4795704" cy="535729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876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Listas y Colecciones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041" y="1417638"/>
            <a:ext cx="810039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b="1" dirty="0">
                <a:solidFill>
                  <a:schemeClr val="tx1"/>
                </a:solidFill>
                <a:cs typeface="Aharoni" pitchFamily="2" charset="-79"/>
              </a:rPr>
              <a:t>Declaración y Operaciones</a:t>
            </a:r>
          </a:p>
        </p:txBody>
      </p:sp>
      <p:grpSp>
        <p:nvGrpSpPr>
          <p:cNvPr id="5" name="Group 1"/>
          <p:cNvGrpSpPr/>
          <p:nvPr/>
        </p:nvGrpSpPr>
        <p:grpSpPr>
          <a:xfrm>
            <a:off x="1356391" y="2060848"/>
            <a:ext cx="6865534" cy="2760084"/>
            <a:chOff x="322200" y="770400"/>
            <a:chExt cx="6408712" cy="2465147"/>
          </a:xfrm>
        </p:grpSpPr>
        <p:sp>
          <p:nvSpPr>
            <p:cNvPr id="6" name="TextBox 4"/>
            <p:cNvSpPr txBox="1"/>
            <p:nvPr/>
          </p:nvSpPr>
          <p:spPr>
            <a:xfrm>
              <a:off x="323528" y="770400"/>
              <a:ext cx="5472608" cy="600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CL" sz="2800" dirty="0"/>
                <a:t>Acceso Mediante ciclo </a:t>
              </a:r>
              <a:r>
                <a:rPr lang="es-CL" sz="2800" dirty="0" err="1"/>
                <a:t>foreach</a:t>
              </a:r>
              <a:endParaRPr lang="es-CL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2200" y="2635488"/>
              <a:ext cx="6408712" cy="600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L"/>
              </a:defPPr>
              <a:lvl1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 sz="2800"/>
              </a:lvl1pPr>
            </a:lstStyle>
            <a:p>
              <a:r>
                <a:rPr lang="es-CL" dirty="0"/>
                <a:t>Insertar  Elementos</a:t>
              </a:r>
            </a:p>
          </p:txBody>
        </p:sp>
      </p:grpSp>
      <p:pic>
        <p:nvPicPr>
          <p:cNvPr id="10" name="Picture 7"/>
          <p:cNvPicPr/>
          <p:nvPr/>
        </p:nvPicPr>
        <p:blipFill rotWithShape="1">
          <a:blip r:embed="rId2"/>
          <a:srcRect l="25139" t="62236" r="49043" b="28096"/>
          <a:stretch/>
        </p:blipFill>
        <p:spPr bwMode="auto">
          <a:xfrm>
            <a:off x="1763688" y="2899973"/>
            <a:ext cx="5331108" cy="112128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8"/>
          <p:cNvPicPr/>
          <p:nvPr/>
        </p:nvPicPr>
        <p:blipFill rotWithShape="1">
          <a:blip r:embed="rId3"/>
          <a:srcRect l="24969" t="74320" r="33756" b="16918"/>
          <a:stretch/>
        </p:blipFill>
        <p:spPr bwMode="auto">
          <a:xfrm>
            <a:off x="1763688" y="4869160"/>
            <a:ext cx="7344816" cy="112828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370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Listas y Colecciones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041" y="1417638"/>
            <a:ext cx="8100392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b="1" dirty="0">
                <a:solidFill>
                  <a:schemeClr val="tx1"/>
                </a:solidFill>
                <a:cs typeface="Aharoni" pitchFamily="2" charset="-79"/>
              </a:rPr>
              <a:t>Declaración y Operaciones</a:t>
            </a:r>
          </a:p>
        </p:txBody>
      </p:sp>
      <p:grpSp>
        <p:nvGrpSpPr>
          <p:cNvPr id="5" name="Group 1"/>
          <p:cNvGrpSpPr/>
          <p:nvPr/>
        </p:nvGrpSpPr>
        <p:grpSpPr>
          <a:xfrm>
            <a:off x="1357814" y="2060848"/>
            <a:ext cx="6865534" cy="2400043"/>
            <a:chOff x="323528" y="770400"/>
            <a:chExt cx="6408712" cy="2143582"/>
          </a:xfrm>
        </p:grpSpPr>
        <p:sp>
          <p:nvSpPr>
            <p:cNvPr id="6" name="TextBox 4"/>
            <p:cNvSpPr txBox="1"/>
            <p:nvPr/>
          </p:nvSpPr>
          <p:spPr>
            <a:xfrm>
              <a:off x="323528" y="770400"/>
              <a:ext cx="5472608" cy="600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CL" sz="2800" dirty="0"/>
                <a:t>Ordenamiento de la Lista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3528" y="2313923"/>
              <a:ext cx="6408712" cy="600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CL"/>
              </a:defPPr>
              <a:lvl1pPr marL="457200" indent="-45720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 sz="2800"/>
              </a:lvl1pPr>
            </a:lstStyle>
            <a:p>
              <a:r>
                <a:rPr lang="es-CL" dirty="0"/>
                <a:t>Búsqueda de Elementos</a:t>
              </a:r>
            </a:p>
          </p:txBody>
        </p:sp>
      </p:grpSp>
      <p:pic>
        <p:nvPicPr>
          <p:cNvPr id="10" name="Picture 9"/>
          <p:cNvPicPr/>
          <p:nvPr/>
        </p:nvPicPr>
        <p:blipFill rotWithShape="1">
          <a:blip r:embed="rId2"/>
          <a:srcRect l="24969" t="70091" r="41569" b="23867"/>
          <a:stretch/>
        </p:blipFill>
        <p:spPr bwMode="auto">
          <a:xfrm>
            <a:off x="1577476" y="2854021"/>
            <a:ext cx="6755612" cy="83183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3"/>
          <a:srcRect l="24460" t="71299" r="33755" b="16919"/>
          <a:stretch/>
        </p:blipFill>
        <p:spPr bwMode="auto">
          <a:xfrm>
            <a:off x="1577476" y="4581128"/>
            <a:ext cx="6738940" cy="129614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573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2463510</TotalTime>
  <Words>560</Words>
  <Application>Microsoft Office PowerPoint</Application>
  <PresentationFormat>Presentación en pantalla (4:3)</PresentationFormat>
  <Paragraphs>138</Paragraphs>
  <Slides>22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ＭＳ Ｐゴシック</vt:lpstr>
      <vt:lpstr>Aharoni</vt:lpstr>
      <vt:lpstr>Arial</vt:lpstr>
      <vt:lpstr>Arial Black</vt:lpstr>
      <vt:lpstr>Calibri</vt:lpstr>
      <vt:lpstr>Consolas</vt:lpstr>
      <vt:lpstr>Times New Roman</vt:lpstr>
      <vt:lpstr>Tema DuocUC 2012</vt:lpstr>
      <vt:lpstr>Presentación de PowerPoint</vt:lpstr>
      <vt:lpstr>Presentación de PowerPoint</vt:lpstr>
      <vt:lpstr>Listas y Colecciones</vt:lpstr>
      <vt:lpstr>Listas y Colecciones</vt:lpstr>
      <vt:lpstr>Listas y Colecciones</vt:lpstr>
      <vt:lpstr>Listas y Colecciones</vt:lpstr>
      <vt:lpstr>Listas y Colecciones</vt:lpstr>
      <vt:lpstr>Listas y Colecciones</vt:lpstr>
      <vt:lpstr>Listas y Colecciones</vt:lpstr>
      <vt:lpstr>Listas y Colecciones</vt:lpstr>
      <vt:lpstr>Actividad:  Manejo de ArrayList</vt:lpstr>
      <vt:lpstr>Listas y Colecciones</vt:lpstr>
      <vt:lpstr>Listas y Colecciones</vt:lpstr>
      <vt:lpstr>Listas y Colecciones</vt:lpstr>
      <vt:lpstr>Actividad:  Manejo de Listas Genéricas</vt:lpstr>
      <vt:lpstr>Listas y Colecciones</vt:lpstr>
      <vt:lpstr>Listas y Colecciones</vt:lpstr>
      <vt:lpstr>Listas y Colecciones</vt:lpstr>
      <vt:lpstr>Listas y Colecciones</vt:lpstr>
      <vt:lpstr>Actividad:  Manejo de Hashtable</vt:lpstr>
      <vt:lpstr>Actividad:  Colecciones Contratos TeleCell</vt:lpstr>
      <vt:lpstr>Actividad:  Colecciones Hoteles Xeraton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Maria Ignacia Araos C.</cp:lastModifiedBy>
  <cp:revision>66</cp:revision>
  <dcterms:created xsi:type="dcterms:W3CDTF">2013-06-28T16:52:03Z</dcterms:created>
  <dcterms:modified xsi:type="dcterms:W3CDTF">2016-01-04T11:59:42Z</dcterms:modified>
</cp:coreProperties>
</file>