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2"/>
  </p:notesMasterIdLst>
  <p:sldIdLst>
    <p:sldId id="260" r:id="rId2"/>
    <p:sldId id="259" r:id="rId3"/>
    <p:sldId id="267" r:id="rId4"/>
    <p:sldId id="270" r:id="rId5"/>
    <p:sldId id="308" r:id="rId6"/>
    <p:sldId id="303" r:id="rId7"/>
    <p:sldId id="304" r:id="rId8"/>
    <p:sldId id="305" r:id="rId9"/>
    <p:sldId id="306" r:id="rId10"/>
    <p:sldId id="310" r:id="rId11"/>
    <p:sldId id="312" r:id="rId12"/>
    <p:sldId id="313" r:id="rId13"/>
    <p:sldId id="314" r:id="rId14"/>
    <p:sldId id="307" r:id="rId15"/>
    <p:sldId id="315" r:id="rId16"/>
    <p:sldId id="316" r:id="rId17"/>
    <p:sldId id="317" r:id="rId18"/>
    <p:sldId id="292" r:id="rId19"/>
    <p:sldId id="318" r:id="rId20"/>
    <p:sldId id="319" r:id="rId2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4" autoAdjust="0"/>
    <p:restoredTop sz="60067" autoAdjust="0"/>
  </p:normalViewPr>
  <p:slideViewPr>
    <p:cSldViewPr>
      <p:cViewPr varScale="1">
        <p:scale>
          <a:sx n="48" d="100"/>
          <a:sy n="48" d="100"/>
        </p:scale>
        <p:origin x="117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t>04-01-2016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Act_LINQ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Actividad para desarrollar consultas con LINQ</a:t>
            </a:r>
          </a:p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Documento: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Act_LINQ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25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Hoteles </a:t>
            </a:r>
            <a:r>
              <a:rPr lang="es-C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Xeraton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Actividad para desarrollar consultas con LINQ, cuenta con Paso a Paso.</a:t>
            </a:r>
          </a:p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Documento: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Act_LINQHotelesXeraton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6130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 Contratos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TeleCell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Actividad complementaria para que el alumno desarrolle a manera de estudio personal. </a:t>
            </a:r>
          </a:p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Documento: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Act_LINQContratosTeleCell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60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Rectángulo"/>
          <p:cNvSpPr/>
          <p:nvPr/>
        </p:nvSpPr>
        <p:spPr>
          <a:xfrm>
            <a:off x="5659207" y="5733256"/>
            <a:ext cx="33572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000" b="1" dirty="0" smtClean="0">
                <a:effectLst/>
                <a:latin typeface="Calibri" pitchFamily="34" charset="0"/>
              </a:rPr>
              <a:t>Experiencia de aprendizaje </a:t>
            </a:r>
            <a:r>
              <a:rPr lang="es-ES" sz="2000" b="1" dirty="0" smtClean="0">
                <a:effectLst/>
                <a:latin typeface="Calibri" pitchFamily="34" charset="0"/>
              </a:rPr>
              <a:t>12</a:t>
            </a:r>
            <a:endParaRPr lang="es-ES" sz="2000" b="1" dirty="0" smtClean="0">
              <a:effectLst/>
              <a:latin typeface="Calibri" pitchFamily="34" charset="0"/>
            </a:endParaRPr>
          </a:p>
          <a:p>
            <a:pPr algn="ctr"/>
            <a:r>
              <a:rPr lang="es-CL" sz="2000" dirty="0" err="1" smtClean="0"/>
              <a:t>Linq</a:t>
            </a:r>
            <a:endParaRPr lang="es-CL" sz="2000" dirty="0"/>
          </a:p>
          <a:p>
            <a:endParaRPr lang="es-CL" sz="2000" dirty="0">
              <a:latin typeface="Calibri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9592" y="620688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chemeClr val="bg1"/>
                </a:solidFill>
              </a:rPr>
              <a:t>POO3501</a:t>
            </a:r>
          </a:p>
          <a:p>
            <a:pPr algn="ctr"/>
            <a:r>
              <a:rPr lang="es-CL" sz="2400" b="1" dirty="0" smtClean="0">
                <a:solidFill>
                  <a:schemeClr val="bg1"/>
                </a:solidFill>
              </a:rPr>
              <a:t>PROGRAMACIÓN ORIENTADA A OBJETOS II (.NET)</a:t>
            </a:r>
            <a:endParaRPr lang="es-CL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r="52975" b="43229"/>
          <a:stretch/>
        </p:blipFill>
        <p:spPr>
          <a:xfrm>
            <a:off x="1259632" y="4725144"/>
            <a:ext cx="2285204" cy="134761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sp>
        <p:nvSpPr>
          <p:cNvPr id="6" name="Marcador de contenido 1"/>
          <p:cNvSpPr txBox="1">
            <a:spLocks/>
          </p:cNvSpPr>
          <p:nvPr/>
        </p:nvSpPr>
        <p:spPr bwMode="auto">
          <a:xfrm>
            <a:off x="539552" y="836712"/>
            <a:ext cx="8229600" cy="83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L" b="1" dirty="0" smtClean="0"/>
              <a:t>Consultas con LINQ – Sintaxis</a:t>
            </a: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54507"/>
          <a:stretch/>
        </p:blipFill>
        <p:spPr>
          <a:xfrm>
            <a:off x="1384099" y="1844824"/>
            <a:ext cx="2283661" cy="13362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-1293" t="6554" r="54296" b="29811"/>
          <a:stretch/>
        </p:blipFill>
        <p:spPr>
          <a:xfrm>
            <a:off x="1259632" y="3510726"/>
            <a:ext cx="2415191" cy="10647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5062" t="67425"/>
          <a:stretch/>
        </p:blipFill>
        <p:spPr>
          <a:xfrm>
            <a:off x="4211969" y="4939979"/>
            <a:ext cx="3412262" cy="10081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45843" t="50222"/>
          <a:stretch/>
        </p:blipFill>
        <p:spPr>
          <a:xfrm>
            <a:off x="4239861" y="3501008"/>
            <a:ext cx="3343975" cy="10121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45242" b="26445"/>
          <a:stretch/>
        </p:blipFill>
        <p:spPr>
          <a:xfrm>
            <a:off x="4264419" y="1917253"/>
            <a:ext cx="3331917" cy="11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sp>
        <p:nvSpPr>
          <p:cNvPr id="6" name="Marcador de contenido 1"/>
          <p:cNvSpPr txBox="1">
            <a:spLocks/>
          </p:cNvSpPr>
          <p:nvPr/>
        </p:nvSpPr>
        <p:spPr bwMode="auto">
          <a:xfrm>
            <a:off x="539552" y="836712"/>
            <a:ext cx="8229600" cy="83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L" b="1" dirty="0" smtClean="0"/>
              <a:t>Consultas con LINQ – Sintaxis</a:t>
            </a:r>
          </a:p>
          <a:p>
            <a:pPr>
              <a:lnSpc>
                <a:spcPct val="150000"/>
              </a:lnSpc>
            </a:pPr>
            <a:r>
              <a:rPr lang="es-CL" sz="2800" b="1" dirty="0" smtClean="0"/>
              <a:t>El resultado a esta consulta será: </a:t>
            </a:r>
            <a:r>
              <a:rPr lang="es-CL" sz="2800" b="1" dirty="0" err="1" smtClean="0"/>
              <a:t>IEnumerable</a:t>
            </a:r>
            <a:r>
              <a:rPr lang="es-CL" sz="28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CL" b="1" dirty="0" smtClean="0"/>
          </a:p>
          <a:p>
            <a:pPr marL="0" indent="0">
              <a:lnSpc>
                <a:spcPct val="150000"/>
              </a:lnSpc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54" y="2636912"/>
            <a:ext cx="732733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sp>
        <p:nvSpPr>
          <p:cNvPr id="6" name="Marcador de contenido 1"/>
          <p:cNvSpPr txBox="1">
            <a:spLocks/>
          </p:cNvSpPr>
          <p:nvPr/>
        </p:nvSpPr>
        <p:spPr bwMode="auto">
          <a:xfrm>
            <a:off x="539552" y="836712"/>
            <a:ext cx="8229600" cy="83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L" b="1" dirty="0" smtClean="0"/>
              <a:t>Consultas con LINQ – Sintaxis</a:t>
            </a:r>
          </a:p>
          <a:p>
            <a:pPr>
              <a:lnSpc>
                <a:spcPct val="150000"/>
              </a:lnSpc>
            </a:pPr>
            <a:r>
              <a:rPr lang="es-CL" sz="2800" b="1" dirty="0" smtClean="0"/>
              <a:t>Métodos de Agrupación Común: Filtro y Extracción.</a:t>
            </a:r>
          </a:p>
          <a:p>
            <a:pPr marL="0" indent="0">
              <a:lnSpc>
                <a:spcPct val="150000"/>
              </a:lnSpc>
              <a:buNone/>
            </a:pPr>
            <a:endParaRPr lang="es-CL" b="1" dirty="0" smtClean="0"/>
          </a:p>
          <a:p>
            <a:pPr marL="0" indent="0">
              <a:lnSpc>
                <a:spcPct val="150000"/>
              </a:lnSpc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0239"/>
          <a:stretch/>
        </p:blipFill>
        <p:spPr>
          <a:xfrm>
            <a:off x="2483768" y="2492896"/>
            <a:ext cx="3708848" cy="34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sp>
        <p:nvSpPr>
          <p:cNvPr id="6" name="Marcador de contenido 1"/>
          <p:cNvSpPr txBox="1">
            <a:spLocks/>
          </p:cNvSpPr>
          <p:nvPr/>
        </p:nvSpPr>
        <p:spPr bwMode="auto">
          <a:xfrm>
            <a:off x="539552" y="836712"/>
            <a:ext cx="8229600" cy="83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L" b="1" dirty="0" smtClean="0"/>
              <a:t>Consultas con LINQ – Sintaxis</a:t>
            </a:r>
          </a:p>
          <a:p>
            <a:pPr>
              <a:lnSpc>
                <a:spcPct val="150000"/>
              </a:lnSpc>
            </a:pPr>
            <a:r>
              <a:rPr lang="es-CL" sz="2800" b="1" dirty="0" smtClean="0"/>
              <a:t>Métodos Agregados: Cálculo de Estadísticas Grupales Generales.</a:t>
            </a:r>
          </a:p>
          <a:p>
            <a:pPr marL="0" indent="0">
              <a:lnSpc>
                <a:spcPct val="150000"/>
              </a:lnSpc>
              <a:buNone/>
            </a:pPr>
            <a:endParaRPr lang="es-CL" b="1" dirty="0" smtClean="0"/>
          </a:p>
          <a:p>
            <a:pPr marL="0" indent="0">
              <a:lnSpc>
                <a:spcPct val="150000"/>
              </a:lnSpc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9761"/>
          <a:stretch/>
        </p:blipFill>
        <p:spPr>
          <a:xfrm>
            <a:off x="2782144" y="2976220"/>
            <a:ext cx="3744416" cy="34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sp>
        <p:nvSpPr>
          <p:cNvPr id="6" name="Marcador de contenido 1"/>
          <p:cNvSpPr txBox="1">
            <a:spLocks/>
          </p:cNvSpPr>
          <p:nvPr/>
        </p:nvSpPr>
        <p:spPr bwMode="auto">
          <a:xfrm>
            <a:off x="539552" y="1124744"/>
            <a:ext cx="822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L" b="1" dirty="0" smtClean="0"/>
              <a:t>Consultas con LINQ – Sintaxis</a:t>
            </a:r>
          </a:p>
          <a:p>
            <a:r>
              <a:rPr lang="es-CL" sz="2600" dirty="0"/>
              <a:t>Sintaxis de Consulta y método</a:t>
            </a:r>
          </a:p>
          <a:p>
            <a:pPr marL="0" indent="0">
              <a:buFont typeface="Arial" charset="0"/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01" y="2852936"/>
            <a:ext cx="7465198" cy="300534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sp>
        <p:nvSpPr>
          <p:cNvPr id="6" name="Marcador de contenido 1"/>
          <p:cNvSpPr txBox="1">
            <a:spLocks/>
          </p:cNvSpPr>
          <p:nvPr/>
        </p:nvSpPr>
        <p:spPr bwMode="auto">
          <a:xfrm>
            <a:off x="539552" y="836712"/>
            <a:ext cx="8229600" cy="83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L" b="1" dirty="0" smtClean="0"/>
              <a:t>Consultas con LINQ – Sintaxis</a:t>
            </a:r>
          </a:p>
          <a:p>
            <a:pPr>
              <a:lnSpc>
                <a:spcPct val="150000"/>
              </a:lnSpc>
            </a:pPr>
            <a:r>
              <a:rPr lang="es-CL" sz="2800" b="1" dirty="0" smtClean="0"/>
              <a:t>Expresiones Lambda (o Anónimas): Crean tipos delegados o árboles de expresión.</a:t>
            </a:r>
          </a:p>
          <a:p>
            <a:pPr marL="0" indent="0">
              <a:lnSpc>
                <a:spcPct val="150000"/>
              </a:lnSpc>
              <a:buNone/>
            </a:pPr>
            <a:endParaRPr lang="es-CL" b="1" dirty="0" smtClean="0"/>
          </a:p>
          <a:p>
            <a:pPr marL="0" indent="0">
              <a:lnSpc>
                <a:spcPct val="150000"/>
              </a:lnSpc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212976"/>
            <a:ext cx="609579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sp>
        <p:nvSpPr>
          <p:cNvPr id="6" name="Marcador de contenido 1"/>
          <p:cNvSpPr txBox="1">
            <a:spLocks/>
          </p:cNvSpPr>
          <p:nvPr/>
        </p:nvSpPr>
        <p:spPr bwMode="auto">
          <a:xfrm>
            <a:off x="539552" y="836712"/>
            <a:ext cx="8229600" cy="83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L" b="1" dirty="0" smtClean="0"/>
              <a:t>Consultas con LINQ – Sintaxis</a:t>
            </a:r>
          </a:p>
          <a:p>
            <a:pPr>
              <a:lnSpc>
                <a:spcPct val="150000"/>
              </a:lnSpc>
            </a:pPr>
            <a:r>
              <a:rPr lang="es-CL" sz="2800" b="1" dirty="0" smtClean="0"/>
              <a:t>Expresiones Lambda                  Interpretación </a:t>
            </a:r>
          </a:p>
          <a:p>
            <a:pPr marL="0" indent="0">
              <a:lnSpc>
                <a:spcPct val="150000"/>
              </a:lnSpc>
              <a:buNone/>
            </a:pPr>
            <a:endParaRPr lang="es-CL" b="1" dirty="0" smtClean="0"/>
          </a:p>
          <a:p>
            <a:pPr marL="0" indent="0">
              <a:lnSpc>
                <a:spcPct val="150000"/>
              </a:lnSpc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77" y="2348880"/>
            <a:ext cx="8091947" cy="3718399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4139952" y="213285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sp>
        <p:nvSpPr>
          <p:cNvPr id="6" name="Marcador de contenido 1"/>
          <p:cNvSpPr txBox="1">
            <a:spLocks/>
          </p:cNvSpPr>
          <p:nvPr/>
        </p:nvSpPr>
        <p:spPr bwMode="auto">
          <a:xfrm>
            <a:off x="539552" y="836712"/>
            <a:ext cx="8229600" cy="83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L" b="1" dirty="0" smtClean="0"/>
              <a:t>Consultas con LINQ – Sintaxis</a:t>
            </a:r>
          </a:p>
          <a:p>
            <a:r>
              <a:rPr lang="es-CL" sz="2800" b="1" dirty="0" smtClean="0"/>
              <a:t>Expresiones Lambda  </a:t>
            </a: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9" y="3135367"/>
            <a:ext cx="2295819" cy="21102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18" y="3135368"/>
            <a:ext cx="2307414" cy="2110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b="31370"/>
          <a:stretch/>
        </p:blipFill>
        <p:spPr>
          <a:xfrm>
            <a:off x="2795478" y="2708920"/>
            <a:ext cx="3820388" cy="189041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877830" y="4599336"/>
            <a:ext cx="366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/>
              <a:t>Si se quisiera obtener el Nombre de las Mujeres en P: </a:t>
            </a:r>
            <a:endParaRPr lang="es-CL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t="67701"/>
          <a:stretch/>
        </p:blipFill>
        <p:spPr>
          <a:xfrm>
            <a:off x="2839844" y="5331765"/>
            <a:ext cx="3820388" cy="8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lang="es-CL" dirty="0" smtClean="0"/>
              <a:t>Actividad: </a:t>
            </a:r>
            <a:br>
              <a:rPr lang="es-CL" dirty="0" smtClean="0"/>
            </a:br>
            <a:r>
              <a:rPr lang="es-CL" dirty="0" smtClean="0"/>
              <a:t>Consultas con LINQ</a:t>
            </a:r>
            <a:endParaRPr lang="es-CL" dirty="0"/>
          </a:p>
        </p:txBody>
      </p:sp>
      <p:pic>
        <p:nvPicPr>
          <p:cNvPr id="4" name="Imagen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1923678"/>
            <a:ext cx="3737570" cy="37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0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lang="es-CL" dirty="0" smtClean="0"/>
              <a:t>Actividad: </a:t>
            </a:r>
            <a:br>
              <a:rPr lang="es-CL" dirty="0" smtClean="0"/>
            </a:br>
            <a:r>
              <a:rPr lang="es-CL" dirty="0" smtClean="0"/>
              <a:t>Hoteles </a:t>
            </a:r>
            <a:r>
              <a:rPr lang="es-CL" dirty="0" err="1" smtClean="0"/>
              <a:t>Xeraton</a:t>
            </a:r>
            <a:endParaRPr lang="es-CL" dirty="0"/>
          </a:p>
        </p:txBody>
      </p:sp>
      <p:pic>
        <p:nvPicPr>
          <p:cNvPr id="4" name="Imagen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1923678"/>
            <a:ext cx="3737570" cy="37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1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251520" y="404664"/>
            <a:ext cx="8594706" cy="5176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N°3</a:t>
            </a:r>
          </a:p>
          <a:p>
            <a:pPr algn="ctr"/>
            <a:r>
              <a:rPr lang="es-CL" sz="2800" dirty="0" smtClean="0"/>
              <a:t>Herencias y Colecciones</a:t>
            </a:r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CL" sz="2800" dirty="0" smtClean="0">
                <a:latin typeface="Calibri" pitchFamily="34" charset="0"/>
              </a:rPr>
              <a:t>Aprendizajes Esperados:</a:t>
            </a:r>
            <a:endParaRPr lang="es-CL" sz="2800" b="1" dirty="0">
              <a:latin typeface="Calibri" pitchFamily="34" charset="0"/>
            </a:endParaRPr>
          </a:p>
          <a:p>
            <a:endParaRPr lang="es-C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rgbClr val="FF0000"/>
                </a:solidFill>
              </a:rPr>
              <a:t>XXX</a:t>
            </a:r>
            <a:r>
              <a:rPr lang="es-CL" sz="2800" dirty="0"/>
              <a:t>	</a:t>
            </a:r>
          </a:p>
          <a:p>
            <a:pPr algn="ctr"/>
            <a:endParaRPr lang="es-CL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lang="es-CL" dirty="0" smtClean="0"/>
              <a:t>Actividad: </a:t>
            </a:r>
            <a:br>
              <a:rPr lang="es-CL" dirty="0" smtClean="0"/>
            </a:br>
            <a:r>
              <a:rPr lang="es-CL" dirty="0" smtClean="0"/>
              <a:t>Contratos </a:t>
            </a:r>
            <a:r>
              <a:rPr lang="es-CL" dirty="0" err="1" smtClean="0"/>
              <a:t>TeleCell</a:t>
            </a:r>
            <a:endParaRPr lang="es-CL" dirty="0"/>
          </a:p>
        </p:txBody>
      </p:sp>
      <p:pic>
        <p:nvPicPr>
          <p:cNvPr id="4" name="Imagen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1923678"/>
            <a:ext cx="3737570" cy="37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76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756792"/>
          </a:xfrm>
        </p:spPr>
        <p:txBody>
          <a:bodyPr/>
          <a:lstStyle/>
          <a:p>
            <a:pPr marL="0" indent="0" algn="just">
              <a:buNone/>
            </a:pPr>
            <a:r>
              <a:rPr lang="es-CL" b="1" dirty="0"/>
              <a:t>¿Qué es LINQ</a:t>
            </a:r>
            <a:r>
              <a:rPr lang="es-CL" b="1" dirty="0" smtClean="0"/>
              <a:t>?</a:t>
            </a:r>
          </a:p>
          <a:p>
            <a:pPr algn="just"/>
            <a:r>
              <a:rPr lang="es-CL" sz="2800" b="1" dirty="0" err="1"/>
              <a:t>Language</a:t>
            </a:r>
            <a:r>
              <a:rPr lang="es-CL" sz="2800" b="1" dirty="0"/>
              <a:t> </a:t>
            </a:r>
            <a:r>
              <a:rPr lang="es-CL" sz="2800" b="1" dirty="0" err="1"/>
              <a:t>Integrated</a:t>
            </a:r>
            <a:r>
              <a:rPr lang="es-CL" sz="2800" b="1" dirty="0"/>
              <a:t> </a:t>
            </a:r>
            <a:r>
              <a:rPr lang="es-CL" sz="2800" b="1" dirty="0" err="1"/>
              <a:t>Query</a:t>
            </a:r>
            <a:r>
              <a:rPr lang="es-CL" sz="2800" b="1" dirty="0"/>
              <a:t> </a:t>
            </a:r>
            <a:r>
              <a:rPr lang="es-CL" sz="2800" dirty="0"/>
              <a:t>abreviado como LINQ, es una tecnología introducida por Microsoft en el </a:t>
            </a:r>
            <a:r>
              <a:rPr lang="es-CL" sz="2800" dirty="0" err="1"/>
              <a:t>.Net</a:t>
            </a:r>
            <a:r>
              <a:rPr lang="es-CL" sz="2800" dirty="0"/>
              <a:t> Framework 3.5. Nace como un proyecto en la versión “Orcas” del </a:t>
            </a:r>
            <a:r>
              <a:rPr lang="es-CL" sz="2800" dirty="0" err="1"/>
              <a:t>.Net</a:t>
            </a:r>
            <a:r>
              <a:rPr lang="es-CL" sz="2800" dirty="0"/>
              <a:t> Framework y su primera liberación oficial es junto a Visual Studio 2008</a:t>
            </a:r>
            <a:r>
              <a:rPr lang="es-CL" sz="2800" dirty="0" smtClean="0"/>
              <a:t>.</a:t>
            </a:r>
            <a:endParaRPr lang="es-CL" sz="2800" dirty="0"/>
          </a:p>
          <a:p>
            <a:pPr algn="just"/>
            <a:r>
              <a:rPr lang="es-CL" sz="2800" dirty="0"/>
              <a:t>Se presenta como un facilitador para realizar consultas sobre diversas fuentes de datos, originalmente centradas en Bases de Datos, Manifiestos XML y Objetos.</a:t>
            </a:r>
          </a:p>
          <a:p>
            <a:endParaRPr lang="es-C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 LINQ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207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s-CL" b="1" dirty="0"/>
              <a:t>Consultas con LINQ</a:t>
            </a:r>
          </a:p>
          <a:p>
            <a:r>
              <a:rPr lang="es-CL" sz="2800" dirty="0"/>
              <a:t>Una consulta es una expresión para recuperar </a:t>
            </a:r>
            <a:r>
              <a:rPr lang="es-CL" sz="2800" dirty="0" smtClean="0"/>
              <a:t>datos:</a:t>
            </a:r>
            <a:endParaRPr lang="es-CL" sz="2800" dirty="0"/>
          </a:p>
          <a:p>
            <a:pPr marL="0" indent="0">
              <a:buNone/>
            </a:pPr>
            <a:endParaRPr lang="es-CL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36911"/>
            <a:ext cx="4464496" cy="397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2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180728"/>
          </a:xfrm>
        </p:spPr>
        <p:txBody>
          <a:bodyPr/>
          <a:lstStyle/>
          <a:p>
            <a:r>
              <a:rPr lang="es-CL" dirty="0" smtClean="0"/>
              <a:t>Componentes de una Consulta LINQ</a:t>
            </a:r>
            <a:endParaRPr lang="es-C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7383004" cy="39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720080"/>
          </a:xfrm>
        </p:spPr>
        <p:txBody>
          <a:bodyPr/>
          <a:lstStyle/>
          <a:p>
            <a:pPr marL="0" indent="0">
              <a:buNone/>
            </a:pPr>
            <a:r>
              <a:rPr lang="es-CL" b="1" dirty="0"/>
              <a:t>Consultas con </a:t>
            </a:r>
            <a:r>
              <a:rPr lang="es-CL" b="1" dirty="0" smtClean="0"/>
              <a:t>LINQ</a:t>
            </a:r>
            <a:endParaRPr lang="es-CL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3647"/>
            <a:ext cx="7465198" cy="331358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3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sp>
        <p:nvSpPr>
          <p:cNvPr id="6" name="Marcador de contenido 1"/>
          <p:cNvSpPr txBox="1">
            <a:spLocks/>
          </p:cNvSpPr>
          <p:nvPr/>
        </p:nvSpPr>
        <p:spPr bwMode="auto">
          <a:xfrm>
            <a:off x="539552" y="1196752"/>
            <a:ext cx="8229600" cy="301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b="1" dirty="0" smtClean="0"/>
              <a:t>Consultas con LINQ – </a:t>
            </a:r>
            <a:r>
              <a:rPr lang="es-CL" b="1" dirty="0"/>
              <a:t>Origen de Datos </a:t>
            </a:r>
            <a:endParaRPr lang="es-CL" b="1" dirty="0" smtClean="0"/>
          </a:p>
          <a:p>
            <a:r>
              <a:rPr lang="es-CL" sz="2600" dirty="0"/>
              <a:t>Colecciones de objetos y arreglos.</a:t>
            </a:r>
          </a:p>
          <a:p>
            <a:r>
              <a:rPr lang="es-CL" sz="2600" dirty="0"/>
              <a:t>Bases de Datos.</a:t>
            </a:r>
          </a:p>
          <a:p>
            <a:r>
              <a:rPr lang="es-CL" sz="2600" dirty="0"/>
              <a:t>Manifiestos XML</a:t>
            </a:r>
          </a:p>
          <a:p>
            <a:r>
              <a:rPr lang="es-CL" sz="2600" dirty="0"/>
              <a:t>Cualquier objeto que admite la interfaz genérica </a:t>
            </a:r>
            <a:r>
              <a:rPr lang="es-CL" sz="2600" dirty="0" err="1"/>
              <a:t>IEnumerable</a:t>
            </a:r>
            <a:r>
              <a:rPr lang="es-CL" sz="2600" dirty="0"/>
              <a:t>&lt;T&gt;</a:t>
            </a:r>
          </a:p>
          <a:p>
            <a:pPr marL="0" indent="0">
              <a:buFont typeface="Arial" charset="0"/>
              <a:buNone/>
            </a:pPr>
            <a:endParaRPr lang="es-CL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73" y="4149080"/>
            <a:ext cx="7779067" cy="197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82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sp>
        <p:nvSpPr>
          <p:cNvPr id="6" name="Marcador de contenido 1"/>
          <p:cNvSpPr txBox="1">
            <a:spLocks/>
          </p:cNvSpPr>
          <p:nvPr/>
        </p:nvSpPr>
        <p:spPr bwMode="auto">
          <a:xfrm>
            <a:off x="539552" y="1196752"/>
            <a:ext cx="82296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L" b="1" dirty="0" smtClean="0"/>
              <a:t>Consultas con LINQ – La Consulta </a:t>
            </a:r>
          </a:p>
          <a:p>
            <a:pPr algn="just"/>
            <a:r>
              <a:rPr lang="es-CL" sz="2600" dirty="0" smtClean="0"/>
              <a:t>Estructurada </a:t>
            </a:r>
            <a:r>
              <a:rPr lang="es-CL" sz="2600" dirty="0"/>
              <a:t>por las cláusulas: </a:t>
            </a:r>
            <a:r>
              <a:rPr lang="es-CL" sz="2600" dirty="0" err="1"/>
              <a:t>from</a:t>
            </a:r>
            <a:r>
              <a:rPr lang="es-CL" sz="2600" dirty="0"/>
              <a:t>, </a:t>
            </a:r>
            <a:r>
              <a:rPr lang="es-CL" sz="2600" dirty="0" err="1"/>
              <a:t>where</a:t>
            </a:r>
            <a:r>
              <a:rPr lang="es-CL" sz="2600" dirty="0"/>
              <a:t> y </a:t>
            </a:r>
            <a:r>
              <a:rPr lang="es-CL" sz="2600" dirty="0" err="1"/>
              <a:t>select</a:t>
            </a:r>
            <a:r>
              <a:rPr lang="es-CL" sz="2600" dirty="0"/>
              <a:t>.</a:t>
            </a:r>
          </a:p>
          <a:p>
            <a:pPr algn="just"/>
            <a:r>
              <a:rPr lang="es-CL" sz="2600" dirty="0"/>
              <a:t>Especifica la información a recuperar.</a:t>
            </a:r>
          </a:p>
          <a:p>
            <a:pPr algn="just"/>
            <a:r>
              <a:rPr lang="es-CL" sz="2600" dirty="0"/>
              <a:t>Ordenamiento y agrupación opcional.</a:t>
            </a:r>
          </a:p>
          <a:p>
            <a:pPr algn="just"/>
            <a:r>
              <a:rPr lang="es-CL" sz="2600" dirty="0"/>
              <a:t>La expresión de consulta o variable NO ejecuta la consulta.</a:t>
            </a:r>
          </a:p>
          <a:p>
            <a:pPr algn="just"/>
            <a:r>
              <a:rPr lang="es-CL" sz="2600" dirty="0"/>
              <a:t>Se usan para consultar y transformar los datos de cualquier origen de datos compatible con LINQ. </a:t>
            </a:r>
          </a:p>
          <a:p>
            <a:pPr algn="just"/>
            <a:r>
              <a:rPr lang="es-CL" sz="2600" dirty="0"/>
              <a:t>Todas las variables de una expresión de consulta tienen establecimiento inflexible de tipos. </a:t>
            </a:r>
          </a:p>
          <a:p>
            <a:pPr marL="0" indent="0">
              <a:buFont typeface="Arial" charset="0"/>
              <a:buNone/>
            </a:pP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7782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LINQ</a:t>
            </a:r>
            <a:endParaRPr lang="es-CL" dirty="0"/>
          </a:p>
        </p:txBody>
      </p:sp>
      <p:sp>
        <p:nvSpPr>
          <p:cNvPr id="6" name="Marcador de contenido 1"/>
          <p:cNvSpPr txBox="1">
            <a:spLocks/>
          </p:cNvSpPr>
          <p:nvPr/>
        </p:nvSpPr>
        <p:spPr bwMode="auto">
          <a:xfrm>
            <a:off x="539552" y="1268760"/>
            <a:ext cx="82296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L" b="1" dirty="0" smtClean="0"/>
              <a:t>Consultas con LINQ – La Ejecución </a:t>
            </a:r>
          </a:p>
          <a:p>
            <a:r>
              <a:rPr lang="es-CL" sz="2600" dirty="0"/>
              <a:t>Ejecución Diferida</a:t>
            </a:r>
          </a:p>
          <a:p>
            <a:pPr marL="0" indent="0">
              <a:buFont typeface="Arial" charset="0"/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/>
          </a:p>
          <a:p>
            <a:r>
              <a:rPr lang="es-CL" sz="2800" dirty="0" smtClean="0"/>
              <a:t>Ejecución </a:t>
            </a:r>
            <a:r>
              <a:rPr lang="es-CL" sz="2800" dirty="0"/>
              <a:t>Forzada</a:t>
            </a:r>
          </a:p>
          <a:p>
            <a:pPr marL="0" indent="0">
              <a:buFont typeface="Arial" charset="0"/>
              <a:buNone/>
            </a:pPr>
            <a:endParaRPr lang="es-CL" sz="2800" dirty="0" smtClean="0"/>
          </a:p>
          <a:p>
            <a:pPr marL="0" indent="0">
              <a:buFont typeface="Arial" charset="0"/>
              <a:buNone/>
            </a:pPr>
            <a:endParaRPr lang="es-CL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6" y="2556549"/>
            <a:ext cx="7465198" cy="10884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21" y="4119103"/>
            <a:ext cx="7465198" cy="183017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0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2464334</TotalTime>
  <Words>409</Words>
  <Application>Microsoft Office PowerPoint</Application>
  <PresentationFormat>Presentación en pantalla (4:3)</PresentationFormat>
  <Paragraphs>91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Calibri</vt:lpstr>
      <vt:lpstr>Tema DuocUC 2012</vt:lpstr>
      <vt:lpstr>Presentación de PowerPoint</vt:lpstr>
      <vt:lpstr>Presentación de PowerPoint</vt:lpstr>
      <vt:lpstr>Introducción 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LINQ</vt:lpstr>
      <vt:lpstr>Actividad:  Consultas con LINQ</vt:lpstr>
      <vt:lpstr>Actividad:  Hoteles Xeraton</vt:lpstr>
      <vt:lpstr>Actividad:  Contratos TeleCell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Ignacia Araos C.</cp:lastModifiedBy>
  <cp:revision>81</cp:revision>
  <dcterms:created xsi:type="dcterms:W3CDTF">2013-06-28T16:52:03Z</dcterms:created>
  <dcterms:modified xsi:type="dcterms:W3CDTF">2016-01-04T15:21:52Z</dcterms:modified>
</cp:coreProperties>
</file>