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10"/>
  </p:notesMasterIdLst>
  <p:sldIdLst>
    <p:sldId id="260" r:id="rId2"/>
    <p:sldId id="259" r:id="rId3"/>
    <p:sldId id="261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4" autoAdjust="0"/>
    <p:restoredTop sz="85143" autoAdjust="0"/>
  </p:normalViewPr>
  <p:slideViewPr>
    <p:cSldViewPr>
      <p:cViewPr varScale="1">
        <p:scale>
          <a:sx n="68" d="100"/>
          <a:sy n="68" d="100"/>
        </p:scale>
        <p:origin x="60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F746-0070-4FC6-A14B-1246EAB313E3}" type="datetimeFigureOut">
              <a:rPr lang="es-CL" smtClean="0"/>
              <a:t>23-12-2015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BAC6-CDD1-495F-B578-B1B655A18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972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398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Actividad para</a:t>
            </a:r>
            <a:r>
              <a:rPr lang="es-CL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implementar Herencia</a:t>
            </a:r>
          </a:p>
          <a:p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Documento: </a:t>
            </a:r>
            <a:r>
              <a:rPr lang="es-CL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Act_Herencia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7326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Actividad para</a:t>
            </a:r>
            <a:r>
              <a:rPr lang="es-CL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practicar Herencia</a:t>
            </a:r>
            <a:endParaRPr lang="es-CL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Documento: </a:t>
            </a:r>
            <a:r>
              <a:rPr lang="es-CL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Act_HerenciaTeleCell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24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23-12-2015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23-12-2015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23-12-2015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23-12-2015</a:t>
            </a:fld>
            <a:endParaRPr lang="es-CL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s-CL" smtClean="0"/>
              <a:pPr/>
              <a:t>23-12-2015</a:t>
            </a:fld>
            <a:endParaRPr lang="es-CL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23-12-2015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23-12-2015</a:t>
            </a:fld>
            <a:endParaRPr lang="es-C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hoja-interi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23-12-2015</a:t>
            </a:fld>
            <a:endParaRPr lang="es-CL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23-12-2015</a:t>
            </a:fld>
            <a:endParaRPr lang="es-C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23-12-2015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_tradnl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23-12-2015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1BF2EB3-0EDA-4ED9-9536-B32CA2814CB2}" type="datetimeFigureOut">
              <a:rPr lang="es-CL" smtClean="0"/>
              <a:pPr/>
              <a:t>23-12-2015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Rectángulo"/>
          <p:cNvSpPr/>
          <p:nvPr/>
        </p:nvSpPr>
        <p:spPr>
          <a:xfrm>
            <a:off x="5712587" y="5733256"/>
            <a:ext cx="325050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000" b="1" dirty="0" smtClean="0">
                <a:effectLst/>
                <a:latin typeface="Calibri" pitchFamily="34" charset="0"/>
              </a:rPr>
              <a:t>Experiencia de aprendizaje 9</a:t>
            </a:r>
          </a:p>
          <a:p>
            <a:pPr algn="ctr"/>
            <a:r>
              <a:rPr lang="es-CL" sz="2000" dirty="0" smtClean="0"/>
              <a:t>Herencia</a:t>
            </a:r>
            <a:endParaRPr lang="es-CL" sz="2000" dirty="0"/>
          </a:p>
          <a:p>
            <a:endParaRPr lang="es-CL" sz="2000" dirty="0">
              <a:latin typeface="Calibri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99592" y="620688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 smtClean="0">
                <a:solidFill>
                  <a:schemeClr val="bg1"/>
                </a:solidFill>
              </a:rPr>
              <a:t>POO3501</a:t>
            </a:r>
          </a:p>
          <a:p>
            <a:pPr algn="ctr"/>
            <a:r>
              <a:rPr lang="es-CL" sz="2400" b="1" dirty="0" smtClean="0">
                <a:solidFill>
                  <a:schemeClr val="bg1"/>
                </a:solidFill>
              </a:rPr>
              <a:t>PROGRAMACIÓN ORIENTADA A OBJETOS II (.NET)</a:t>
            </a:r>
            <a:endParaRPr lang="es-CL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23528" y="620688"/>
            <a:ext cx="8594706" cy="4881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CL" sz="2800" b="1" dirty="0" smtClean="0">
              <a:latin typeface="Calibri" pitchFamily="34" charset="0"/>
            </a:endParaRPr>
          </a:p>
          <a:p>
            <a:pPr algn="ctr"/>
            <a:r>
              <a:rPr lang="es-CL" sz="2800" b="1" dirty="0" smtClean="0">
                <a:latin typeface="Calibri" pitchFamily="34" charset="0"/>
              </a:rPr>
              <a:t>Unidad </a:t>
            </a:r>
            <a:r>
              <a:rPr lang="es-CL" sz="2800" b="1" dirty="0">
                <a:latin typeface="Calibri" pitchFamily="34" charset="0"/>
              </a:rPr>
              <a:t>de Aprendizaje </a:t>
            </a:r>
            <a:r>
              <a:rPr lang="es-CL" sz="2800" b="1" dirty="0" smtClean="0">
                <a:latin typeface="Calibri" pitchFamily="34" charset="0"/>
              </a:rPr>
              <a:t>N°3</a:t>
            </a:r>
          </a:p>
          <a:p>
            <a:pPr algn="ctr"/>
            <a:r>
              <a:rPr lang="es-CL" sz="2800" dirty="0" smtClean="0"/>
              <a:t>Herencias y Colecciones</a:t>
            </a:r>
            <a:endParaRPr lang="es-CL" sz="2800" dirty="0">
              <a:latin typeface="Calibri" pitchFamily="34" charset="0"/>
            </a:endParaRPr>
          </a:p>
          <a:p>
            <a:pPr algn="ctr"/>
            <a:endParaRPr lang="es-CL" sz="2800" dirty="0" smtClean="0">
              <a:latin typeface="Calibri" pitchFamily="34" charset="0"/>
            </a:endParaRPr>
          </a:p>
          <a:p>
            <a:pPr algn="ctr"/>
            <a:endParaRPr lang="es-CL" sz="2800" dirty="0" smtClean="0">
              <a:latin typeface="Calibri" pitchFamily="34" charset="0"/>
            </a:endParaRPr>
          </a:p>
          <a:p>
            <a:pPr algn="ctr"/>
            <a:r>
              <a:rPr lang="es-CL" sz="2800" dirty="0" smtClean="0">
                <a:latin typeface="Calibri" pitchFamily="34" charset="0"/>
              </a:rPr>
              <a:t>Aprendizajes Esperados:</a:t>
            </a:r>
            <a:endParaRPr lang="es-CL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rgbClr val="FF0000"/>
                </a:solidFill>
              </a:rPr>
              <a:t>Emplea eficientemente estructuras de datos más complejas para la construcción de soluciones</a:t>
            </a:r>
            <a:r>
              <a:rPr lang="es-CL" sz="2400" dirty="0" smtClean="0">
                <a:solidFill>
                  <a:srgbClr val="FF0000"/>
                </a:solidFill>
              </a:rPr>
              <a:t>.</a:t>
            </a:r>
            <a:endParaRPr lang="es-CL" sz="2400" dirty="0">
              <a:solidFill>
                <a:srgbClr val="FF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rgbClr val="FF0000"/>
                </a:solidFill>
              </a:rPr>
              <a:t>Utiliza conceptos de herencia para la construcción de soluciones.</a:t>
            </a:r>
          </a:p>
          <a:p>
            <a:pPr algn="ctr"/>
            <a:endParaRPr lang="es-CL" sz="28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2736304"/>
          </a:xfrm>
        </p:spPr>
        <p:txBody>
          <a:bodyPr/>
          <a:lstStyle/>
          <a:p>
            <a:pPr marL="0" indent="0" algn="just">
              <a:buNone/>
            </a:pPr>
            <a:r>
              <a:rPr lang="es-CL" sz="2800" dirty="0"/>
              <a:t>La herencia se realiza a través de una derivación, lo que significa que una </a:t>
            </a:r>
            <a:r>
              <a:rPr lang="es-CL" sz="2800" dirty="0" smtClean="0"/>
              <a:t>clase, </a:t>
            </a:r>
            <a:r>
              <a:rPr lang="es-CL" sz="2800" dirty="0"/>
              <a:t>se declara utilizando una clase </a:t>
            </a:r>
            <a:r>
              <a:rPr lang="es-CL" sz="2800" dirty="0" smtClean="0"/>
              <a:t>base, </a:t>
            </a:r>
            <a:r>
              <a:rPr lang="es-CL" sz="2800" dirty="0"/>
              <a:t>de la cual hereda los datos y el comportamiento. Para conseguir esto, se coloca un signo de dos puntos “:” después del nombre de la clase y luego el nombre de la clase de la cual se hereda, del modo siguiente: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Herencia de Clases</a:t>
            </a:r>
            <a:endParaRPr lang="es-CL" dirty="0"/>
          </a:p>
        </p:txBody>
      </p:sp>
      <p:sp>
        <p:nvSpPr>
          <p:cNvPr id="6" name="6 Rectángulo redondeado"/>
          <p:cNvSpPr/>
          <p:nvPr/>
        </p:nvSpPr>
        <p:spPr>
          <a:xfrm>
            <a:off x="3646240" y="4005064"/>
            <a:ext cx="3662064" cy="2719063"/>
          </a:xfrm>
          <a:prstGeom prst="roundRect">
            <a:avLst/>
          </a:prstGeom>
          <a:solidFill>
            <a:srgbClr val="FF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CL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CL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CL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CL" sz="19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endParaRPr lang="es-CL" sz="1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s-CL" sz="19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CL" sz="19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s-CL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CL" sz="1900" dirty="0">
                <a:solidFill>
                  <a:prstClr val="black"/>
                </a:solidFill>
                <a:latin typeface="Consolas" panose="020B0609020204030204" pitchFamily="49" charset="0"/>
              </a:rPr>
              <a:t> A</a:t>
            </a:r>
            <a:r>
              <a:rPr lang="es-CL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() { }</a:t>
            </a:r>
            <a:endParaRPr lang="es-CL" sz="1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s-CL" sz="19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CL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s-CL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CL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CL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CL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CL" sz="19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s-CL" sz="1900" dirty="0">
                <a:solidFill>
                  <a:prstClr val="black"/>
                </a:solidFill>
                <a:latin typeface="Consolas" panose="020B0609020204030204" pitchFamily="49" charset="0"/>
              </a:rPr>
              <a:t> : </a:t>
            </a:r>
            <a:r>
              <a:rPr lang="es-CL" sz="19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endParaRPr lang="es-CL" sz="1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s-CL" sz="19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CL" sz="19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s-CL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CL" sz="1900" dirty="0">
                <a:solidFill>
                  <a:prstClr val="black"/>
                </a:solidFill>
                <a:latin typeface="Consolas" panose="020B0609020204030204" pitchFamily="49" charset="0"/>
              </a:rPr>
              <a:t> B</a:t>
            </a:r>
            <a:r>
              <a:rPr lang="es-CL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() { }</a:t>
            </a:r>
            <a:endParaRPr lang="es-CL" sz="1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s-CL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s-CL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s-CL" sz="19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414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s-CL" sz="2600" dirty="0"/>
              <a:t>Cuando una clase </a:t>
            </a:r>
            <a:r>
              <a:rPr lang="es-CL" sz="2600" dirty="0" smtClean="0"/>
              <a:t>declara, una </a:t>
            </a:r>
            <a:r>
              <a:rPr lang="es-CL" sz="2600" dirty="0"/>
              <a:t>clase base (hereda de), todos los miembros de clase definidos para la clase base también pasan a formar parte de la nueva clase. </a:t>
            </a:r>
          </a:p>
          <a:p>
            <a:pPr marL="0" indent="0" algn="just">
              <a:buNone/>
            </a:pPr>
            <a:r>
              <a:rPr lang="es-CL" sz="2600" dirty="0"/>
              <a:t>En el ejemplo anterior, la clase B es claramente B y A. Cuando se tiene acceso a un objeto B, se puede utilizar la operación de conversión de tipos para convertirlo en un objeto A (casting o conversión explícita). </a:t>
            </a:r>
          </a:p>
          <a:p>
            <a:pPr marL="0" indent="0" algn="just">
              <a:buNone/>
            </a:pPr>
            <a:r>
              <a:rPr lang="es-CL" sz="2600" dirty="0"/>
              <a:t>La conversión de tipos no cambia el objeto B, pero la vista del objeto B se restringe a los datos y comportamientos de A. Pero no todas las instancias de A se pueden convertir en B, sólo aquellas que son realmente instancias de B. </a:t>
            </a:r>
          </a:p>
          <a:p>
            <a:pPr marL="0" indent="0">
              <a:buNone/>
            </a:pPr>
            <a:endParaRPr lang="es-CL" sz="2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Herencia de Clases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5219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Herencia de Clases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6073" t="21454" r="60143" b="48031"/>
          <a:stretch/>
        </p:blipFill>
        <p:spPr>
          <a:xfrm>
            <a:off x="267563" y="1844824"/>
            <a:ext cx="3008293" cy="3744416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491880" y="1905794"/>
            <a:ext cx="51949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800" dirty="0" smtClean="0"/>
              <a:t>En palabras sencillas: La Herencia es la capacidad de un objeto de heredar datos y funcionalidad de su objeto padre.</a:t>
            </a:r>
          </a:p>
          <a:p>
            <a:pPr algn="just"/>
            <a:r>
              <a:rPr lang="es-CL" sz="2800" dirty="0" smtClean="0"/>
              <a:t>La </a:t>
            </a:r>
            <a:r>
              <a:rPr lang="es-CL" sz="2800" b="1" dirty="0" smtClean="0"/>
              <a:t>clase padre</a:t>
            </a:r>
            <a:r>
              <a:rPr lang="es-CL" sz="2800" dirty="0" smtClean="0"/>
              <a:t> en la que está basada la nueva clase es la </a:t>
            </a:r>
            <a:r>
              <a:rPr lang="es-C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Clase Base</a:t>
            </a:r>
            <a:r>
              <a:rPr lang="es-CL" sz="2800" dirty="0" smtClean="0"/>
              <a:t>, mientras que la </a:t>
            </a:r>
            <a:r>
              <a:rPr lang="es-CL" sz="2800" b="1" dirty="0" smtClean="0"/>
              <a:t>clase hija</a:t>
            </a:r>
            <a:r>
              <a:rPr lang="es-CL" sz="2800" dirty="0" smtClean="0"/>
              <a:t> se conoce como </a:t>
            </a:r>
            <a:r>
              <a:rPr lang="es-C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Clase Derivada</a:t>
            </a:r>
            <a:r>
              <a:rPr lang="es-CL" sz="2800" dirty="0" smtClean="0"/>
              <a:t>.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26053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Herencia de Clases</a:t>
            </a:r>
            <a:endParaRPr lang="es-CL" dirty="0"/>
          </a:p>
        </p:txBody>
      </p:sp>
      <p:grpSp>
        <p:nvGrpSpPr>
          <p:cNvPr id="4" name="Group 20"/>
          <p:cNvGrpSpPr/>
          <p:nvPr/>
        </p:nvGrpSpPr>
        <p:grpSpPr>
          <a:xfrm>
            <a:off x="179512" y="1988840"/>
            <a:ext cx="8828892" cy="3384376"/>
            <a:chOff x="539552" y="1257604"/>
            <a:chExt cx="8479196" cy="2721074"/>
          </a:xfrm>
        </p:grpSpPr>
        <p:sp>
          <p:nvSpPr>
            <p:cNvPr id="5" name="Rounded Rectangle 5"/>
            <p:cNvSpPr/>
            <p:nvPr/>
          </p:nvSpPr>
          <p:spPr>
            <a:xfrm>
              <a:off x="539552" y="1275606"/>
              <a:ext cx="1008112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b="1" dirty="0" smtClean="0"/>
                <a:t>Clase A</a:t>
              </a:r>
              <a:endParaRPr lang="en-US" b="1" dirty="0"/>
            </a:p>
          </p:txBody>
        </p:sp>
        <p:sp>
          <p:nvSpPr>
            <p:cNvPr id="6" name="Rounded Rectangle 6"/>
            <p:cNvSpPr/>
            <p:nvPr/>
          </p:nvSpPr>
          <p:spPr>
            <a:xfrm>
              <a:off x="539552" y="2563890"/>
              <a:ext cx="1008112" cy="7920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b="1" dirty="0" smtClean="0"/>
                <a:t>Clase B</a:t>
              </a:r>
              <a:endParaRPr lang="en-US" b="1" dirty="0"/>
            </a:p>
          </p:txBody>
        </p:sp>
        <p:sp>
          <p:nvSpPr>
            <p:cNvPr id="7" name="Isosceles Triangle 7"/>
            <p:cNvSpPr/>
            <p:nvPr/>
          </p:nvSpPr>
          <p:spPr>
            <a:xfrm>
              <a:off x="791580" y="2103698"/>
              <a:ext cx="504056" cy="21602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9"/>
            <p:cNvCxnSpPr>
              <a:stCxn id="7" idx="3"/>
              <a:endCxn id="6" idx="0"/>
            </p:cNvCxnSpPr>
            <p:nvPr/>
          </p:nvCxnSpPr>
          <p:spPr>
            <a:xfrm>
              <a:off x="1043608" y="2319722"/>
              <a:ext cx="0" cy="2441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be 11"/>
            <p:cNvSpPr/>
            <p:nvPr/>
          </p:nvSpPr>
          <p:spPr>
            <a:xfrm>
              <a:off x="2339752" y="1257604"/>
              <a:ext cx="1350404" cy="82809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b="1" dirty="0" smtClean="0"/>
                <a:t>Objeto A</a:t>
              </a:r>
              <a:endParaRPr lang="en-US" b="1" dirty="0"/>
            </a:p>
          </p:txBody>
        </p:sp>
        <p:sp>
          <p:nvSpPr>
            <p:cNvPr id="10" name="Cube 12"/>
            <p:cNvSpPr/>
            <p:nvPr/>
          </p:nvSpPr>
          <p:spPr>
            <a:xfrm>
              <a:off x="2315750" y="2545888"/>
              <a:ext cx="1350404" cy="828092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b="1" dirty="0" smtClean="0"/>
                <a:t>Objeto B</a:t>
              </a:r>
              <a:endParaRPr lang="en-US" b="1" dirty="0"/>
            </a:p>
          </p:txBody>
        </p:sp>
        <p:sp>
          <p:nvSpPr>
            <p:cNvPr id="11" name="Right Arrow 13"/>
            <p:cNvSpPr/>
            <p:nvPr/>
          </p:nvSpPr>
          <p:spPr>
            <a:xfrm>
              <a:off x="1763688" y="1491630"/>
              <a:ext cx="360040" cy="360040"/>
            </a:xfrm>
            <a:prstGeom prst="right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4"/>
            <p:cNvSpPr/>
            <p:nvPr/>
          </p:nvSpPr>
          <p:spPr>
            <a:xfrm>
              <a:off x="1751687" y="2779914"/>
              <a:ext cx="360040" cy="360040"/>
            </a:xfrm>
            <a:prstGeom prst="right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5"/>
            <p:cNvSpPr/>
            <p:nvPr/>
          </p:nvSpPr>
          <p:spPr>
            <a:xfrm>
              <a:off x="3870177" y="2730100"/>
              <a:ext cx="917848" cy="459668"/>
            </a:xfrm>
            <a:prstGeom prst="rightArrow">
              <a:avLst>
                <a:gd name="adj1" fmla="val 60582"/>
                <a:gd name="adj2" fmla="val 5000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s-CL" dirty="0" smtClean="0">
                  <a:solidFill>
                    <a:schemeClr val="accent2"/>
                  </a:solidFill>
                </a:rPr>
                <a:t>casting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4" name="Cube 17"/>
            <p:cNvSpPr/>
            <p:nvPr/>
          </p:nvSpPr>
          <p:spPr>
            <a:xfrm>
              <a:off x="5004048" y="3150586"/>
              <a:ext cx="1350404" cy="828092"/>
            </a:xfrm>
            <a:prstGeom prst="cube">
              <a:avLst/>
            </a:prstGeom>
            <a:solidFill>
              <a:schemeClr val="accent3">
                <a:lumMod val="75000"/>
                <a:alpha val="25000"/>
              </a:schemeClr>
            </a:solidFill>
            <a:ln>
              <a:prstDash val="sysDot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b="1" dirty="0" smtClean="0"/>
                <a:t>Objeto B</a:t>
              </a:r>
              <a:endParaRPr lang="en-US" b="1" dirty="0"/>
            </a:p>
          </p:txBody>
        </p:sp>
        <p:sp>
          <p:nvSpPr>
            <p:cNvPr id="15" name="Cube 16"/>
            <p:cNvSpPr/>
            <p:nvPr/>
          </p:nvSpPr>
          <p:spPr>
            <a:xfrm>
              <a:off x="4992048" y="2545888"/>
              <a:ext cx="1350404" cy="82809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b="1" dirty="0" smtClean="0"/>
                <a:t>Objeto A</a:t>
              </a:r>
              <a:endParaRPr lang="en-US" b="1" dirty="0"/>
            </a:p>
          </p:txBody>
        </p:sp>
        <p:sp>
          <p:nvSpPr>
            <p:cNvPr id="16" name="Right Arrow 18"/>
            <p:cNvSpPr/>
            <p:nvPr/>
          </p:nvSpPr>
          <p:spPr>
            <a:xfrm>
              <a:off x="6546475" y="2730100"/>
              <a:ext cx="917848" cy="459668"/>
            </a:xfrm>
            <a:prstGeom prst="rightArrow">
              <a:avLst>
                <a:gd name="adj1" fmla="val 60582"/>
                <a:gd name="adj2" fmla="val 5000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s-CL" dirty="0" smtClean="0">
                  <a:solidFill>
                    <a:schemeClr val="accent2"/>
                  </a:solidFill>
                </a:rPr>
                <a:t>casting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7" name="Cube 19"/>
            <p:cNvSpPr/>
            <p:nvPr/>
          </p:nvSpPr>
          <p:spPr>
            <a:xfrm>
              <a:off x="7668344" y="2545888"/>
              <a:ext cx="1350404" cy="828092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b="1" dirty="0" smtClean="0"/>
                <a:t>Objeto B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5667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/>
          <a:lstStyle/>
          <a:p>
            <a:r>
              <a:rPr lang="es-CL" dirty="0" smtClean="0"/>
              <a:t>Actividad: </a:t>
            </a:r>
            <a:br>
              <a:rPr lang="es-CL" dirty="0" smtClean="0"/>
            </a:br>
            <a:r>
              <a:rPr lang="es-CL" dirty="0"/>
              <a:t>H</a:t>
            </a:r>
            <a:r>
              <a:rPr lang="es-CL" dirty="0" smtClean="0"/>
              <a:t>erencia</a:t>
            </a:r>
            <a:endParaRPr lang="es-CL" dirty="0"/>
          </a:p>
        </p:txBody>
      </p:sp>
      <p:pic>
        <p:nvPicPr>
          <p:cNvPr id="4" name="Imagen 7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614" y="1923678"/>
            <a:ext cx="3737570" cy="3737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775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/>
          <a:lstStyle/>
          <a:p>
            <a:r>
              <a:rPr lang="es-CL" dirty="0" smtClean="0"/>
              <a:t>Actividad: </a:t>
            </a:r>
            <a:br>
              <a:rPr lang="es-CL" dirty="0" smtClean="0"/>
            </a:br>
            <a:r>
              <a:rPr lang="es-CL" dirty="0" smtClean="0"/>
              <a:t>Practicando Herencia</a:t>
            </a:r>
            <a:endParaRPr lang="es-CL" dirty="0"/>
          </a:p>
        </p:txBody>
      </p:sp>
      <p:pic>
        <p:nvPicPr>
          <p:cNvPr id="4" name="Imagen 7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614" y="1923678"/>
            <a:ext cx="3737570" cy="3737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234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DuocUC 2012</Template>
  <TotalTime>2451345</TotalTime>
  <Words>367</Words>
  <Application>Microsoft Office PowerPoint</Application>
  <PresentationFormat>Presentación en pantalla (4:3)</PresentationFormat>
  <Paragraphs>48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Consolas</vt:lpstr>
      <vt:lpstr>Tema DuocUC 2012</vt:lpstr>
      <vt:lpstr>Presentación de PowerPoint</vt:lpstr>
      <vt:lpstr>Presentación de PowerPoint</vt:lpstr>
      <vt:lpstr>Herencia de Clases</vt:lpstr>
      <vt:lpstr>Herencia de Clases</vt:lpstr>
      <vt:lpstr>Herencia de Clases</vt:lpstr>
      <vt:lpstr>Herencia de Clases</vt:lpstr>
      <vt:lpstr>Actividad:  Herencia</vt:lpstr>
      <vt:lpstr>Actividad:  Practicando Herencia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Maria Ignacia Araos C.</cp:lastModifiedBy>
  <cp:revision>43</cp:revision>
  <dcterms:created xsi:type="dcterms:W3CDTF">2013-06-28T16:52:03Z</dcterms:created>
  <dcterms:modified xsi:type="dcterms:W3CDTF">2015-12-23T13:25:26Z</dcterms:modified>
</cp:coreProperties>
</file>