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80d1f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80d1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80d1f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80d1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80d1ff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80d1f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6f80d1f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6f80d1f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6f80d1ff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6f80d1f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6c149cf7f6_0_9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6c149cf7f6_0_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6c149cf7f6_0_9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6c149cf7f6_0_9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6f80d1ff_0_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6f80d1f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universe.roboflow.com/-jwzpw/continuous_fire/dataset/6"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hyperlink" Target="https://docs.ultralytics.com/model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1.jpg"/><Relationship Id="rId5"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s://huggingface.co/spaces/SoulPerforms/Fire_Detection_YOLOv8_Model_Inference_with_Gradio" TargetMode="Externa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Fire Detection YOLOv8</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Project Final AI Bootcamp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Objective</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Spot Fires Quickly: The model aims to swiftly detect fires in images or videos, helping to catch potential dangers early on.</a:t>
            </a:r>
            <a:endParaRPr/>
          </a:p>
          <a:p>
            <a:pPr indent="-311150" lvl="0" marL="457200" rtl="0" algn="l">
              <a:spcBef>
                <a:spcPts val="0"/>
              </a:spcBef>
              <a:spcAft>
                <a:spcPts val="0"/>
              </a:spcAft>
              <a:buSzPts val="1300"/>
              <a:buChar char="●"/>
            </a:pPr>
            <a:r>
              <a:rPr lang="id"/>
              <a:t>Get it Right: It's designed to accurately identify fires, even if they're partially hidden or in tricky lighting, to reduce false alarms and ensure safety.</a:t>
            </a:r>
            <a:endParaRPr/>
          </a:p>
          <a:p>
            <a:pPr indent="-311150" lvl="0" marL="457200" rtl="0" algn="l">
              <a:spcBef>
                <a:spcPts val="0"/>
              </a:spcBef>
              <a:spcAft>
                <a:spcPts val="0"/>
              </a:spcAft>
              <a:buSzPts val="1300"/>
              <a:buChar char="●"/>
            </a:pPr>
            <a:r>
              <a:rPr lang="id"/>
              <a:t>Work Fast Everywhere: We're creating a model that can process lots of visual data quickly, so it can be used in many places like security cameras, factories, or forests to keep an eye out for fires.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22450"/>
            <a:ext cx="7688400" cy="77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Datasets</a:t>
            </a:r>
            <a:endParaRPr/>
          </a:p>
        </p:txBody>
      </p:sp>
      <p:sp>
        <p:nvSpPr>
          <p:cNvPr id="99" name="Google Shape;99;p15"/>
          <p:cNvSpPr txBox="1"/>
          <p:nvPr/>
        </p:nvSpPr>
        <p:spPr>
          <a:xfrm>
            <a:off x="794325" y="2390850"/>
            <a:ext cx="7801800" cy="23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300">
                <a:solidFill>
                  <a:schemeClr val="accent1"/>
                </a:solidFill>
                <a:latin typeface="Lato"/>
                <a:ea typeface="Lato"/>
                <a:cs typeface="Lato"/>
                <a:sym typeface="Lato"/>
              </a:rPr>
              <a:t>Datasets consist of 2509 images. For training 1004 images, valid 751 images and test 754 images. Resize it to 640 px by the model.</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lang="id" sz="1300">
                <a:solidFill>
                  <a:schemeClr val="accent1"/>
                </a:solidFill>
                <a:latin typeface="Lato"/>
                <a:ea typeface="Lato"/>
                <a:cs typeface="Lato"/>
                <a:sym typeface="Lato"/>
              </a:rPr>
              <a:t>Link to the dataset: </a:t>
            </a:r>
            <a:r>
              <a:rPr lang="id" sz="1300" u="sng">
                <a:solidFill>
                  <a:schemeClr val="hlink"/>
                </a:solidFill>
                <a:latin typeface="Lato"/>
                <a:ea typeface="Lato"/>
                <a:cs typeface="Lato"/>
                <a:sym typeface="Lato"/>
                <a:hlinkClick r:id="rId3"/>
              </a:rPr>
              <a:t>continuous_fire Image Dataset</a:t>
            </a:r>
            <a:endParaRPr sz="1300">
              <a:solidFill>
                <a:schemeClr val="accen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YOLOv8 model</a:t>
            </a:r>
            <a:endParaRPr/>
          </a:p>
        </p:txBody>
      </p:sp>
      <p:sp>
        <p:nvSpPr>
          <p:cNvPr id="105" name="Google Shape;105;p16"/>
          <p:cNvSpPr txBox="1"/>
          <p:nvPr>
            <p:ph idx="1" type="body"/>
          </p:nvPr>
        </p:nvSpPr>
        <p:spPr>
          <a:xfrm>
            <a:off x="721225" y="2781725"/>
            <a:ext cx="7379400" cy="209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This model used YOLOv8n.pt from pretrained model with detection task to detect any object that has been trained with, in this case the model has been trained by fire images. The output of this model is to detect fire via image or video inputs. YOLOv8 based on CNN model to extract the features of an image.</a:t>
            </a:r>
            <a:endParaRPr/>
          </a:p>
          <a:p>
            <a:pPr indent="0" lvl="0" marL="0" rtl="0" algn="l">
              <a:spcBef>
                <a:spcPts val="1200"/>
              </a:spcBef>
              <a:spcAft>
                <a:spcPts val="1200"/>
              </a:spcAft>
              <a:buNone/>
            </a:pPr>
            <a:r>
              <a:rPr lang="id"/>
              <a:t>Link to model: </a:t>
            </a:r>
            <a:r>
              <a:rPr lang="id" u="sng">
                <a:solidFill>
                  <a:schemeClr val="hlink"/>
                </a:solidFill>
                <a:hlinkClick r:id="rId3"/>
              </a:rPr>
              <a:t>https://docs.ultralytics.com/models/</a:t>
            </a:r>
            <a:r>
              <a:rPr lang="id"/>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cxnSp>
        <p:nvCxnSpPr>
          <p:cNvPr id="110" name="Google Shape;110;p17"/>
          <p:cNvCxnSpPr/>
          <p:nvPr/>
        </p:nvCxnSpPr>
        <p:spPr>
          <a:xfrm>
            <a:off x="433425" y="3724283"/>
            <a:ext cx="3891000" cy="0"/>
          </a:xfrm>
          <a:prstGeom prst="straightConnector1">
            <a:avLst/>
          </a:prstGeom>
          <a:noFill/>
          <a:ln cap="flat" cmpd="sng" w="19050">
            <a:solidFill>
              <a:schemeClr val="lt2"/>
            </a:solidFill>
            <a:prstDash val="solid"/>
            <a:round/>
            <a:headEnd len="sm" w="sm" type="none"/>
            <a:tailEnd len="sm" w="sm" type="none"/>
          </a:ln>
        </p:spPr>
      </p:cxnSp>
      <p:cxnSp>
        <p:nvCxnSpPr>
          <p:cNvPr id="111" name="Google Shape;111;p17"/>
          <p:cNvCxnSpPr/>
          <p:nvPr/>
        </p:nvCxnSpPr>
        <p:spPr>
          <a:xfrm>
            <a:off x="4941300" y="3724283"/>
            <a:ext cx="3891000" cy="0"/>
          </a:xfrm>
          <a:prstGeom prst="straightConnector1">
            <a:avLst/>
          </a:prstGeom>
          <a:noFill/>
          <a:ln cap="flat" cmpd="sng" w="19050">
            <a:solidFill>
              <a:schemeClr val="lt2"/>
            </a:solidFill>
            <a:prstDash val="solid"/>
            <a:round/>
            <a:headEnd len="sm" w="sm" type="none"/>
            <a:tailEnd len="sm" w="sm" type="none"/>
          </a:ln>
        </p:spPr>
      </p:cxnSp>
      <p:sp>
        <p:nvSpPr>
          <p:cNvPr id="112" name="Google Shape;112;p17"/>
          <p:cNvSpPr txBox="1"/>
          <p:nvPr>
            <p:ph idx="4294967295" type="body"/>
          </p:nvPr>
        </p:nvSpPr>
        <p:spPr>
          <a:xfrm>
            <a:off x="318850" y="3771900"/>
            <a:ext cx="3999900" cy="530400"/>
          </a:xfrm>
          <a:prstGeom prst="rect">
            <a:avLst/>
          </a:prstGeom>
        </p:spPr>
        <p:txBody>
          <a:bodyPr anchorCtr="0" anchor="b" bIns="91425" lIns="91425" spcFirstLastPara="1" rIns="91425" wrap="square" tIns="91425">
            <a:normAutofit/>
          </a:bodyPr>
          <a:lstStyle/>
          <a:p>
            <a:pPr indent="0" lvl="0" marL="0" rtl="0" algn="l">
              <a:lnSpc>
                <a:spcPct val="100000"/>
              </a:lnSpc>
              <a:spcBef>
                <a:spcPts val="0"/>
              </a:spcBef>
              <a:spcAft>
                <a:spcPts val="0"/>
              </a:spcAft>
              <a:buNone/>
            </a:pPr>
            <a:r>
              <a:rPr b="1" lang="id" sz="2100">
                <a:solidFill>
                  <a:schemeClr val="accent3"/>
                </a:solidFill>
              </a:rPr>
              <a:t>Training Result</a:t>
            </a:r>
            <a:endParaRPr b="1" sz="2100">
              <a:solidFill>
                <a:schemeClr val="accent3"/>
              </a:solidFill>
            </a:endParaRPr>
          </a:p>
        </p:txBody>
      </p:sp>
      <p:sp>
        <p:nvSpPr>
          <p:cNvPr id="113" name="Google Shape;113;p17"/>
          <p:cNvSpPr txBox="1"/>
          <p:nvPr>
            <p:ph idx="4294967295" type="body"/>
          </p:nvPr>
        </p:nvSpPr>
        <p:spPr>
          <a:xfrm>
            <a:off x="318844" y="4228050"/>
            <a:ext cx="3999900" cy="63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sz="1200"/>
              <a:t>Model trained on 100 epochs, image size 640 and batch size 8</a:t>
            </a:r>
            <a:endParaRPr sz="1200"/>
          </a:p>
        </p:txBody>
      </p:sp>
      <p:pic>
        <p:nvPicPr>
          <p:cNvPr id="114" name="Google Shape;114;p17"/>
          <p:cNvPicPr preferRelativeResize="0"/>
          <p:nvPr/>
        </p:nvPicPr>
        <p:blipFill>
          <a:blip r:embed="rId3">
            <a:alphaModFix/>
          </a:blip>
          <a:stretch>
            <a:fillRect/>
          </a:stretch>
        </p:blipFill>
        <p:spPr>
          <a:xfrm>
            <a:off x="530150" y="160275"/>
            <a:ext cx="8176302" cy="3467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cxnSp>
        <p:nvCxnSpPr>
          <p:cNvPr id="119" name="Google Shape;119;p18"/>
          <p:cNvCxnSpPr/>
          <p:nvPr/>
        </p:nvCxnSpPr>
        <p:spPr>
          <a:xfrm>
            <a:off x="433425" y="3724283"/>
            <a:ext cx="3891000" cy="0"/>
          </a:xfrm>
          <a:prstGeom prst="straightConnector1">
            <a:avLst/>
          </a:prstGeom>
          <a:noFill/>
          <a:ln cap="flat" cmpd="sng" w="19050">
            <a:solidFill>
              <a:schemeClr val="lt2"/>
            </a:solidFill>
            <a:prstDash val="solid"/>
            <a:round/>
            <a:headEnd len="sm" w="sm" type="none"/>
            <a:tailEnd len="sm" w="sm" type="none"/>
          </a:ln>
        </p:spPr>
      </p:cxnSp>
      <p:cxnSp>
        <p:nvCxnSpPr>
          <p:cNvPr id="120" name="Google Shape;120;p18"/>
          <p:cNvCxnSpPr/>
          <p:nvPr/>
        </p:nvCxnSpPr>
        <p:spPr>
          <a:xfrm>
            <a:off x="4941300" y="3724283"/>
            <a:ext cx="3891000" cy="0"/>
          </a:xfrm>
          <a:prstGeom prst="straightConnector1">
            <a:avLst/>
          </a:prstGeom>
          <a:noFill/>
          <a:ln cap="flat" cmpd="sng" w="19050">
            <a:solidFill>
              <a:schemeClr val="lt2"/>
            </a:solidFill>
            <a:prstDash val="solid"/>
            <a:round/>
            <a:headEnd len="sm" w="sm" type="none"/>
            <a:tailEnd len="sm" w="sm" type="none"/>
          </a:ln>
        </p:spPr>
      </p:cxnSp>
      <p:sp>
        <p:nvSpPr>
          <p:cNvPr id="121" name="Google Shape;121;p18"/>
          <p:cNvSpPr txBox="1"/>
          <p:nvPr>
            <p:ph idx="4294967295" type="body"/>
          </p:nvPr>
        </p:nvSpPr>
        <p:spPr>
          <a:xfrm>
            <a:off x="318850" y="3771900"/>
            <a:ext cx="3999900" cy="530400"/>
          </a:xfrm>
          <a:prstGeom prst="rect">
            <a:avLst/>
          </a:prstGeom>
        </p:spPr>
        <p:txBody>
          <a:bodyPr anchorCtr="0" anchor="b" bIns="91425" lIns="91425" spcFirstLastPara="1" rIns="91425" wrap="square" tIns="91425">
            <a:normAutofit/>
          </a:bodyPr>
          <a:lstStyle/>
          <a:p>
            <a:pPr indent="0" lvl="0" marL="0" rtl="0" algn="l">
              <a:lnSpc>
                <a:spcPct val="100000"/>
              </a:lnSpc>
              <a:spcBef>
                <a:spcPts val="0"/>
              </a:spcBef>
              <a:spcAft>
                <a:spcPts val="0"/>
              </a:spcAft>
              <a:buNone/>
            </a:pPr>
            <a:r>
              <a:rPr b="1" lang="id" sz="2100">
                <a:solidFill>
                  <a:schemeClr val="accent3"/>
                </a:solidFill>
              </a:rPr>
              <a:t>Validating</a:t>
            </a:r>
            <a:r>
              <a:rPr b="1" lang="id" sz="2100">
                <a:solidFill>
                  <a:schemeClr val="accent3"/>
                </a:solidFill>
              </a:rPr>
              <a:t> Result</a:t>
            </a:r>
            <a:endParaRPr b="1" sz="2100">
              <a:solidFill>
                <a:schemeClr val="accent3"/>
              </a:solidFill>
            </a:endParaRPr>
          </a:p>
        </p:txBody>
      </p:sp>
      <p:sp>
        <p:nvSpPr>
          <p:cNvPr id="122" name="Google Shape;122;p18"/>
          <p:cNvSpPr txBox="1"/>
          <p:nvPr>
            <p:ph idx="4294967295" type="body"/>
          </p:nvPr>
        </p:nvSpPr>
        <p:spPr>
          <a:xfrm>
            <a:off x="318844" y="4228050"/>
            <a:ext cx="3999900" cy="63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sz="1200"/>
              <a:t>Model trained on 100 epochs, image size 640 and batch size 8</a:t>
            </a:r>
            <a:endParaRPr sz="1200"/>
          </a:p>
        </p:txBody>
      </p:sp>
      <p:pic>
        <p:nvPicPr>
          <p:cNvPr id="123" name="Google Shape;123;p18"/>
          <p:cNvPicPr preferRelativeResize="0"/>
          <p:nvPr/>
        </p:nvPicPr>
        <p:blipFill>
          <a:blip r:embed="rId3">
            <a:alphaModFix/>
          </a:blip>
          <a:stretch>
            <a:fillRect/>
          </a:stretch>
        </p:blipFill>
        <p:spPr>
          <a:xfrm>
            <a:off x="152400" y="152400"/>
            <a:ext cx="4622802" cy="3467101"/>
          </a:xfrm>
          <a:prstGeom prst="rect">
            <a:avLst/>
          </a:prstGeom>
          <a:noFill/>
          <a:ln>
            <a:noFill/>
          </a:ln>
        </p:spPr>
      </p:pic>
      <p:pic>
        <p:nvPicPr>
          <p:cNvPr id="124" name="Google Shape;124;p18"/>
          <p:cNvPicPr preferRelativeResize="0"/>
          <p:nvPr/>
        </p:nvPicPr>
        <p:blipFill>
          <a:blip r:embed="rId4">
            <a:alphaModFix/>
          </a:blip>
          <a:stretch>
            <a:fillRect/>
          </a:stretch>
        </p:blipFill>
        <p:spPr>
          <a:xfrm>
            <a:off x="4941302" y="531613"/>
            <a:ext cx="4064000" cy="270867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19"/>
          <p:cNvPicPr preferRelativeResize="0"/>
          <p:nvPr/>
        </p:nvPicPr>
        <p:blipFill>
          <a:blip r:embed="rId3">
            <a:alphaModFix/>
          </a:blip>
          <a:stretch>
            <a:fillRect/>
          </a:stretch>
        </p:blipFill>
        <p:spPr>
          <a:xfrm>
            <a:off x="152400" y="152400"/>
            <a:ext cx="2133600" cy="2133600"/>
          </a:xfrm>
          <a:prstGeom prst="rect">
            <a:avLst/>
          </a:prstGeom>
          <a:noFill/>
          <a:ln>
            <a:noFill/>
          </a:ln>
        </p:spPr>
      </p:pic>
      <p:pic>
        <p:nvPicPr>
          <p:cNvPr id="130" name="Google Shape;130;p19"/>
          <p:cNvPicPr preferRelativeResize="0"/>
          <p:nvPr/>
        </p:nvPicPr>
        <p:blipFill>
          <a:blip r:embed="rId4">
            <a:alphaModFix/>
          </a:blip>
          <a:stretch>
            <a:fillRect/>
          </a:stretch>
        </p:blipFill>
        <p:spPr>
          <a:xfrm>
            <a:off x="2438400" y="152400"/>
            <a:ext cx="6096000" cy="3429000"/>
          </a:xfrm>
          <a:prstGeom prst="rect">
            <a:avLst/>
          </a:prstGeom>
          <a:noFill/>
          <a:ln>
            <a:noFill/>
          </a:ln>
        </p:spPr>
      </p:pic>
      <p:pic>
        <p:nvPicPr>
          <p:cNvPr id="131" name="Google Shape;131;p19"/>
          <p:cNvPicPr preferRelativeResize="0"/>
          <p:nvPr/>
        </p:nvPicPr>
        <p:blipFill>
          <a:blip r:embed="rId5">
            <a:alphaModFix/>
          </a:blip>
          <a:stretch>
            <a:fillRect/>
          </a:stretch>
        </p:blipFill>
        <p:spPr>
          <a:xfrm>
            <a:off x="152400" y="2438400"/>
            <a:ext cx="2133600" cy="2133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Demo:</a:t>
            </a:r>
            <a:endParaRPr/>
          </a:p>
        </p:txBody>
      </p:sp>
      <p:sp>
        <p:nvSpPr>
          <p:cNvPr id="137" name="Google Shape;137;p20"/>
          <p:cNvSpPr txBox="1"/>
          <p:nvPr>
            <p:ph idx="1" type="body"/>
          </p:nvPr>
        </p:nvSpPr>
        <p:spPr>
          <a:xfrm>
            <a:off x="666175" y="2160425"/>
            <a:ext cx="3300900" cy="159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d" sz="1400" u="sng">
                <a:solidFill>
                  <a:schemeClr val="hlink"/>
                </a:solidFill>
                <a:hlinkClick r:id="rId3"/>
              </a:rPr>
              <a:t>Fire Smoke Detector - a Hugging Face Space by SoulPerforms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pic>
        <p:nvPicPr>
          <p:cNvPr descr="Foto tampak bawah Golden Gate Bridge di bawah langit biru" id="138" name="Google Shape;138;p20"/>
          <p:cNvPicPr preferRelativeResize="0"/>
          <p:nvPr/>
        </p:nvPicPr>
        <p:blipFill rotWithShape="1">
          <a:blip r:embed="rId4">
            <a:alphaModFix/>
          </a:blip>
          <a:srcRect b="0" l="19071" r="4853" t="9"/>
          <a:stretch/>
        </p:blipFill>
        <p:spPr>
          <a:xfrm>
            <a:off x="4482875" y="0"/>
            <a:ext cx="4661129" cy="514350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