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8" r:id="rId9"/>
    <p:sldId id="261" r:id="rId10"/>
    <p:sldId id="262" r:id="rId11"/>
    <p:sldId id="263" r:id="rId12"/>
    <p:sldId id="269" r:id="rId13"/>
    <p:sldId id="265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053E1-56A1-4AE4-956A-4825946E5E32}" type="datetimeFigureOut">
              <a:rPr lang="es-PE" smtClean="0"/>
              <a:t>1/09/2024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FD175-E589-4A50-9601-6564F8AA63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364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FD175-E589-4A50-9601-6564F8AA63D5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03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5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6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78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4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sta superior de escritorio de madera con la planta, teclado blanco, café en una taza blanca, cuaderno y bolígrafo">
            <a:extLst>
              <a:ext uri="{FF2B5EF4-FFF2-40B4-BE49-F238E27FC236}">
                <a16:creationId xmlns:a16="http://schemas.microsoft.com/office/drawing/2014/main" id="{1EEF80F4-43A3-639F-C666-95E9E643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809" b="1518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4E9AC-63EB-0728-5682-A4000EAF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644" y="2540625"/>
            <a:ext cx="7988710" cy="1317493"/>
          </a:xfrm>
        </p:spPr>
        <p:txBody>
          <a:bodyPr anchor="b">
            <a:noAutofit/>
          </a:bodyPr>
          <a:lstStyle/>
          <a:p>
            <a:pPr algn="ctr"/>
            <a:r>
              <a:rPr lang="es-MX" sz="2000" dirty="0"/>
              <a:t>Antecedentes:</a:t>
            </a:r>
            <a:br>
              <a:rPr lang="es-MX" sz="2000" dirty="0"/>
            </a:br>
            <a:r>
              <a:rPr lang="es-MX" sz="2000" dirty="0"/>
              <a:t>Aplicación de Clasificación Automatizada de Lenguas Marcadas y No Marcadas para el Diagnóstico de Bruxismo y Desórdenes Orales Utilizando Técnicas de Aprendizaje Profundo</a:t>
            </a:r>
            <a:endParaRPr lang="es-PE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9704C-5891-A073-808B-8B722E0DB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Anderson Calloquispe Ccoya</a:t>
            </a:r>
            <a:endParaRPr lang="es-P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1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E1B47-A117-6F3B-9E83-6177478D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473" y="1768567"/>
            <a:ext cx="10059428" cy="857559"/>
          </a:xfrm>
        </p:spPr>
        <p:txBody>
          <a:bodyPr/>
          <a:lstStyle/>
          <a:p>
            <a:pPr algn="ctr"/>
            <a:r>
              <a:rPr lang="en-US" dirty="0"/>
              <a:t>An Automatic Recognition of Tooth-Marked Tongue Based on Tongue Region Detection and Tongue Landmark Detection via Deep Learning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367DA3-D744-EC39-841B-162810A336B0}"/>
              </a:ext>
            </a:extLst>
          </p:cNvPr>
          <p:cNvSpPr txBox="1"/>
          <p:nvPr/>
        </p:nvSpPr>
        <p:spPr>
          <a:xfrm>
            <a:off x="7017480" y="3686885"/>
            <a:ext cx="50475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Proponer un método de dos etapas para la detección y clasificación de lenguas marcadas por dientes, utilizando técnicas de aprendizaje profundo para mejorar la precisión en el diagnóstico de medicina tradicional china (MTC).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Se empleó 1,858 imágenes de lengua en el Hospital Afiliado de la Universidad de Medicina Tradicional China de Chengdu.</a:t>
            </a:r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8B1DC8-EDD6-CA4F-26D3-CB2F5FE10E60}"/>
              </a:ext>
            </a:extLst>
          </p:cNvPr>
          <p:cNvSpPr txBox="1">
            <a:spLocks/>
          </p:cNvSpPr>
          <p:nvPr/>
        </p:nvSpPr>
        <p:spPr>
          <a:xfrm>
            <a:off x="7321943" y="2829326"/>
            <a:ext cx="10059428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OBJETIVO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B99C66-6650-E764-7A1E-6BD923BE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79" y="3839285"/>
            <a:ext cx="6130829" cy="18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7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32E2C-DFD5-F8D5-02E6-378BBD6C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80" y="333220"/>
            <a:ext cx="9238434" cy="857559"/>
          </a:xfrm>
        </p:spPr>
        <p:txBody>
          <a:bodyPr/>
          <a:lstStyle/>
          <a:p>
            <a:r>
              <a:rPr lang="es-MX" dirty="0"/>
              <a:t>METODOLOGÍA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5820C1-45AF-64FF-0B17-0CBEDDBD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9" y="1647583"/>
            <a:ext cx="6876001" cy="42817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9B50C9-B5C5-7DF8-AAB3-6461D1A7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775" y="2452912"/>
            <a:ext cx="4353533" cy="26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EF329-4794-F079-2D65-DC946742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80988"/>
            <a:ext cx="9238434" cy="857559"/>
          </a:xfrm>
        </p:spPr>
        <p:txBody>
          <a:bodyPr/>
          <a:lstStyle/>
          <a:p>
            <a:r>
              <a:rPr lang="es-MX" dirty="0"/>
              <a:t>RESULTADOS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7B991D4-87D9-0BB0-98DC-1DC68ECBF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67" y="1902487"/>
            <a:ext cx="4977876" cy="22066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074F33-1EF4-8F2F-A074-7821DE1A5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59" y="4533396"/>
            <a:ext cx="9111966" cy="19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1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9EB4F-769E-826C-61F0-24FEC695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D8BB6-3B01-4738-6D9D-C9061710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Tang, </a:t>
            </a:r>
            <a:r>
              <a:rPr lang="es-PE" dirty="0" err="1"/>
              <a:t>Wenjun</a:t>
            </a:r>
            <a:r>
              <a:rPr lang="es-PE" dirty="0"/>
              <a:t> &amp; Gao, Yuan &amp; Liu, </a:t>
            </a:r>
            <a:r>
              <a:rPr lang="es-PE" dirty="0" err="1"/>
              <a:t>Lei</a:t>
            </a:r>
            <a:r>
              <a:rPr lang="es-PE" dirty="0"/>
              <a:t> &amp; Xia, </a:t>
            </a:r>
            <a:r>
              <a:rPr lang="es-PE" dirty="0" err="1"/>
              <a:t>Tingwei</a:t>
            </a:r>
            <a:r>
              <a:rPr lang="es-PE" dirty="0"/>
              <a:t> &amp; He, Li &amp; Zhang, </a:t>
            </a:r>
            <a:r>
              <a:rPr lang="es-PE" dirty="0" err="1"/>
              <a:t>Song</a:t>
            </a:r>
            <a:r>
              <a:rPr lang="es-PE" dirty="0"/>
              <a:t> &amp; </a:t>
            </a:r>
            <a:r>
              <a:rPr lang="es-PE" dirty="0" err="1"/>
              <a:t>Guo</a:t>
            </a:r>
            <a:r>
              <a:rPr lang="es-PE" dirty="0"/>
              <a:t>, </a:t>
            </a:r>
            <a:r>
              <a:rPr lang="es-PE" dirty="0" err="1"/>
              <a:t>Jinhong</a:t>
            </a:r>
            <a:r>
              <a:rPr lang="es-PE" dirty="0"/>
              <a:t> &amp; Li, </a:t>
            </a:r>
            <a:r>
              <a:rPr lang="es-PE" dirty="0" err="1"/>
              <a:t>Weihong</a:t>
            </a:r>
            <a:r>
              <a:rPr lang="es-PE" dirty="0"/>
              <a:t> &amp; </a:t>
            </a:r>
            <a:r>
              <a:rPr lang="es-PE" dirty="0" err="1"/>
              <a:t>Xu</a:t>
            </a:r>
            <a:r>
              <a:rPr lang="es-PE" dirty="0"/>
              <a:t>, </a:t>
            </a:r>
            <a:r>
              <a:rPr lang="es-PE" dirty="0" err="1"/>
              <a:t>Qiang</a:t>
            </a:r>
            <a:r>
              <a:rPr lang="es-PE" dirty="0"/>
              <a:t>. (2020). An </a:t>
            </a:r>
            <a:r>
              <a:rPr lang="es-PE" dirty="0" err="1"/>
              <a:t>Automatic</a:t>
            </a:r>
            <a:r>
              <a:rPr lang="es-PE" dirty="0"/>
              <a:t> </a:t>
            </a:r>
            <a:r>
              <a:rPr lang="es-PE" dirty="0" err="1"/>
              <a:t>Recognition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Tooth</a:t>
            </a:r>
            <a:r>
              <a:rPr lang="es-PE" dirty="0"/>
              <a:t>-Marked Tongue </a:t>
            </a:r>
            <a:r>
              <a:rPr lang="es-PE" dirty="0" err="1"/>
              <a:t>Based</a:t>
            </a:r>
            <a:r>
              <a:rPr lang="es-PE" dirty="0"/>
              <a:t> </a:t>
            </a:r>
            <a:r>
              <a:rPr lang="es-PE" dirty="0" err="1"/>
              <a:t>on</a:t>
            </a:r>
            <a:r>
              <a:rPr lang="es-PE" dirty="0"/>
              <a:t> Tongue </a:t>
            </a:r>
            <a:r>
              <a:rPr lang="es-PE" dirty="0" err="1"/>
              <a:t>Region</a:t>
            </a:r>
            <a:r>
              <a:rPr lang="es-PE" dirty="0"/>
              <a:t> </a:t>
            </a:r>
            <a:r>
              <a:rPr lang="es-PE" dirty="0" err="1"/>
              <a:t>Detection</a:t>
            </a:r>
            <a:r>
              <a:rPr lang="es-PE" dirty="0"/>
              <a:t> and Tongue </a:t>
            </a:r>
            <a:r>
              <a:rPr lang="es-PE" dirty="0" err="1"/>
              <a:t>Landmark</a:t>
            </a:r>
            <a:r>
              <a:rPr lang="es-PE" dirty="0"/>
              <a:t> </a:t>
            </a:r>
            <a:r>
              <a:rPr lang="es-PE" dirty="0" err="1"/>
              <a:t>Detection</a:t>
            </a:r>
            <a:r>
              <a:rPr lang="es-PE" dirty="0"/>
              <a:t> </a:t>
            </a:r>
            <a:r>
              <a:rPr lang="es-PE" dirty="0" err="1"/>
              <a:t>via</a:t>
            </a:r>
            <a:r>
              <a:rPr lang="es-PE" dirty="0"/>
              <a:t> Deep </a:t>
            </a:r>
            <a:r>
              <a:rPr lang="es-PE" dirty="0" err="1"/>
              <a:t>Learning</a:t>
            </a:r>
            <a:r>
              <a:rPr lang="es-PE" dirty="0"/>
              <a:t>. IEEE Access. PP. 1-1. 10.1109/ACCESS.2020.3017725. </a:t>
            </a:r>
          </a:p>
        </p:txBody>
      </p:sp>
    </p:spTree>
    <p:extLst>
      <p:ext uri="{BB962C8B-B14F-4D97-AF65-F5344CB8AC3E}">
        <p14:creationId xmlns:p14="http://schemas.microsoft.com/office/powerpoint/2010/main" val="41779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E1B47-A117-6F3B-9E83-6177478D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286" y="1453638"/>
            <a:ext cx="10059428" cy="857559"/>
          </a:xfrm>
        </p:spPr>
        <p:txBody>
          <a:bodyPr/>
          <a:lstStyle/>
          <a:p>
            <a:pPr algn="ctr"/>
            <a:r>
              <a:rPr lang="en-US" dirty="0" err="1"/>
              <a:t>Swin-ResNet</a:t>
            </a:r>
            <a:r>
              <a:rPr lang="en-US" dirty="0"/>
              <a:t>: Research and Implementation of a Tooth-Marked Tongue Classification Method </a:t>
            </a:r>
            <a:r>
              <a:rPr lang="en-US" dirty="0" err="1"/>
              <a:t>Combini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367DA3-D744-EC39-841B-162810A336B0}"/>
              </a:ext>
            </a:extLst>
          </p:cNvPr>
          <p:cNvSpPr txBox="1"/>
          <p:nvPr/>
        </p:nvSpPr>
        <p:spPr>
          <a:xfrm>
            <a:off x="659989" y="3559123"/>
            <a:ext cx="5726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Desarrollar un modelo basado en aprendizaje profundo para detectar y clasificar lenguas marcadas por dientes, mejorando la precisión del diagnóstico de la deficiencia de bazo en la medicina china. </a:t>
            </a:r>
          </a:p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Se e utilizó 1.500 imágenes clínicas de la lengua del Hospital </a:t>
            </a:r>
            <a:r>
              <a:rPr lang="es-MX" dirty="0" err="1"/>
              <a:t>ShuGuang</a:t>
            </a:r>
            <a:r>
              <a:rPr lang="es-MX" dirty="0"/>
              <a:t>, afiliado a la Universidad de Medicina Tradicional China de </a:t>
            </a:r>
            <a:r>
              <a:rPr lang="es-MX" dirty="0" err="1"/>
              <a:t>Shanghai</a:t>
            </a:r>
            <a:r>
              <a:rPr lang="es-MX" dirty="0"/>
              <a:t>.</a:t>
            </a:r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8B1DC8-EDD6-CA4F-26D3-CB2F5FE10E60}"/>
              </a:ext>
            </a:extLst>
          </p:cNvPr>
          <p:cNvSpPr txBox="1">
            <a:spLocks/>
          </p:cNvSpPr>
          <p:nvPr/>
        </p:nvSpPr>
        <p:spPr>
          <a:xfrm>
            <a:off x="881216" y="2441319"/>
            <a:ext cx="10059428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OBJETIVO</a:t>
            </a:r>
            <a:endParaRPr lang="es-PE" dirty="0"/>
          </a:p>
        </p:txBody>
      </p:sp>
      <p:pic>
        <p:nvPicPr>
          <p:cNvPr id="2050" name="Picture 2" descr="Puede ser una imagen de 1 persona y texto">
            <a:extLst>
              <a:ext uri="{FF2B5EF4-FFF2-40B4-BE49-F238E27FC236}">
                <a16:creationId xmlns:a16="http://schemas.microsoft.com/office/drawing/2014/main" id="{CC8D7A83-3FC4-8255-2114-B3FAFB34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09" y="2855350"/>
            <a:ext cx="3413335" cy="341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8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AAAB1-3D9C-E409-677F-3E5C0374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04" y="175291"/>
            <a:ext cx="9238434" cy="857559"/>
          </a:xfrm>
        </p:spPr>
        <p:txBody>
          <a:bodyPr/>
          <a:lstStyle/>
          <a:p>
            <a:r>
              <a:rPr lang="es-MX" dirty="0"/>
              <a:t>METODOLOGIA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32ACC-F90E-09C2-9A1A-E333F6CA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94" y="1312607"/>
            <a:ext cx="11485105" cy="3810000"/>
          </a:xfrm>
        </p:spPr>
        <p:txBody>
          <a:bodyPr/>
          <a:lstStyle/>
          <a:p>
            <a:r>
              <a:rPr lang="es-MX" dirty="0"/>
              <a:t>Se diseñó un modelo de clasificación integrando </a:t>
            </a:r>
            <a:r>
              <a:rPr lang="es-MX" dirty="0" err="1"/>
              <a:t>Resnet</a:t>
            </a:r>
            <a:r>
              <a:rPr lang="es-MX" dirty="0"/>
              <a:t> y </a:t>
            </a:r>
            <a:r>
              <a:rPr lang="es-MX" dirty="0" err="1"/>
              <a:t>Swin-Transformer</a:t>
            </a:r>
            <a:r>
              <a:rPr lang="es-MX" dirty="0"/>
              <a:t> (</a:t>
            </a:r>
            <a:r>
              <a:rPr lang="es-MX" dirty="0" err="1"/>
              <a:t>Swin-Resnet</a:t>
            </a:r>
            <a:r>
              <a:rPr lang="es-MX" dirty="0"/>
              <a:t>), que emplea convoluciones y un módulo </a:t>
            </a:r>
            <a:r>
              <a:rPr lang="es-MX" dirty="0" err="1"/>
              <a:t>Swin</a:t>
            </a:r>
            <a:r>
              <a:rPr lang="es-MX" dirty="0"/>
              <a:t>-T para la extracción de características y una capa completamente conectada para la clasificación de alta precisión.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DC6934-0C37-A478-011C-0885579A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3097161"/>
            <a:ext cx="3146323" cy="2846439"/>
          </a:xfrm>
          <a:prstGeom prst="rect">
            <a:avLst/>
          </a:prstGeom>
        </p:spPr>
      </p:pic>
      <p:pic>
        <p:nvPicPr>
          <p:cNvPr id="1030" name="Picture 6" descr="Imagen cargada">
            <a:extLst>
              <a:ext uri="{FF2B5EF4-FFF2-40B4-BE49-F238E27FC236}">
                <a16:creationId xmlns:a16="http://schemas.microsoft.com/office/drawing/2014/main" id="{09F71826-AA24-CBAF-4542-AF8D244F7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153" y="2653701"/>
            <a:ext cx="7564073" cy="373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4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110D-4E58-BF8F-0546-835B52A4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79" y="224454"/>
            <a:ext cx="9238434" cy="857559"/>
          </a:xfrm>
        </p:spPr>
        <p:txBody>
          <a:bodyPr/>
          <a:lstStyle/>
          <a:p>
            <a:r>
              <a:rPr lang="es-MX" dirty="0"/>
              <a:t>RESULTADOS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38741-0A48-0FF6-B830-EED57C0B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63" y="1265904"/>
            <a:ext cx="11170474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1700" dirty="0"/>
              <a:t>El modelo </a:t>
            </a:r>
            <a:r>
              <a:rPr lang="es-MX" sz="1700" dirty="0" err="1"/>
              <a:t>Swin-Resnet</a:t>
            </a:r>
            <a:r>
              <a:rPr lang="es-MX" sz="1700" dirty="0"/>
              <a:t> logró una precisión promedio de 0.9959 en la clasificación de tres tipos de lenguas marcadas por dientes (Ligera, Ninguna y Severa), con precisiones específicas de 0.9832, 0.9792 y 0.9890, respectivamente.</a:t>
            </a:r>
            <a:endParaRPr lang="es-PE" sz="17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E82CBC-6D54-E4CA-5E10-0F31EC5D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02" y="5075904"/>
            <a:ext cx="8997544" cy="14224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64C34A-4441-6453-453A-6231C1669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426" y="2378610"/>
            <a:ext cx="6882220" cy="23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6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CFFDD-6FE1-9DA6-5D6D-717C5FE7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DDAD0-3E7E-DDA5-D6DA-610143B4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Zhao, </a:t>
            </a:r>
            <a:r>
              <a:rPr lang="es-PE" dirty="0" err="1"/>
              <a:t>Xinshen</a:t>
            </a:r>
            <a:r>
              <a:rPr lang="es-PE" dirty="0"/>
              <a:t> &amp; Zhao, Bo &amp; Kong, </a:t>
            </a:r>
            <a:r>
              <a:rPr lang="es-PE" dirty="0" err="1"/>
              <a:t>Xiangyong</a:t>
            </a:r>
            <a:r>
              <a:rPr lang="es-PE" dirty="0"/>
              <a:t> &amp; Wang, Ping. (2024). </a:t>
            </a:r>
            <a:r>
              <a:rPr lang="es-PE" dirty="0" err="1"/>
              <a:t>Swin-ResNet</a:t>
            </a:r>
            <a:r>
              <a:rPr lang="es-PE" dirty="0"/>
              <a:t>: </a:t>
            </a:r>
            <a:r>
              <a:rPr lang="es-PE" dirty="0" err="1"/>
              <a:t>Research</a:t>
            </a:r>
            <a:r>
              <a:rPr lang="es-PE" dirty="0"/>
              <a:t> and </a:t>
            </a:r>
            <a:r>
              <a:rPr lang="es-PE" dirty="0" err="1"/>
              <a:t>Implementation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 </a:t>
            </a:r>
            <a:r>
              <a:rPr lang="es-PE" dirty="0" err="1"/>
              <a:t>Tooth</a:t>
            </a:r>
            <a:r>
              <a:rPr lang="es-PE" dirty="0"/>
              <a:t>-Marked Tongue Classification </a:t>
            </a:r>
            <a:r>
              <a:rPr lang="es-PE" dirty="0" err="1"/>
              <a:t>Method</a:t>
            </a:r>
            <a:r>
              <a:rPr lang="es-PE" dirty="0"/>
              <a:t> </a:t>
            </a:r>
            <a:r>
              <a:rPr lang="es-PE" dirty="0" err="1"/>
              <a:t>Combining</a:t>
            </a:r>
            <a:r>
              <a:rPr lang="es-PE" dirty="0"/>
              <a:t> ResNet-50 and </a:t>
            </a:r>
            <a:r>
              <a:rPr lang="es-PE" dirty="0" err="1"/>
              <a:t>Swin</a:t>
            </a:r>
            <a:r>
              <a:rPr lang="es-PE" dirty="0"/>
              <a:t> </a:t>
            </a:r>
            <a:r>
              <a:rPr lang="es-PE" dirty="0" err="1"/>
              <a:t>Transformer</a:t>
            </a:r>
            <a:r>
              <a:rPr lang="es-PE" dirty="0"/>
              <a:t>. 10.1145/3644116.3644271. </a:t>
            </a:r>
          </a:p>
        </p:txBody>
      </p:sp>
    </p:spTree>
    <p:extLst>
      <p:ext uri="{BB962C8B-B14F-4D97-AF65-F5344CB8AC3E}">
        <p14:creationId xmlns:p14="http://schemas.microsoft.com/office/powerpoint/2010/main" val="223472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E1B47-A117-6F3B-9E83-6177478D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286" y="1453638"/>
            <a:ext cx="10059428" cy="857559"/>
          </a:xfrm>
        </p:spPr>
        <p:txBody>
          <a:bodyPr/>
          <a:lstStyle/>
          <a:p>
            <a:pPr algn="ctr"/>
            <a:r>
              <a:rPr lang="en-US" dirty="0"/>
              <a:t>Research status and prospect of tongue image diagnosis analysis based on machine learning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367DA3-D744-EC39-841B-162810A336B0}"/>
              </a:ext>
            </a:extLst>
          </p:cNvPr>
          <p:cNvSpPr txBox="1"/>
          <p:nvPr/>
        </p:nvSpPr>
        <p:spPr>
          <a:xfrm>
            <a:off x="621889" y="3559123"/>
            <a:ext cx="5726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Investigar el uso de técnicas de aprendizaje automático, como redes neuronales convolucionales (CNN) y Transformers, en el análisis de imágenes de diagnóstico de lengua en la MTC para mejorar la precisión y estandarización de los procedimientos.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Se empleó el </a:t>
            </a:r>
            <a:r>
              <a:rPr lang="es-PE" dirty="0" err="1"/>
              <a:t>dataset</a:t>
            </a:r>
            <a:r>
              <a:rPr lang="es-PE" dirty="0"/>
              <a:t> público </a:t>
            </a:r>
            <a:r>
              <a:rPr lang="es-PE" dirty="0" err="1"/>
              <a:t>BioHit</a:t>
            </a:r>
            <a:r>
              <a:rPr lang="es-PE" dirty="0"/>
              <a:t> que cuenta con 300 imágenes de lenguas.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8B1DC8-EDD6-CA4F-26D3-CB2F5FE10E60}"/>
              </a:ext>
            </a:extLst>
          </p:cNvPr>
          <p:cNvSpPr txBox="1">
            <a:spLocks/>
          </p:cNvSpPr>
          <p:nvPr/>
        </p:nvSpPr>
        <p:spPr>
          <a:xfrm>
            <a:off x="881216" y="2441319"/>
            <a:ext cx="10059428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OBJETIVO</a:t>
            </a:r>
            <a:endParaRPr lang="es-P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58A542-FE5C-20AC-8BC0-F4623E06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579" y="3206412"/>
            <a:ext cx="3571135" cy="302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3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0612-B583-A745-1751-DBCE28FC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24" y="204787"/>
            <a:ext cx="9238434" cy="857559"/>
          </a:xfrm>
        </p:spPr>
        <p:txBody>
          <a:bodyPr/>
          <a:lstStyle/>
          <a:p>
            <a:r>
              <a:rPr lang="es-MX" dirty="0"/>
              <a:t>METODOLOGÍA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AAA174-279E-8C5D-2CE2-78208611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51" y="1273231"/>
            <a:ext cx="883090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8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1C829-1693-BF96-8F2E-91FD0B2A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69" y="0"/>
            <a:ext cx="9238434" cy="857559"/>
          </a:xfrm>
        </p:spPr>
        <p:txBody>
          <a:bodyPr/>
          <a:lstStyle/>
          <a:p>
            <a:r>
              <a:rPr lang="es-MX" dirty="0"/>
              <a:t>RESULTADOS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C2C533-1B1C-7DCB-62E7-E61BC30E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376" y="1091381"/>
            <a:ext cx="5965115" cy="535366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44066D2-0686-4B6B-884A-8E4408CB475B}"/>
              </a:ext>
            </a:extLst>
          </p:cNvPr>
          <p:cNvSpPr/>
          <p:nvPr/>
        </p:nvSpPr>
        <p:spPr>
          <a:xfrm>
            <a:off x="3267376" y="4660490"/>
            <a:ext cx="862172" cy="5751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311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E776-C0E0-7523-8125-5D6FEA1A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8F2B3-F3E9-7AD3-4FC1-EC16FC3B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/>
              <a:t>Jiatuo</a:t>
            </a:r>
            <a:r>
              <a:rPr lang="es-PE" dirty="0"/>
              <a:t>, X. U., Tao, J. I. A. N. G., &amp; Shi, L. I. U. (2024). </a:t>
            </a:r>
            <a:r>
              <a:rPr lang="es-PE" dirty="0" err="1"/>
              <a:t>Research</a:t>
            </a:r>
            <a:r>
              <a:rPr lang="es-PE" dirty="0"/>
              <a:t> status and </a:t>
            </a:r>
            <a:r>
              <a:rPr lang="es-PE" dirty="0" err="1"/>
              <a:t>prospect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tongue </a:t>
            </a:r>
            <a:r>
              <a:rPr lang="es-PE" dirty="0" err="1"/>
              <a:t>image</a:t>
            </a:r>
            <a:r>
              <a:rPr lang="es-PE" dirty="0"/>
              <a:t> diagnosis </a:t>
            </a:r>
            <a:r>
              <a:rPr lang="es-PE" dirty="0" err="1"/>
              <a:t>analysis</a:t>
            </a:r>
            <a:r>
              <a:rPr lang="es-PE" dirty="0"/>
              <a:t> </a:t>
            </a:r>
            <a:r>
              <a:rPr lang="es-PE" dirty="0" err="1"/>
              <a:t>based</a:t>
            </a:r>
            <a:r>
              <a:rPr lang="es-PE" dirty="0"/>
              <a:t> </a:t>
            </a:r>
            <a:r>
              <a:rPr lang="es-PE" dirty="0" err="1"/>
              <a:t>on</a:t>
            </a:r>
            <a:r>
              <a:rPr lang="es-PE" dirty="0"/>
              <a:t> machine </a:t>
            </a:r>
            <a:r>
              <a:rPr lang="es-PE" dirty="0" err="1"/>
              <a:t>learning</a:t>
            </a:r>
            <a:r>
              <a:rPr lang="es-PE" dirty="0"/>
              <a:t>. *Digital </a:t>
            </a:r>
            <a:r>
              <a:rPr lang="es-PE" dirty="0" err="1"/>
              <a:t>Chinese</a:t>
            </a:r>
            <a:r>
              <a:rPr lang="es-PE" dirty="0"/>
              <a:t> Medicine, 7*(1), 3-12. https://doi.org/10.1016/j.dcmed.2024.04.002</a:t>
            </a:r>
          </a:p>
        </p:txBody>
      </p:sp>
    </p:spTree>
    <p:extLst>
      <p:ext uri="{BB962C8B-B14F-4D97-AF65-F5344CB8AC3E}">
        <p14:creationId xmlns:p14="http://schemas.microsoft.com/office/powerpoint/2010/main" val="151765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473B3F3D0EA14493E02EBCDEF76054" ma:contentTypeVersion="7" ma:contentTypeDescription="Crear nuevo documento." ma:contentTypeScope="" ma:versionID="8cbacf51311cd9dbeb189a6b5c5e5bdf">
  <xsd:schema xmlns:xsd="http://www.w3.org/2001/XMLSchema" xmlns:xs="http://www.w3.org/2001/XMLSchema" xmlns:p="http://schemas.microsoft.com/office/2006/metadata/properties" xmlns:ns3="10017c8d-26d0-4a22-9ef8-4173c446d2bc" targetNamespace="http://schemas.microsoft.com/office/2006/metadata/properties" ma:root="true" ma:fieldsID="992289a13ab0695b577d5c1d7b35089c" ns3:_="">
    <xsd:import namespace="10017c8d-26d0-4a22-9ef8-4173c446d2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017c8d-26d0-4a22-9ef8-4173c446d2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0F776D-FBE2-4391-94CB-145A27F280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017c8d-26d0-4a22-9ef8-4173c446d2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EFD99B-584B-4062-81D0-4BEA97BDA1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1954D8-7B6A-4119-BB7E-292DBF6E9AE3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10017c8d-26d0-4a22-9ef8-4173c446d2b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504</Words>
  <Application>Microsoft Office PowerPoint</Application>
  <PresentationFormat>Panorámica</PresentationFormat>
  <Paragraphs>32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Arial</vt:lpstr>
      <vt:lpstr>Trade Gothic Next Cond</vt:lpstr>
      <vt:lpstr>Trade Gothic Next Light</vt:lpstr>
      <vt:lpstr>Wingdings</vt:lpstr>
      <vt:lpstr>PortalVTI</vt:lpstr>
      <vt:lpstr>Antecedentes: Aplicación de Clasificación Automatizada de Lenguas Marcadas y No Marcadas para el Diagnóstico de Bruxismo y Desórdenes Orales Utilizando Técnicas de Aprendizaje Profundo</vt:lpstr>
      <vt:lpstr>Swin-ResNet: Research and Implementation of a Tooth-Marked Tongue Classification Method Combini</vt:lpstr>
      <vt:lpstr>METODOLOGIA</vt:lpstr>
      <vt:lpstr>RESULTADOS</vt:lpstr>
      <vt:lpstr>FUENTE</vt:lpstr>
      <vt:lpstr>Research status and prospect of tongue image diagnosis analysis based on machine learning</vt:lpstr>
      <vt:lpstr>METODOLOGÍA</vt:lpstr>
      <vt:lpstr>RESULTADOS</vt:lpstr>
      <vt:lpstr>FUENTE</vt:lpstr>
      <vt:lpstr>An Automatic Recognition of Tooth-Marked Tongue Based on Tongue Region Detection and Tongue Landmark Detection via Deep Learning</vt:lpstr>
      <vt:lpstr>METODOLOGÍA</vt:lpstr>
      <vt:lpstr>RESULTADOS</vt:lpstr>
      <vt:lpstr>fuentes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CALLOQUISPE CCOYA, Anderson Richard</dc:creator>
  <cp:lastModifiedBy>CALLOQUISPE CCOYA, Anderson Richard</cp:lastModifiedBy>
  <cp:revision>3</cp:revision>
  <dcterms:created xsi:type="dcterms:W3CDTF">2024-08-31T22:13:05Z</dcterms:created>
  <dcterms:modified xsi:type="dcterms:W3CDTF">2024-09-03T04:06:12Z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0x0101001C473B3F3D0EA14493E02EBCDEF76054</vt:lpwstr>
  </property>
</Properties>
</file>