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1" r:id="rId4"/>
    <p:sldId id="279" r:id="rId5"/>
    <p:sldId id="280" r:id="rId6"/>
    <p:sldId id="273" r:id="rId7"/>
    <p:sldId id="290" r:id="rId8"/>
    <p:sldId id="274" r:id="rId9"/>
    <p:sldId id="291" r:id="rId10"/>
    <p:sldId id="292" r:id="rId11"/>
    <p:sldId id="281" r:id="rId12"/>
    <p:sldId id="283" r:id="rId13"/>
    <p:sldId id="282" r:id="rId14"/>
    <p:sldId id="285" r:id="rId15"/>
    <p:sldId id="286" r:id="rId16"/>
    <p:sldId id="287" r:id="rId17"/>
    <p:sldId id="288" r:id="rId18"/>
    <p:sldId id="289" r:id="rId19"/>
    <p:sldId id="276" r:id="rId20"/>
    <p:sldId id="277" r:id="rId21"/>
    <p:sldId id="278" r:id="rId22"/>
    <p:sldId id="27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9"/>
    <p:restoredTop sz="70164"/>
  </p:normalViewPr>
  <p:slideViewPr>
    <p:cSldViewPr snapToGrid="0">
      <p:cViewPr>
        <p:scale>
          <a:sx n="136" d="100"/>
          <a:sy n="136" d="100"/>
        </p:scale>
        <p:origin x="16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B1779-C1E4-CB47-A96C-A37D2734E6BA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0DA33-BA80-E84B-99F2-3DCD929FBF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080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vc/product/creat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3d1d720f7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 오토 스토어에서 </a:t>
            </a:r>
            <a:r>
              <a:rPr lang="en-US" altLang="ko-KR" dirty="0"/>
              <a:t>Spring Web MVC</a:t>
            </a:r>
            <a:r>
              <a:rPr lang="ko-KR" altLang="en-US" dirty="0"/>
              <a:t>와</a:t>
            </a:r>
            <a:r>
              <a:rPr lang="en-US" altLang="ko-KR" dirty="0"/>
              <a:t> Spring </a:t>
            </a:r>
            <a:r>
              <a:rPr lang="en-US" altLang="ko-KR" dirty="0" err="1"/>
              <a:t>WebFlux</a:t>
            </a:r>
            <a:r>
              <a:rPr lang="ko-KR" altLang="en-US" dirty="0"/>
              <a:t> 기반 </a:t>
            </a:r>
            <a:r>
              <a:rPr lang="en-US" altLang="ko-KR" dirty="0"/>
              <a:t>API </a:t>
            </a:r>
            <a:r>
              <a:rPr lang="ko-KR" altLang="en-US" dirty="0"/>
              <a:t>서버 성능 비교 분석에 대해 발표할 </a:t>
            </a:r>
            <a:r>
              <a:rPr lang="en-US" altLang="ko-KR" dirty="0"/>
              <a:t>AI</a:t>
            </a:r>
            <a:r>
              <a:rPr lang="ko-KR" altLang="en-US" dirty="0"/>
              <a:t>융합학부 강승민입니다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27" name="Google Shape;127;g1f3d1d720f7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이건 상품 </a:t>
            </a:r>
            <a:r>
              <a:rPr lang="en-US" altLang="ko-KR" dirty="0"/>
              <a:t>Entity</a:t>
            </a:r>
            <a:r>
              <a:rPr lang="ko-KR" altLang="en-US" dirty="0"/>
              <a:t> 클래스로</a:t>
            </a:r>
            <a:r>
              <a:rPr lang="en-US" altLang="ko-KR" dirty="0"/>
              <a:t>,</a:t>
            </a:r>
            <a:r>
              <a:rPr lang="ko-KR" altLang="en-US" dirty="0"/>
              <a:t> 데이터베이스에 직접 저장할 객체를 정의한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통해 여러 속성을 지정해준 것을 확인할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93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앞서 본 코드들을 사용하여 사용자가 원하는 상품을 </a:t>
            </a:r>
            <a:r>
              <a:rPr lang="en-US" altLang="ko-KR" dirty="0"/>
              <a:t>DB</a:t>
            </a:r>
            <a:r>
              <a:rPr lang="ko-KR" altLang="en-US" dirty="0"/>
              <a:t>에 추가로 등록하는 상황을 가정해봅시다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MVC</a:t>
            </a:r>
            <a:r>
              <a:rPr lang="ko-KR" altLang="en-US" dirty="0"/>
              <a:t>기반 </a:t>
            </a:r>
            <a:r>
              <a:rPr lang="en-US" altLang="ko-KR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사용한다고 </a:t>
            </a:r>
            <a:r>
              <a:rPr lang="ko-KR" altLang="en-US" dirty="0" err="1"/>
              <a:t>가정했구요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번까지 시뮬레이션을 통해 알아보겠습니다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9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원래는 클라이언트가 앱이나 웹 화면을 통해 상품을 등록하는데</a:t>
            </a:r>
            <a:r>
              <a:rPr lang="en-US" altLang="ko-KR" dirty="0"/>
              <a:t>,</a:t>
            </a:r>
            <a:r>
              <a:rPr lang="ko-KR" altLang="en-US" dirty="0"/>
              <a:t> 뷰는 따로 구현하지 않았기 때문에 </a:t>
            </a:r>
            <a:r>
              <a:rPr lang="ko-KR" altLang="en-US" dirty="0" err="1"/>
              <a:t>포스트맨으로</a:t>
            </a:r>
            <a:r>
              <a:rPr lang="ko-KR" altLang="en-US" dirty="0"/>
              <a:t> 대체하겠습니다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앞서 본 </a:t>
            </a:r>
            <a:r>
              <a:rPr lang="en-US" altLang="ko-KR" dirty="0"/>
              <a:t>Request DTO</a:t>
            </a:r>
            <a:r>
              <a:rPr lang="ko-KR" altLang="en-US" dirty="0"/>
              <a:t>의 속성 정보에 대해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POST </a:t>
            </a:r>
            <a:r>
              <a:rPr lang="ko-KR" altLang="en-US" dirty="0"/>
              <a:t>형식 </a:t>
            </a:r>
            <a:r>
              <a:rPr lang="en-US" altLang="ko-KR" sz="1200" dirty="0">
                <a:latin typeface="S-Core Dream 5 Medium" panose="020B0503030302020204" pitchFamily="34" charset="-127"/>
                <a:ea typeface="S-Core Dream 5 Medium" panose="020B0503030302020204" pitchFamily="34" charset="-127"/>
                <a:hlinkClick r:id="rId3"/>
              </a:rPr>
              <a:t>http://localhost:8080/mvc/product/create</a:t>
            </a:r>
            <a:r>
              <a:rPr lang="ko-KR" altLang="en-US" sz="12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로 </a:t>
            </a:r>
            <a:r>
              <a:rPr lang="ko-KR" altLang="en-US" dirty="0"/>
              <a:t>등록을 원하는 상품의 상세 정보를</a:t>
            </a:r>
            <a:r>
              <a:rPr lang="ko-KR" altLang="en-US" sz="12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2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Body</a:t>
            </a:r>
            <a:r>
              <a:rPr lang="ko-KR" altLang="en-US" sz="12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형식으로 담아 전송합니다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톰켓</a:t>
            </a:r>
            <a:r>
              <a:rPr lang="ko-KR" altLang="en-US" dirty="0"/>
              <a:t> 서버가 요청을 수신하고 </a:t>
            </a:r>
            <a:r>
              <a:rPr lang="ko-KR" altLang="en-US" dirty="0" err="1"/>
              <a:t>디스패처</a:t>
            </a:r>
            <a:r>
              <a:rPr lang="ko-KR" altLang="en-US" dirty="0"/>
              <a:t> </a:t>
            </a:r>
            <a:r>
              <a:rPr lang="ko-KR" altLang="en-US" dirty="0" err="1"/>
              <a:t>서블릿이</a:t>
            </a:r>
            <a:r>
              <a:rPr lang="ko-KR" altLang="en-US" dirty="0"/>
              <a:t> 해당 요청을 처리할 수 있는 컨트롤러를 찾아 전달합니다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721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요청을 받을 수 있는 컨트롤러 클래스의 메소드를 찾아 해당 메소드를 실행합니다</a:t>
            </a:r>
            <a:r>
              <a:rPr lang="en-US" altLang="ko-KR" dirty="0"/>
              <a:t>.</a:t>
            </a:r>
            <a:r>
              <a:rPr lang="ko-KR" altLang="en-US" dirty="0"/>
              <a:t> 여기에서는 </a:t>
            </a:r>
            <a:r>
              <a:rPr lang="en-US" altLang="ko-KR" dirty="0" err="1"/>
              <a:t>createProduct</a:t>
            </a:r>
            <a:r>
              <a:rPr lang="en-US" altLang="ko-KR" dirty="0"/>
              <a:t> </a:t>
            </a:r>
            <a:r>
              <a:rPr lang="ko-KR" altLang="en-US" dirty="0"/>
              <a:t>함수가 요청을 받게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메소드에서 아까 받은 정보를 통해 서비스 구현체의 </a:t>
            </a:r>
            <a:r>
              <a:rPr lang="en-US" altLang="ko-KR" dirty="0"/>
              <a:t>create</a:t>
            </a:r>
            <a:r>
              <a:rPr lang="ko-KR" altLang="en-US" dirty="0"/>
              <a:t> 함수를 통해 </a:t>
            </a:r>
            <a:r>
              <a:rPr lang="en-US" altLang="ko-KR" dirty="0"/>
              <a:t>Entity</a:t>
            </a:r>
            <a:r>
              <a:rPr lang="ko-KR" altLang="en-US" dirty="0" err="1"/>
              <a:t>를</a:t>
            </a:r>
            <a:r>
              <a:rPr lang="ko-KR" altLang="en-US" dirty="0"/>
              <a:t> 생성합니다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7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서비스 클래스의 </a:t>
            </a:r>
            <a:r>
              <a:rPr lang="en-US" dirty="0"/>
              <a:t>create</a:t>
            </a:r>
            <a:r>
              <a:rPr lang="ko-KR" altLang="en-US" dirty="0" err="1"/>
              <a:t>를</a:t>
            </a:r>
            <a:r>
              <a:rPr lang="ko-KR" altLang="en-US" dirty="0"/>
              <a:t> 실행하게 되면</a:t>
            </a:r>
            <a:r>
              <a:rPr lang="en-US" altLang="ko-KR" dirty="0"/>
              <a:t>,</a:t>
            </a:r>
            <a:r>
              <a:rPr lang="ko-KR" altLang="en-US" dirty="0"/>
              <a:t> 받은 인자를 토대로 </a:t>
            </a:r>
            <a:r>
              <a:rPr lang="en-US" altLang="ko-KR" dirty="0" err="1"/>
              <a:t>ProductEntity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Builder </a:t>
            </a:r>
            <a:r>
              <a:rPr lang="ko-KR" altLang="en-US" dirty="0"/>
              <a:t>패턴을 통해 제작하여 </a:t>
            </a:r>
            <a:r>
              <a:rPr lang="en-US" altLang="ko-KR" dirty="0"/>
              <a:t>Repository</a:t>
            </a:r>
            <a:r>
              <a:rPr lang="ko-KR" altLang="en-US" dirty="0"/>
              <a:t> 인터페이스의 </a:t>
            </a:r>
            <a:r>
              <a:rPr lang="en-US" altLang="ko-KR" dirty="0"/>
              <a:t>save</a:t>
            </a:r>
            <a:r>
              <a:rPr lang="ko-KR" altLang="en-US" dirty="0"/>
              <a:t> 함수를 통해 </a:t>
            </a:r>
            <a:r>
              <a:rPr lang="en-US" altLang="ko-KR" dirty="0"/>
              <a:t>DB</a:t>
            </a:r>
            <a:r>
              <a:rPr lang="ko-KR" altLang="en-US" dirty="0"/>
              <a:t>에 저장하게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Repository</a:t>
            </a:r>
            <a:r>
              <a:rPr lang="ko-KR" altLang="en-US" dirty="0"/>
              <a:t>는 인터페이스이지만 </a:t>
            </a:r>
            <a:r>
              <a:rPr lang="en-US" altLang="ko-KR" dirty="0" err="1"/>
              <a:t>JpaRepository</a:t>
            </a:r>
            <a:r>
              <a:rPr lang="ko-KR" altLang="en-US" dirty="0" err="1"/>
              <a:t>를</a:t>
            </a:r>
            <a:r>
              <a:rPr lang="ko-KR" altLang="en-US" dirty="0"/>
              <a:t> 상속받아 </a:t>
            </a:r>
            <a:r>
              <a:rPr lang="en-US" altLang="ko-KR" dirty="0"/>
              <a:t>Spring Data JPA</a:t>
            </a:r>
            <a:r>
              <a:rPr lang="ko-KR" altLang="en-US" dirty="0"/>
              <a:t>라는 기술을 통해</a:t>
            </a:r>
            <a:r>
              <a:rPr lang="en-US" altLang="ko-KR" dirty="0"/>
              <a:t> </a:t>
            </a:r>
            <a:r>
              <a:rPr lang="en-US" altLang="ko-KR" dirty="0" err="1"/>
              <a:t>ProductEntity</a:t>
            </a:r>
            <a:r>
              <a:rPr lang="ko-KR" altLang="en-US" dirty="0" err="1"/>
              <a:t>를</a:t>
            </a:r>
            <a:r>
              <a:rPr lang="ko-KR" altLang="en-US" dirty="0"/>
              <a:t> 저장하는 </a:t>
            </a:r>
            <a:r>
              <a:rPr lang="en-US" altLang="ko-KR" dirty="0"/>
              <a:t>save </a:t>
            </a:r>
            <a:r>
              <a:rPr lang="ko-KR" altLang="en-US" dirty="0"/>
              <a:t>함수를 지원하게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save</a:t>
            </a:r>
            <a:r>
              <a:rPr lang="ko-KR" altLang="en-US" dirty="0"/>
              <a:t> 함수는 </a:t>
            </a:r>
            <a:r>
              <a:rPr lang="en-US" altLang="ko-KR" dirty="0"/>
              <a:t>DB</a:t>
            </a:r>
            <a:r>
              <a:rPr lang="ko-KR" altLang="en-US" dirty="0"/>
              <a:t>에 저장하고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ProductEntity</a:t>
            </a:r>
            <a:r>
              <a:rPr lang="ko-KR" altLang="en-US" dirty="0" err="1"/>
              <a:t>를</a:t>
            </a:r>
            <a:r>
              <a:rPr lang="ko-KR" altLang="en-US" dirty="0"/>
              <a:t> 다시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682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앞서 </a:t>
            </a:r>
            <a:r>
              <a:rPr lang="ko-KR" altLang="en-US" dirty="0" err="1"/>
              <a:t>리턴한</a:t>
            </a:r>
            <a:r>
              <a:rPr lang="ko-KR" altLang="en-US" dirty="0"/>
              <a:t> 엔티티를 다시 리턴하고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241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컨트롤러는 드디어 </a:t>
            </a:r>
            <a:r>
              <a:rPr lang="en-US" altLang="ko-KR" dirty="0" err="1"/>
              <a:t>productEntity</a:t>
            </a:r>
            <a:r>
              <a:rPr lang="ko-KR" altLang="en-US" dirty="0"/>
              <a:t>라는 변수에 엔티티가 담기게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컨버터를 통해 </a:t>
            </a:r>
            <a:r>
              <a:rPr lang="en-US" altLang="ko-KR" dirty="0"/>
              <a:t>Response</a:t>
            </a:r>
            <a:r>
              <a:rPr lang="ko-KR" altLang="en-US" dirty="0"/>
              <a:t> </a:t>
            </a:r>
            <a:r>
              <a:rPr lang="en-US" altLang="ko-KR" dirty="0"/>
              <a:t>DTO</a:t>
            </a:r>
            <a:r>
              <a:rPr lang="ko-KR" altLang="en-US" dirty="0"/>
              <a:t>로 변환해준 뒤 </a:t>
            </a:r>
            <a:r>
              <a:rPr lang="ko-KR" altLang="en-US" dirty="0" err="1"/>
              <a:t>리턴해주면</a:t>
            </a:r>
            <a:r>
              <a:rPr lang="en-US" altLang="ko-KR" dirty="0"/>
              <a:t>,</a:t>
            </a: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8396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프론트 단에서는 받은 객체 정보를 특정 형태로 화면에 출력해줍니다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742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5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2b4983431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목표를 다시 살펴보고 </a:t>
            </a:r>
            <a:r>
              <a:rPr lang="en-US" altLang="ko-KR" dirty="0"/>
              <a:t>Spring Framework</a:t>
            </a:r>
            <a:r>
              <a:rPr lang="ko-KR" altLang="en-US" dirty="0"/>
              <a:t>와 </a:t>
            </a:r>
            <a:r>
              <a:rPr lang="en-US" altLang="ko-KR" dirty="0"/>
              <a:t>Auto Store</a:t>
            </a:r>
            <a:r>
              <a:rPr lang="ko-KR" altLang="en-US" dirty="0"/>
              <a:t> 서버 시스템 구조에 대해 설명하겠습니다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뒤에 결과물을 본 뒤</a:t>
            </a:r>
            <a:r>
              <a:rPr lang="en-US" altLang="ko-KR" dirty="0"/>
              <a:t>,</a:t>
            </a:r>
            <a:r>
              <a:rPr lang="ko-KR" altLang="en-US" dirty="0"/>
              <a:t> 그대로 시현해보도록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개발 추진 현황 및 계획과 고려사항에 대해 살펴보겠습니다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54" name="Google Shape;154;g2c2b4983431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113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성능 측정 도구</a:t>
            </a:r>
            <a:r>
              <a:rPr lang="en-US" altLang="ko-KR" dirty="0"/>
              <a:t>: JMeter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성능 측정 환경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IntelliJ</a:t>
            </a:r>
            <a:r>
              <a:rPr lang="ko-KR" altLang="en-US" dirty="0"/>
              <a:t>와 </a:t>
            </a:r>
            <a:r>
              <a:rPr lang="en-US" altLang="ko-KR" dirty="0"/>
              <a:t>Docker</a:t>
            </a:r>
            <a:r>
              <a:rPr lang="ko-KR" altLang="en-US" dirty="0"/>
              <a:t> 컨테이너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성능 측정 지표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TPS, Response Time</a:t>
            </a:r>
            <a:r>
              <a:rPr lang="ko-KR" altLang="en-US" dirty="0"/>
              <a:t>을 그래프를 통해 나타내고</a:t>
            </a:r>
            <a:r>
              <a:rPr lang="en-US" altLang="ko-KR" dirty="0"/>
              <a:t>, </a:t>
            </a:r>
            <a:r>
              <a:rPr lang="ko-KR" altLang="en-US" dirty="0"/>
              <a:t>샘플 수</a:t>
            </a:r>
            <a:r>
              <a:rPr lang="en-US" altLang="ko-KR" dirty="0"/>
              <a:t>,</a:t>
            </a:r>
            <a:r>
              <a:rPr lang="ko-KR" altLang="en-US" dirty="0"/>
              <a:t> 평균 응답 시간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쓰루풋</a:t>
            </a:r>
            <a:r>
              <a:rPr lang="en-US" altLang="ko-KR" dirty="0"/>
              <a:t>,</a:t>
            </a:r>
            <a:r>
              <a:rPr lang="ko-KR" altLang="en-US" dirty="0"/>
              <a:t> 에러율을 추가 지표로 나타낼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986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f3d1d720f7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1f3d1d720f7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프로젝트의 첫 번째 목표는 </a:t>
            </a:r>
            <a:r>
              <a:rPr lang="en-US" altLang="ko-KR" dirty="0" err="1"/>
              <a:t>AutoStore</a:t>
            </a:r>
            <a:r>
              <a:rPr lang="en-US" altLang="ko-KR" dirty="0"/>
              <a:t> </a:t>
            </a:r>
            <a:r>
              <a:rPr lang="ko-KR" altLang="en-US" dirty="0"/>
              <a:t>사용자를 위한 즉</a:t>
            </a:r>
            <a:r>
              <a:rPr lang="en-US" altLang="ko-KR" dirty="0"/>
              <a:t>,</a:t>
            </a:r>
            <a:r>
              <a:rPr lang="ko-KR" altLang="en-US" dirty="0"/>
              <a:t> 스마트 스토어 판매자를 위한 </a:t>
            </a:r>
            <a:r>
              <a:rPr lang="en-US" altLang="ko-KR" dirty="0"/>
              <a:t>API </a:t>
            </a:r>
            <a:r>
              <a:rPr lang="ko-KR" altLang="en-US" dirty="0"/>
              <a:t>서버를 </a:t>
            </a:r>
            <a:r>
              <a:rPr lang="en-US" altLang="ko-KR" dirty="0"/>
              <a:t>MVC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ko-KR" altLang="en-US" dirty="0"/>
              <a:t> 기반으로 구현하는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일단은 테스트를 위해 간단하게 상품 정보에 대한 </a:t>
            </a:r>
            <a:r>
              <a:rPr lang="en-US" altLang="ko-KR" dirty="0"/>
              <a:t>CRUD</a:t>
            </a:r>
            <a:r>
              <a:rPr lang="ko-KR" altLang="en-US" dirty="0" err="1"/>
              <a:t>를</a:t>
            </a:r>
            <a:r>
              <a:rPr lang="ko-KR" altLang="en-US" dirty="0"/>
              <a:t> 구현하였습니다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 번째 목표는 </a:t>
            </a:r>
            <a:r>
              <a:rPr lang="en-US" altLang="ko-KR" dirty="0"/>
              <a:t>MVC</a:t>
            </a:r>
            <a:r>
              <a:rPr lang="ko-KR" altLang="en-US" dirty="0"/>
              <a:t> 기반 서버와 </a:t>
            </a:r>
            <a:r>
              <a:rPr lang="en-US" altLang="ko-KR" dirty="0" err="1"/>
              <a:t>WebFlux</a:t>
            </a:r>
            <a:r>
              <a:rPr lang="ko-KR" altLang="en-US" dirty="0"/>
              <a:t> 기반 서버 각각에 대한 성능 분석 및 비교입니다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사용자 수에 따라 </a:t>
            </a:r>
            <a:r>
              <a:rPr lang="en-US" altLang="ko-KR" dirty="0"/>
              <a:t>MVC</a:t>
            </a:r>
            <a:r>
              <a:rPr lang="ko-KR" altLang="en-US" dirty="0"/>
              <a:t> 기반 서버와 </a:t>
            </a:r>
            <a:r>
              <a:rPr lang="en-US" altLang="ko-KR" dirty="0" err="1"/>
              <a:t>WebFlux</a:t>
            </a:r>
            <a:r>
              <a:rPr lang="ko-KR" altLang="en-US" dirty="0"/>
              <a:t> 기반 서버 구조에 대한 성능이 어떻게 </a:t>
            </a:r>
            <a:r>
              <a:rPr lang="ko-KR" altLang="en-US" dirty="0" err="1"/>
              <a:t>차이나는지</a:t>
            </a:r>
            <a:r>
              <a:rPr lang="ko-KR" altLang="en-US" dirty="0"/>
              <a:t> 살펴볼 예정입니다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3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 Framework</a:t>
            </a:r>
            <a:r>
              <a:rPr lang="ko-KR" altLang="en-US" dirty="0"/>
              <a:t>의 시스템 구조는 크게 프레젠테이션 계층</a:t>
            </a:r>
            <a:r>
              <a:rPr lang="en-US" altLang="ko-KR" dirty="0"/>
              <a:t>,</a:t>
            </a:r>
            <a:r>
              <a:rPr lang="ko-KR" altLang="en-US" dirty="0"/>
              <a:t> 서비스 계층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레포지토리</a:t>
            </a:r>
            <a:r>
              <a:rPr lang="ko-KR" altLang="en-US" dirty="0"/>
              <a:t> 계층으로 구성되어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프레젠테이션 계층은 웹 클라이언트의 요청에 대한 응답을 처리하고</a:t>
            </a:r>
            <a:r>
              <a:rPr lang="en-US" altLang="ko-KR" dirty="0"/>
              <a:t>,</a:t>
            </a:r>
            <a:r>
              <a:rPr lang="ko-KR" altLang="en-US" dirty="0"/>
              <a:t> 서비스 계층 혹은 데이터 </a:t>
            </a:r>
            <a:r>
              <a:rPr lang="ko-KR" altLang="en-US" dirty="0" err="1"/>
              <a:t>엑세스</a:t>
            </a:r>
            <a:r>
              <a:rPr lang="ko-KR" altLang="en-US" dirty="0"/>
              <a:t> 계층에서 발생하는 </a:t>
            </a:r>
            <a:r>
              <a:rPr lang="en-US" altLang="ko-KR" dirty="0"/>
              <a:t>Exception</a:t>
            </a:r>
            <a:r>
              <a:rPr lang="ko-KR" altLang="en-US" dirty="0"/>
              <a:t>을 처리합니다</a:t>
            </a:r>
            <a:r>
              <a:rPr lang="en-US" altLang="ko-KR" dirty="0"/>
              <a:t>.</a:t>
            </a:r>
            <a:r>
              <a:rPr lang="ko-KR" altLang="en-US" dirty="0"/>
              <a:t> 추후 살펴볼 코드에서 </a:t>
            </a:r>
            <a:r>
              <a:rPr lang="en-US" altLang="ko-KR" dirty="0"/>
              <a:t>@Controller</a:t>
            </a:r>
            <a:r>
              <a:rPr lang="ko-KR" altLang="en-US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작성된 </a:t>
            </a:r>
            <a:r>
              <a:rPr lang="en-US" altLang="ko-KR" dirty="0"/>
              <a:t>Controller</a:t>
            </a:r>
            <a:r>
              <a:rPr lang="ko-KR" altLang="en-US" dirty="0"/>
              <a:t> 클래스가 이 계층에 속하게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서비스 계층은 애플리케이션의 비즈니스 로직 처리와 비즈니스와 관련된 모델의 적합성을 검증하고 트랜잭션을 관리합니다</a:t>
            </a:r>
            <a:r>
              <a:rPr lang="en-US" altLang="ko-KR" dirty="0"/>
              <a:t>.</a:t>
            </a:r>
            <a:r>
              <a:rPr lang="ko-KR" altLang="en-US" dirty="0"/>
              <a:t> 서비스 계층은 프레젠테이션 계층과 데이터 </a:t>
            </a:r>
            <a:r>
              <a:rPr lang="ko-KR" altLang="en-US" dirty="0" err="1"/>
              <a:t>엑세스</a:t>
            </a:r>
            <a:r>
              <a:rPr lang="ko-KR" altLang="en-US" dirty="0"/>
              <a:t> 계층 사이를 연결하는 역할로서 두 계층이 직접적으로 통신하지 않게 합니다</a:t>
            </a:r>
            <a:r>
              <a:rPr lang="en-US" altLang="ko-KR" dirty="0"/>
              <a:t>.</a:t>
            </a:r>
            <a:r>
              <a:rPr lang="ko-KR" altLang="en-US" dirty="0"/>
              <a:t> 마찬가지로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Service </a:t>
            </a:r>
            <a:r>
              <a:rPr lang="ko-KR" altLang="en-US" dirty="0"/>
              <a:t>인터페이스와 </a:t>
            </a:r>
            <a:r>
              <a:rPr lang="en-US" altLang="ko-KR" dirty="0"/>
              <a:t>Service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작성된 </a:t>
            </a:r>
            <a:r>
              <a:rPr lang="en-US" altLang="ko-KR" dirty="0"/>
              <a:t>Service </a:t>
            </a:r>
            <a:r>
              <a:rPr lang="ko-KR" altLang="en-US" dirty="0"/>
              <a:t>구현 클래스가 이 계층에 속합니다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레포지토리</a:t>
            </a:r>
            <a:r>
              <a:rPr lang="ko-KR" altLang="en-US" dirty="0"/>
              <a:t> 계층은 </a:t>
            </a:r>
            <a:r>
              <a:rPr lang="en-US" altLang="ko-KR" dirty="0"/>
              <a:t>ORM</a:t>
            </a:r>
            <a:r>
              <a:rPr lang="ko-KR" altLang="en-US" dirty="0"/>
              <a:t>을 주로 사용하는 계층이고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DAO </a:t>
            </a:r>
            <a:r>
              <a:rPr lang="ko-KR" altLang="en-US" dirty="0"/>
              <a:t>인터페이스와 </a:t>
            </a:r>
            <a:r>
              <a:rPr lang="en-US" altLang="ko-KR" dirty="0"/>
              <a:t>@Repository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작성된 </a:t>
            </a:r>
            <a:r>
              <a:rPr lang="en-US" altLang="ko-KR" dirty="0"/>
              <a:t>DAO </a:t>
            </a:r>
            <a:r>
              <a:rPr lang="ko-KR" altLang="en-US" dirty="0"/>
              <a:t>구현 클래스가 이 계층에 속합니다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에 데이터를 </a:t>
            </a:r>
            <a:r>
              <a:rPr lang="en-US" altLang="ko-KR" dirty="0"/>
              <a:t>CRUD</a:t>
            </a:r>
            <a:r>
              <a:rPr lang="ko-KR" altLang="en-US" dirty="0"/>
              <a:t>하는 계층입니다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90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장표는 스프링에 의존적인 내용은 아니지만</a:t>
            </a:r>
            <a:r>
              <a:rPr lang="en-US" altLang="ko-KR" dirty="0"/>
              <a:t>,</a:t>
            </a:r>
            <a:r>
              <a:rPr lang="ko-KR" altLang="en-US" dirty="0"/>
              <a:t> 클라이언트와 서버가 데이터를 주고받을 때 일반적으로 객체를 통해 주고받는 것을 설명하기 위해 넣게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클라이언트와 컨트롤러</a:t>
            </a:r>
            <a:r>
              <a:rPr lang="en-US" altLang="ko-KR" dirty="0"/>
              <a:t>,</a:t>
            </a:r>
            <a:r>
              <a:rPr lang="ko-KR" altLang="en-US" dirty="0"/>
              <a:t> 컨트롤러와 서비스</a:t>
            </a:r>
            <a:r>
              <a:rPr lang="en-US" altLang="ko-KR" dirty="0"/>
              <a:t>,</a:t>
            </a:r>
            <a:r>
              <a:rPr lang="ko-KR" altLang="en-US" dirty="0"/>
              <a:t> 서비스와 </a:t>
            </a:r>
            <a:r>
              <a:rPr lang="ko-KR" altLang="en-US" dirty="0" err="1"/>
              <a:t>레포지토리</a:t>
            </a:r>
            <a:r>
              <a:rPr lang="ko-KR" altLang="en-US" dirty="0"/>
              <a:t> 간 데이터를 주고 받을 때는 보통 </a:t>
            </a:r>
            <a:r>
              <a:rPr lang="en-US" altLang="ko-KR" dirty="0"/>
              <a:t>DTO</a:t>
            </a:r>
            <a:r>
              <a:rPr lang="ko-KR" altLang="en-US" dirty="0"/>
              <a:t>라는 객체로 묶어 데이터를 전송하게 됩니다</a:t>
            </a:r>
            <a:r>
              <a:rPr lang="en-US" altLang="ko-KR" dirty="0"/>
              <a:t>.</a:t>
            </a:r>
            <a:r>
              <a:rPr lang="ko-KR" altLang="en-US" dirty="0"/>
              <a:t> 다만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와 데이터베이스는 </a:t>
            </a:r>
            <a:r>
              <a:rPr lang="en-US" altLang="ko-KR" dirty="0"/>
              <a:t>Domain </a:t>
            </a:r>
            <a:r>
              <a:rPr lang="ko-KR" altLang="en-US" dirty="0"/>
              <a:t>혹은 </a:t>
            </a:r>
            <a:r>
              <a:rPr lang="en-US" altLang="ko-KR" dirty="0"/>
              <a:t>Entity</a:t>
            </a:r>
            <a:r>
              <a:rPr lang="ko-KR" altLang="en-US" dirty="0"/>
              <a:t>라는 객체를 통해 데이터를 저장하게 되는데 이것을 분리하는 이유는 테이블과 직접적으로 </a:t>
            </a:r>
            <a:r>
              <a:rPr lang="ko-KR" altLang="en-US" dirty="0" err="1"/>
              <a:t>매핑되는</a:t>
            </a:r>
            <a:r>
              <a:rPr lang="ko-KR" altLang="en-US" dirty="0"/>
              <a:t> </a:t>
            </a:r>
            <a:r>
              <a:rPr lang="en-US" altLang="ko-KR" dirty="0"/>
              <a:t>Entity </a:t>
            </a:r>
            <a:r>
              <a:rPr lang="ko-KR" altLang="en-US" dirty="0"/>
              <a:t>클래스가 자주 변경되면 여러 클래스에 영향을 미치게 됩니다</a:t>
            </a:r>
            <a:r>
              <a:rPr lang="en-US" altLang="ko-KR" dirty="0"/>
              <a:t>.</a:t>
            </a:r>
            <a:r>
              <a:rPr lang="ko-KR" altLang="en-US" dirty="0"/>
              <a:t> 하지만 </a:t>
            </a:r>
            <a:r>
              <a:rPr lang="en-US" altLang="ko-KR" dirty="0"/>
              <a:t>View</a:t>
            </a:r>
            <a:r>
              <a:rPr lang="ko-KR" altLang="en-US" dirty="0"/>
              <a:t>와 통신하는 </a:t>
            </a:r>
            <a:r>
              <a:rPr lang="en-US" altLang="ko-KR" dirty="0"/>
              <a:t>DTO </a:t>
            </a:r>
            <a:r>
              <a:rPr lang="ko-KR" altLang="en-US" dirty="0"/>
              <a:t>클래스는 자주 변경되기 때문에 분리할 필요성이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DTO</a:t>
            </a:r>
            <a:r>
              <a:rPr lang="ko-KR" altLang="en-US" dirty="0"/>
              <a:t>는 </a:t>
            </a:r>
            <a:r>
              <a:rPr lang="en-US" altLang="ko-KR" dirty="0"/>
              <a:t>Domain Model</a:t>
            </a:r>
            <a:r>
              <a:rPr lang="ko-KR" altLang="en-US" dirty="0"/>
              <a:t>을 복사한 형태로</a:t>
            </a:r>
            <a:r>
              <a:rPr lang="en-US" altLang="ko-KR" dirty="0"/>
              <a:t>,</a:t>
            </a:r>
            <a:r>
              <a:rPr lang="ko-KR" altLang="en-US" dirty="0"/>
              <a:t> 다양한 프레젠테이션 로직을 추가한 정도로 사용하며 </a:t>
            </a:r>
            <a:r>
              <a:rPr lang="en-US" altLang="ko-KR" dirty="0"/>
              <a:t>Domain Model </a:t>
            </a:r>
            <a:r>
              <a:rPr lang="ko-KR" altLang="en-US" dirty="0"/>
              <a:t>객체는 </a:t>
            </a:r>
            <a:r>
              <a:rPr lang="en-US" altLang="ko-KR" dirty="0"/>
              <a:t>Persistent</a:t>
            </a:r>
            <a:r>
              <a:rPr lang="ko-KR" altLang="en-US" dirty="0"/>
              <a:t>만을 위해 사용합니다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11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오토스토어 </a:t>
            </a:r>
            <a:r>
              <a:rPr lang="en-US" altLang="ko-KR" dirty="0"/>
              <a:t>API</a:t>
            </a:r>
            <a:r>
              <a:rPr lang="ko-KR" altLang="en-US" dirty="0"/>
              <a:t> 서버의 간략한 시스템 구조입니다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웹이나 스마트폰 앱을 통해 사용자로부터 요청을 받으면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URL</a:t>
            </a:r>
            <a:r>
              <a:rPr lang="ko-KR" altLang="en-US" dirty="0"/>
              <a:t>을 통해 </a:t>
            </a:r>
            <a:r>
              <a:rPr lang="en-US" altLang="ko-KR" dirty="0"/>
              <a:t>MVC</a:t>
            </a:r>
            <a:r>
              <a:rPr lang="ko-KR" altLang="en-US" dirty="0"/>
              <a:t> 요청인지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요청인지 판단하여 해당 요청을 처리할 수 있는 컨트롤러로 보낸 뒤</a:t>
            </a:r>
            <a:r>
              <a:rPr lang="en-US" altLang="ko-KR" dirty="0"/>
              <a:t>,</a:t>
            </a:r>
            <a:r>
              <a:rPr lang="ko-KR" altLang="en-US" dirty="0"/>
              <a:t> 서비스와 </a:t>
            </a:r>
            <a:r>
              <a:rPr lang="ko-KR" altLang="en-US" dirty="0" err="1"/>
              <a:t>레포지토리를</a:t>
            </a:r>
            <a:r>
              <a:rPr lang="ko-KR" altLang="en-US" dirty="0"/>
              <a:t> 거쳐 </a:t>
            </a:r>
            <a:r>
              <a:rPr lang="en-US" altLang="ko-KR" dirty="0"/>
              <a:t>MySQL</a:t>
            </a:r>
            <a:r>
              <a:rPr lang="ko-KR" altLang="en-US" dirty="0"/>
              <a:t> 데이터베이스에서 데이터를 </a:t>
            </a:r>
            <a:r>
              <a:rPr lang="en-US" altLang="ko-KR" dirty="0"/>
              <a:t>CRUD</a:t>
            </a:r>
            <a:r>
              <a:rPr lang="ko-KR" altLang="en-US" dirty="0"/>
              <a:t> 하는 방식입니다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더 많은 세부사항들이 있지만 해당 장표에서는 추상화를 위해 생략하였습니다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91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오토스토어 </a:t>
            </a:r>
            <a:r>
              <a:rPr lang="en-US" altLang="ko-KR" dirty="0"/>
              <a:t>API</a:t>
            </a:r>
            <a:r>
              <a:rPr lang="ko-KR" altLang="en-US" dirty="0"/>
              <a:t>  서버의 명세입니다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MVC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ko-KR" altLang="en-US" dirty="0"/>
              <a:t> 기반 </a:t>
            </a:r>
            <a:r>
              <a:rPr lang="en-US" altLang="ko-KR" dirty="0"/>
              <a:t>CRUD</a:t>
            </a:r>
            <a:r>
              <a:rPr lang="ko-KR" altLang="en-US" dirty="0" err="1"/>
              <a:t>를</a:t>
            </a:r>
            <a:r>
              <a:rPr lang="ko-KR" altLang="en-US" dirty="0"/>
              <a:t> 각각 구현하였으며</a:t>
            </a:r>
            <a:r>
              <a:rPr lang="en-US" altLang="ko-KR" dirty="0"/>
              <a:t>,</a:t>
            </a:r>
            <a:r>
              <a:rPr lang="ko-KR" altLang="en-US" dirty="0"/>
              <a:t> 상품 </a:t>
            </a:r>
            <a:r>
              <a:rPr lang="en-US" altLang="ko-KR" dirty="0"/>
              <a:t>1</a:t>
            </a:r>
            <a:r>
              <a:rPr lang="ko-KR" altLang="en-US" dirty="0"/>
              <a:t>개 조회</a:t>
            </a:r>
            <a:r>
              <a:rPr lang="en-US" altLang="ko-KR" dirty="0"/>
              <a:t>,</a:t>
            </a:r>
            <a:r>
              <a:rPr lang="ko-KR" altLang="en-US" dirty="0"/>
              <a:t> 상품 전체 조회</a:t>
            </a:r>
            <a:r>
              <a:rPr lang="en-US" altLang="ko-KR" dirty="0"/>
              <a:t>,</a:t>
            </a:r>
            <a:r>
              <a:rPr lang="ko-KR" altLang="en-US" dirty="0"/>
              <a:t> 상품 정보 수정</a:t>
            </a:r>
            <a:r>
              <a:rPr lang="en-US" altLang="ko-KR" dirty="0"/>
              <a:t>,</a:t>
            </a:r>
            <a:r>
              <a:rPr lang="ko-KR" altLang="en-US" dirty="0"/>
              <a:t> 상품 등록</a:t>
            </a:r>
            <a:r>
              <a:rPr lang="en-US" altLang="ko-KR" dirty="0"/>
              <a:t>,</a:t>
            </a:r>
            <a:r>
              <a:rPr lang="ko-KR" altLang="en-US" dirty="0"/>
              <a:t> 상품 삭제를 각각 구현하여 총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구현하였습니다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추후 더 필요한 </a:t>
            </a:r>
            <a:r>
              <a:rPr lang="en-US" altLang="ko-KR" dirty="0"/>
              <a:t>API</a:t>
            </a:r>
            <a:r>
              <a:rPr lang="ko-KR" altLang="en-US" dirty="0"/>
              <a:t>가 있다면 추가할 예정입니다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99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결과물입니다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인텔리제이를 통해 프로젝트 패키지 구조를 간단하게 캡처해보았습니다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~~~</a:t>
            </a:r>
            <a:r>
              <a:rPr lang="ko-KR" altLang="en-US" dirty="0"/>
              <a:t> 설명 </a:t>
            </a:r>
            <a:r>
              <a:rPr lang="en-US" altLang="ko-KR" dirty="0"/>
              <a:t>~~~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자세한 코드 내용은 시간관계상 생략하겠습니다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96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3d1d720f7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클라이언트와 </a:t>
            </a:r>
            <a:r>
              <a:rPr lang="ko-KR" altLang="en-US" dirty="0" err="1"/>
              <a:t>컨틀롤러가</a:t>
            </a:r>
            <a:r>
              <a:rPr lang="ko-KR" altLang="en-US" dirty="0"/>
              <a:t> 주고받는 임시 </a:t>
            </a:r>
            <a:r>
              <a:rPr lang="en-US" altLang="ko-KR" dirty="0"/>
              <a:t>DTO</a:t>
            </a:r>
            <a:r>
              <a:rPr lang="ko-KR" altLang="en-US" dirty="0"/>
              <a:t> 클래스입니다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DTO</a:t>
            </a:r>
            <a:r>
              <a:rPr lang="ko-KR" altLang="en-US" dirty="0"/>
              <a:t>에는</a:t>
            </a:r>
            <a:r>
              <a:rPr lang="en-US" altLang="ko-KR" dirty="0"/>
              <a:t> </a:t>
            </a:r>
            <a:r>
              <a:rPr lang="ko-KR" altLang="en-US" dirty="0"/>
              <a:t>판매자 아이디</a:t>
            </a:r>
            <a:r>
              <a:rPr lang="en-US" altLang="ko-KR" dirty="0"/>
              <a:t>,</a:t>
            </a:r>
            <a:r>
              <a:rPr lang="ko-KR" altLang="en-US" dirty="0"/>
              <a:t> 상품 이름</a:t>
            </a:r>
            <a:r>
              <a:rPr lang="en-US" altLang="ko-KR" dirty="0"/>
              <a:t>,</a:t>
            </a:r>
            <a:r>
              <a:rPr lang="ko-KR" altLang="en-US" dirty="0"/>
              <a:t> 가격</a:t>
            </a:r>
            <a:r>
              <a:rPr lang="en-US" altLang="ko-KR" dirty="0"/>
              <a:t>,</a:t>
            </a:r>
            <a:r>
              <a:rPr lang="ko-KR" altLang="en-US" dirty="0"/>
              <a:t> 카테고리</a:t>
            </a:r>
            <a:r>
              <a:rPr lang="en-US" altLang="ko-KR" dirty="0"/>
              <a:t>,</a:t>
            </a:r>
            <a:r>
              <a:rPr lang="ko-KR" altLang="en-US" dirty="0"/>
              <a:t> 썸네일 이미지 주소 등에 대한 정보가 들어있습니다</a:t>
            </a:r>
            <a:r>
              <a:rPr lang="en-US" altLang="ko-KR" dirty="0"/>
              <a:t>.</a:t>
            </a:r>
            <a:r>
              <a:rPr lang="ko-KR" altLang="en-US" dirty="0"/>
              <a:t> 여기서 오른쪽과 다르게 상품 아이디와 생성일시</a:t>
            </a:r>
            <a:r>
              <a:rPr lang="en-US" altLang="ko-KR" dirty="0"/>
              <a:t>,</a:t>
            </a:r>
            <a:r>
              <a:rPr lang="ko-KR" altLang="en-US" dirty="0"/>
              <a:t> 수정일시를 넣지 않았는데요</a:t>
            </a:r>
            <a:r>
              <a:rPr lang="en-US" altLang="ko-KR" dirty="0"/>
              <a:t>.</a:t>
            </a:r>
            <a:r>
              <a:rPr lang="ko-KR" altLang="en-US" dirty="0"/>
              <a:t> 생성일시와 수정일시는 다음 장표에서 볼 엔티티 클래스에서 </a:t>
            </a:r>
            <a:r>
              <a:rPr lang="ko-KR" altLang="en-US" dirty="0" err="1"/>
              <a:t>어노테이션을</a:t>
            </a:r>
            <a:r>
              <a:rPr lang="ko-KR" altLang="en-US" dirty="0"/>
              <a:t> 통해 자동으로 생성해주기 때문에 제외하였습니다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반대로 오른쪽은 응답 </a:t>
            </a:r>
            <a:r>
              <a:rPr lang="en-US" altLang="ko-KR" dirty="0"/>
              <a:t>DTO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  <a:r>
              <a:rPr lang="ko-KR" altLang="en-US" dirty="0"/>
              <a:t> 상품 아이디부터 수정일시까지 모든 정보가 담겨있는 것을 확인하실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196" name="Google Shape;196;g1f3d1d720f7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950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B0350-77A5-2B0C-580E-61E92FD9C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39287-95F3-C50A-3A95-C19F8FCF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FEA71-182A-4732-EE98-6992FA7E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CCD65-4DD4-F832-5E24-3F7659B8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322BF-9625-4240-CD7E-3FBFA5E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03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57732-60A7-6398-93A7-377B5828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F797A-5758-144D-106B-5B9B9C29C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E7E96-CCF0-6BA1-6A7F-5BF99BE5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A8D20-96B9-B1E2-F6A9-EAF76EFC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70B1E-A0EC-D3A3-E296-CB761D0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209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1437A7-D8BF-6528-4A06-049CA53A3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0CE32A-1F60-F336-E2FA-19024E84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BBC93-EC3B-FB45-10B2-E5360E0E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DF28C-585B-176E-48A6-510218D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8B595-865C-538A-4D87-BB2F6067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505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B3E22-AB1F-F241-D6C2-20988EE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9D8A5-6B26-CEA8-B334-9916AB55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8D906-55A2-66B4-E507-8920FBFB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4D341-5833-ADF2-D9A0-9B105185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01BEA-4DE4-9D7F-7A02-EAA26987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14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31933-E552-33B5-7C63-C9D041DB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E52F7-AF7F-D9D6-C93F-CBE151C8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A643F-674D-AA3F-7B33-880F019A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0428B-B0E3-FB3F-A8C5-9684EE44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DAF0F-E3B1-EE83-1CC3-1706DDF9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904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F47D8-86AB-820A-ED88-6D02EADE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9BBF9-BCE5-BABC-F3C6-2CE457C4F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1F04B4-7E99-567C-1D85-7C9DF85A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70146-81A8-9CED-9E0F-C497AE94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179DC-0980-318C-3A6C-81DFEA14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1F45C-8C42-D477-ACB4-68F99038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F9AF-DCE6-3503-0297-08954134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52288-FDDB-8DBE-38BE-BC58D18D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5DA19-659D-7AB2-9715-1F5F27142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3AB4E5-37F5-6D81-C80F-E428951B6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50B66-4A6A-3514-2A18-EF3B0F003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E09E9F-9284-F5B4-C0BC-F720F5DA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856E2F-69EA-B87B-254C-C5B25210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83862F-B8C0-353B-7F68-821404D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743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FE21F-BBB2-5173-3FC8-E294966B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09D8A6-DFC4-825D-251F-C0BA9981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12F879-80D3-14AA-FA54-4738CF5B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C839E3-88BC-C077-F850-8BAFD8B2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464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BA851-9259-382C-02ED-F4C36D5A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66805D-87E7-4950-0E98-E90793B1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87748F-E0D0-AA6B-1CF3-FAE62BB4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397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DD793-B886-5E10-2CB4-6815BF38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7D8D4-DD84-55C9-6881-78E4F20D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46299-0F33-AC7D-F0F4-D48885DFC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7F53A-0F12-1944-30CA-3C836296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2DB3F-77CE-67D7-E66F-1CF02ADE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FE446-E7F3-5DAA-F20E-87AFAD3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7BA41-47EA-80A1-CFDC-16C807DE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CF0988-4368-13BB-16A2-86F5D19EE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C85EE-43A7-9E9D-BFC1-98B1E1EE0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668C9-3FD5-9513-15D5-658E204B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FB5-B8F8-E14F-8476-011688EB8B1C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D291B-4724-20A8-53E8-AF634D42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75078-61B8-09BE-7E42-7BF3DD58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09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31736F-FF59-A266-5D2F-6CE1238E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7C0E0-4C87-FFAA-6261-EC824BE69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98FE6-BF15-3C02-72E9-2BDDEBFC2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7A3FB5-B8F8-E14F-8476-011688EB8B1C}" type="datetimeFigureOut">
              <a:rPr kumimoji="1" lang="ko-KR" altLang="en-US" smtClean="0"/>
              <a:t>2024. 4. 30.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8D5B9-23BE-AF00-EA71-1A5CD0775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1B2EA-4C5D-F413-3FBE-1BB0A0E8A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2ED55-AA63-0149-8934-21C8F162E1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477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mvc/product/creat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://localhost:8080/mvc/product/crea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oulTree-Lovers/Auto-Sto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138393-E355-290D-E56D-2069EF913711}"/>
              </a:ext>
            </a:extLst>
          </p:cNvPr>
          <p:cNvSpPr/>
          <p:nvPr/>
        </p:nvSpPr>
        <p:spPr>
          <a:xfrm>
            <a:off x="-1" y="4435031"/>
            <a:ext cx="12191998" cy="5368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50B917-7EC1-CDC0-7C3E-B2A9A99DB36C}"/>
              </a:ext>
            </a:extLst>
          </p:cNvPr>
          <p:cNvSpPr/>
          <p:nvPr/>
        </p:nvSpPr>
        <p:spPr>
          <a:xfrm>
            <a:off x="2883570" y="3554595"/>
            <a:ext cx="6738102" cy="308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Google Shape;145;p25"/>
          <p:cNvSpPr txBox="1"/>
          <p:nvPr/>
        </p:nvSpPr>
        <p:spPr>
          <a:xfrm>
            <a:off x="3243943" y="2800347"/>
            <a:ext cx="6250024" cy="125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93999"/>
              </a:lnSpc>
            </a:pPr>
            <a:r>
              <a:rPr lang="en-US" altLang="ko" sz="8666" dirty="0">
                <a:solidFill>
                  <a:schemeClr val="tx2">
                    <a:lumMod val="50000"/>
                    <a:lumOff val="50000"/>
                  </a:schemeClr>
                </a:solidFill>
                <a:latin typeface="S-Core Dream 7 ExtraBold" panose="020B0503030302020204" pitchFamily="34" charset="-127"/>
                <a:ea typeface="S-Core Dream 7 ExtraBold" panose="020B0503030302020204" pitchFamily="34" charset="-127"/>
                <a:cs typeface="DM Sans"/>
                <a:sym typeface="DM Sans"/>
              </a:rPr>
              <a:t>Auto Store</a:t>
            </a:r>
            <a:endParaRPr sz="933" dirty="0">
              <a:solidFill>
                <a:schemeClr val="tx2">
                  <a:lumMod val="50000"/>
                  <a:lumOff val="50000"/>
                </a:schemeClr>
              </a:solidFill>
              <a:latin typeface="S-Core Dream 7 ExtraBold" panose="020B0503030302020204" pitchFamily="34" charset="-127"/>
              <a:ea typeface="S-Core Dream 7 ExtraBold" panose="020B0503030302020204" pitchFamily="34" charset="-127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31799" y="5859570"/>
            <a:ext cx="3528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altLang="ko" sz="15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AI</a:t>
            </a:r>
            <a:r>
              <a:rPr lang="ko-KR" altLang="en-US" sz="15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융합학부</a:t>
            </a:r>
            <a:endParaRPr lang="en-US" altLang="ko" sz="15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  <a:p>
            <a:pPr algn="ctr"/>
            <a:r>
              <a:rPr lang="en-US" altLang="ko" sz="15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20192883 </a:t>
            </a:r>
            <a:r>
              <a:rPr lang="ko" altLang="en-US" sz="1500" b="1" dirty="0">
                <a:latin typeface="S-Core Dream 6 Bold" panose="020B0503030302020204" pitchFamily="34" charset="-127"/>
                <a:ea typeface="S-Core Dream 6 Bold" panose="020B0503030302020204" pitchFamily="34" charset="-127"/>
              </a:rPr>
              <a:t>강승민</a:t>
            </a:r>
            <a:endParaRPr sz="1500" b="1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100861" y="4583004"/>
            <a:ext cx="99902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Spring Web MVC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와 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Spring </a:t>
            </a:r>
            <a:r>
              <a:rPr lang="en-US" altLang="ko-KR" sz="2000" dirty="0" err="1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WebFlux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기반 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API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 서버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 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  <a:cs typeface="NanumGothic"/>
                <a:sym typeface="Nanum Gothic"/>
              </a:rPr>
              <a:t>성능 비교 분석</a:t>
            </a:r>
            <a:endParaRPr sz="2000" dirty="0">
              <a:latin typeface="S-Core Dream 5 Medium" panose="020B0503030302020204" pitchFamily="34" charset="-127"/>
              <a:ea typeface="S-Core Dream 5 Medium" panose="020B0503030302020204" pitchFamily="34" charset="-127"/>
              <a:cs typeface="NanumGothic"/>
              <a:sym typeface="Nanum Gothic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278" y="2393981"/>
            <a:ext cx="1596655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5171667" y="2445198"/>
            <a:ext cx="735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altLang="ko" sz="2000" b="1" dirty="0">
                <a:solidFill>
                  <a:srgbClr val="5EB831"/>
                </a:solidFill>
              </a:rPr>
              <a:t>with</a:t>
            </a:r>
            <a:endParaRPr sz="2000" b="1" dirty="0">
              <a:solidFill>
                <a:srgbClr val="5EB83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12" name="Google Shape;201;p27">
            <a:extLst>
              <a:ext uri="{FF2B5EF4-FFF2-40B4-BE49-F238E27FC236}">
                <a16:creationId xmlns:a16="http://schemas.microsoft.com/office/drawing/2014/main" id="{A3042778-DED2-A65B-E23B-8ADEE918B3B3}"/>
              </a:ext>
            </a:extLst>
          </p:cNvPr>
          <p:cNvSpPr txBox="1"/>
          <p:nvPr/>
        </p:nvSpPr>
        <p:spPr>
          <a:xfrm>
            <a:off x="8617823" y="3429000"/>
            <a:ext cx="2976178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167EEE-DB1E-E229-33FD-030908D50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561" y="120650"/>
            <a:ext cx="6324600" cy="6616700"/>
          </a:xfrm>
          <a:prstGeom prst="rect">
            <a:avLst/>
          </a:prstGeom>
        </p:spPr>
      </p:pic>
      <p:sp>
        <p:nvSpPr>
          <p:cNvPr id="3" name="Google Shape;201;p27">
            <a:extLst>
              <a:ext uri="{FF2B5EF4-FFF2-40B4-BE49-F238E27FC236}">
                <a16:creationId xmlns:a16="http://schemas.microsoft.com/office/drawing/2014/main" id="{ECB47DEE-0B82-B376-3C87-474513345038}"/>
              </a:ext>
            </a:extLst>
          </p:cNvPr>
          <p:cNvSpPr txBox="1"/>
          <p:nvPr/>
        </p:nvSpPr>
        <p:spPr>
          <a:xfrm>
            <a:off x="8617823" y="2435471"/>
            <a:ext cx="297617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Entity (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임시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674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7" name="Google Shape;201;p27">
            <a:extLst>
              <a:ext uri="{FF2B5EF4-FFF2-40B4-BE49-F238E27FC236}">
                <a16:creationId xmlns:a16="http://schemas.microsoft.com/office/drawing/2014/main" id="{8EA89B19-086D-F7E5-6960-9DC4F6AAEFE3}"/>
              </a:ext>
            </a:extLst>
          </p:cNvPr>
          <p:cNvSpPr txBox="1"/>
          <p:nvPr/>
        </p:nvSpPr>
        <p:spPr>
          <a:xfrm>
            <a:off x="414730" y="1694294"/>
            <a:ext cx="11777269" cy="417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Q.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사용자가 원하는 상품을 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추가 등록하는 상황을 가정해보자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 (MVC 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기반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</a:p>
          <a:p>
            <a:pPr>
              <a:lnSpc>
                <a:spcPct val="135017"/>
              </a:lnSpc>
            </a:pPr>
            <a:endParaRPr lang="en-US" altLang="ko-KR" sz="16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1.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상품 등록 버튼 클릭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  <a:hlinkClick r:id="rId4"/>
              </a:rPr>
              <a:t>‘http://localhost:8080/mvc/product/create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’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로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POST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Request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전송으로 대체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  </a:t>
            </a: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2.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등록을 원하는 상품의 상세 정보 입력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(Front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ProductRequestMvc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형식의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Json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객체 매핑 후 서버로 전송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</a:p>
          <a:p>
            <a:pPr>
              <a:lnSpc>
                <a:spcPct val="135017"/>
              </a:lnSpc>
            </a:pP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-&gt;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이때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Tomcat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서버로 요청을 수신하고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Spring Boot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애플리케이션의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Dispatcher Servlet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 요청을 처리할 수 있는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찾는다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API Server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해당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Request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수신 후 위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url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해당하는 메소드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‘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createProduct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 )’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호출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4.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계층에서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Service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계층의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‘create( )’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메소드 호출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이때 인자로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ProductRequestMvc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객체의 속성을 넘겨줌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5.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Service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객체를 생성하여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Repository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‘save( )’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메소드 호출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6.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Repository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 상품 저장 후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객체 리턴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7.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Service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Repository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계층에서 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리턴한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객체를 다시 리턴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8.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 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리턴받은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객체를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Converter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통해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ProductResponseMvc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 형식으로 리턴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-&gt;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이때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View Resolver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가 객체를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Json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형식의 데이터로 생성해준다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9.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Front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받은 정보를 화면에 출력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82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7" name="Google Shape;201;p27">
            <a:extLst>
              <a:ext uri="{FF2B5EF4-FFF2-40B4-BE49-F238E27FC236}">
                <a16:creationId xmlns:a16="http://schemas.microsoft.com/office/drawing/2014/main" id="{8EA89B19-086D-F7E5-6960-9DC4F6AAEFE3}"/>
              </a:ext>
            </a:extLst>
          </p:cNvPr>
          <p:cNvSpPr txBox="1"/>
          <p:nvPr/>
        </p:nvSpPr>
        <p:spPr>
          <a:xfrm>
            <a:off x="303962" y="893834"/>
            <a:ext cx="11777269" cy="93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1.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상품 등록 버튼 클릭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  <a:hlinkClick r:id="rId4"/>
              </a:rPr>
              <a:t>‘http://localhost:8080/mvc/product/create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’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로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POST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Request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전송으로 대체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  </a:t>
            </a: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2.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등록을 원하는 상품의 상세 정보 입력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(Front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ProductRequestMvc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형식의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Json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으로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객체 매핑 후 서버로 전송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-&gt;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이때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Tomcat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서버로 요청을 수신하고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Spring Boot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애플리케이션의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Dispatcher Servlet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 요청을 처리할 수 있는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찾는다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9284B1-9FA3-E78E-43E3-E6CC46728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32" y="1976498"/>
            <a:ext cx="10774870" cy="39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1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C10E5-1493-4E16-69EB-8C702B206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865" y="1210185"/>
            <a:ext cx="5241024" cy="5553185"/>
          </a:xfrm>
          <a:prstGeom prst="rect">
            <a:avLst/>
          </a:prstGeom>
        </p:spPr>
      </p:pic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30810441-35B3-967A-13FC-C93F839E576C}"/>
              </a:ext>
            </a:extLst>
          </p:cNvPr>
          <p:cNvSpPr txBox="1"/>
          <p:nvPr/>
        </p:nvSpPr>
        <p:spPr>
          <a:xfrm>
            <a:off x="414731" y="559205"/>
            <a:ext cx="10774870" cy="93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API Server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해당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Request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수신 후 위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url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해당하는 메소드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‘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createProduct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 )’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호출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4.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계층에서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Service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계층의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‘create( )’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메소드 호출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이때 인자로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ProductRequestMvc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객체의 속성을 넘겨줌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54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30810441-35B3-967A-13FC-C93F839E576C}"/>
              </a:ext>
            </a:extLst>
          </p:cNvPr>
          <p:cNvSpPr txBox="1"/>
          <p:nvPr/>
        </p:nvSpPr>
        <p:spPr>
          <a:xfrm>
            <a:off x="414731" y="559205"/>
            <a:ext cx="10774870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5.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Service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객체를 생성하여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Repository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계층의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‘save( )’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메소드 호출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D43F2-FFBF-9604-19FF-1BA20035A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492" y="923254"/>
            <a:ext cx="5585013" cy="58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7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30810441-35B3-967A-13FC-C93F839E576C}"/>
              </a:ext>
            </a:extLst>
          </p:cNvPr>
          <p:cNvSpPr txBox="1"/>
          <p:nvPr/>
        </p:nvSpPr>
        <p:spPr>
          <a:xfrm>
            <a:off x="414731" y="559205"/>
            <a:ext cx="10774870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6.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Repository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 상품 저장 후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객체 리턴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AFACA2-B284-E786-6B64-183352B1D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216" y="1430034"/>
            <a:ext cx="8293170" cy="12909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C1B8FB-9CFC-12FB-87CB-1CB642779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215" y="3280156"/>
            <a:ext cx="8293169" cy="30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5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30810441-35B3-967A-13FC-C93F839E576C}"/>
              </a:ext>
            </a:extLst>
          </p:cNvPr>
          <p:cNvSpPr txBox="1"/>
          <p:nvPr/>
        </p:nvSpPr>
        <p:spPr>
          <a:xfrm>
            <a:off x="414731" y="559205"/>
            <a:ext cx="10774870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7.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Service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Repository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계층에서 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리턴한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객체를 다시 리턴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5FC3EB-5FE0-AFB9-994C-19DD38F7A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492" y="923254"/>
            <a:ext cx="5585013" cy="58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30810441-35B3-967A-13FC-C93F839E576C}"/>
              </a:ext>
            </a:extLst>
          </p:cNvPr>
          <p:cNvSpPr txBox="1"/>
          <p:nvPr/>
        </p:nvSpPr>
        <p:spPr>
          <a:xfrm>
            <a:off x="414731" y="559205"/>
            <a:ext cx="1077487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8.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Controller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계층에서 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리턴받은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ProductEntityMvc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객체를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Converter</a:t>
            </a:r>
            <a:r>
              <a:rPr lang="ko-KR" altLang="en-US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를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통해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ProductResponseMvc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객체 형식으로 리턴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-&gt;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이때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View Resolver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가 객체를 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Json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형식의 데이터로 생성해준다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328502-7495-FA4F-2582-AFCC7015B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865" y="1210185"/>
            <a:ext cx="5241024" cy="55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4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r>
              <a:rPr lang="ko-KR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30810441-35B3-967A-13FC-C93F839E576C}"/>
              </a:ext>
            </a:extLst>
          </p:cNvPr>
          <p:cNvSpPr txBox="1"/>
          <p:nvPr/>
        </p:nvSpPr>
        <p:spPr>
          <a:xfrm>
            <a:off x="414731" y="559205"/>
            <a:ext cx="10774870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9.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Front</a:t>
            </a:r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에서 받은 정보를 화면에 출력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16386" name="Picture 2" descr="아이폰 - 위키백과, 우리 모두의 백과사전">
            <a:extLst>
              <a:ext uri="{FF2B5EF4-FFF2-40B4-BE49-F238E27FC236}">
                <a16:creationId xmlns:a16="http://schemas.microsoft.com/office/drawing/2014/main" id="{A1BFD5DE-0A83-7D20-DDA3-4711FFEEF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11" y="1065985"/>
            <a:ext cx="2626771" cy="532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12EDA9F7-4783-6816-8B93-D87D8EE0ABB2}"/>
              </a:ext>
            </a:extLst>
          </p:cNvPr>
          <p:cNvSpPr/>
          <p:nvPr/>
        </p:nvSpPr>
        <p:spPr>
          <a:xfrm>
            <a:off x="5195212" y="1788458"/>
            <a:ext cx="6181000" cy="2326341"/>
          </a:xfrm>
          <a:prstGeom prst="wedgeRoundRectCallout">
            <a:avLst>
              <a:gd name="adj1" fmla="val -57348"/>
              <a:gd name="adj2" fmla="val 7638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CCD4A-D2E5-D9C1-C2BE-314FA8961B32}"/>
              </a:ext>
            </a:extLst>
          </p:cNvPr>
          <p:cNvSpPr txBox="1"/>
          <p:nvPr/>
        </p:nvSpPr>
        <p:spPr>
          <a:xfrm>
            <a:off x="5425459" y="1986854"/>
            <a:ext cx="57641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상품을 성공적으로 저장하였습니다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endParaRPr lang="en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r>
              <a:rPr lang="en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admin_id</a:t>
            </a:r>
            <a:r>
              <a:rPr lang="en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 : </a:t>
            </a:r>
            <a:r>
              <a:rPr lang="en" altLang="ko-KR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IBMPlexMono"/>
              </a:rPr>
              <a:t>12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,</a:t>
            </a:r>
          </a:p>
          <a:p>
            <a:r>
              <a:rPr lang="en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"name"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 : </a:t>
            </a:r>
            <a:r>
              <a:rPr lang="en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보조배터리</a:t>
            </a:r>
            <a:r>
              <a:rPr lang="en-US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,</a:t>
            </a:r>
          </a:p>
          <a:p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price"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 : </a:t>
            </a:r>
            <a:r>
              <a:rPr lang="en" altLang="ko-KR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IBMPlexMono"/>
              </a:rPr>
              <a:t>15000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,</a:t>
            </a:r>
          </a:p>
          <a:p>
            <a:r>
              <a:rPr lang="en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"category"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 : </a:t>
            </a:r>
            <a:r>
              <a:rPr lang="en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ko-KR" altLang="en-US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전자기기</a:t>
            </a:r>
            <a:r>
              <a:rPr lang="en-US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,</a:t>
            </a:r>
          </a:p>
          <a:p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thumbnail_url</a:t>
            </a:r>
            <a:r>
              <a:rPr lang="en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IBMPlexMono"/>
              </a:rPr>
              <a:t>"</a:t>
            </a:r>
            <a:r>
              <a:rPr lang="en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BMPlexMono"/>
              </a:rPr>
              <a:t> : </a:t>
            </a:r>
            <a:r>
              <a:rPr lang="en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"https://</a:t>
            </a:r>
            <a:r>
              <a:rPr lang="en" altLang="ko-KR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naver.com?asdfa</a:t>
            </a:r>
            <a:r>
              <a:rPr lang="en" altLang="ko-KR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IBMPlexMono"/>
              </a:rPr>
              <a:t>=213&amp;asd=123"</a:t>
            </a:r>
            <a:endParaRPr lang="en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IBMPlexMono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0;p27">
            <a:extLst>
              <a:ext uri="{FF2B5EF4-FFF2-40B4-BE49-F238E27FC236}">
                <a16:creationId xmlns:a16="http://schemas.microsoft.com/office/drawing/2014/main" id="{41786A75-DE3D-7147-D50D-FDA8A95B528E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5.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시현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AB43A-8CAF-B93A-FBAA-C4340FFC57F0}"/>
              </a:ext>
            </a:extLst>
          </p:cNvPr>
          <p:cNvSpPr txBox="1"/>
          <p:nvPr/>
        </p:nvSpPr>
        <p:spPr>
          <a:xfrm>
            <a:off x="1987923" y="1589938"/>
            <a:ext cx="8538882" cy="367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Q1.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사용자가 원하는 상품을 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추가로 등록해보자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Q2.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등록된 상품을 조회해보자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Q3. 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등록된 상품을 수정해보자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  <a:p>
            <a:pPr>
              <a:lnSpc>
                <a:spcPct val="135017"/>
              </a:lnSpc>
            </a:pP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Q3. 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등록된 상품을 삭제해보자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2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59" t="-3629" r="-74149" b="-2749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1379545" y="872484"/>
            <a:ext cx="7273600" cy="65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3999"/>
              </a:lnSpc>
            </a:pPr>
            <a:r>
              <a:rPr lang="en-US" altLang="ko" sz="4500" b="1" dirty="0">
                <a:latin typeface="S-Core Dream 8 Heavy" panose="020B0503030302020204" pitchFamily="34" charset="-127"/>
                <a:ea typeface="S-Core Dream 8 Heavy" panose="020B0503030302020204" pitchFamily="34" charset="-127"/>
                <a:cs typeface="DM Sans"/>
                <a:sym typeface="DM Sans"/>
              </a:rPr>
              <a:t>INDEX</a:t>
            </a:r>
            <a:endParaRPr sz="45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1;p27">
            <a:extLst>
              <a:ext uri="{FF2B5EF4-FFF2-40B4-BE49-F238E27FC236}">
                <a16:creationId xmlns:a16="http://schemas.microsoft.com/office/drawing/2014/main" id="{F713A24C-496D-76CF-9076-D25A6694B0C8}"/>
              </a:ext>
            </a:extLst>
          </p:cNvPr>
          <p:cNvSpPr txBox="1"/>
          <p:nvPr/>
        </p:nvSpPr>
        <p:spPr>
          <a:xfrm>
            <a:off x="1379545" y="1974755"/>
            <a:ext cx="9810056" cy="363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1.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목표 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(Revisit)</a:t>
            </a: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2.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Spring Framework 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시스템 구조</a:t>
            </a: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3.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Auto Store API Server 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시스템 구조</a:t>
            </a: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4.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결과물</a:t>
            </a: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5.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시현</a:t>
            </a: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6.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개발 추진 현황 및 계획</a:t>
            </a: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7.</a:t>
            </a:r>
            <a:r>
              <a:rPr lang="ko-KR" altLang="en-US" sz="2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고려 사항</a:t>
            </a:r>
            <a:endParaRPr lang="en-US" altLang="ko-KR" sz="2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0;p27">
            <a:extLst>
              <a:ext uri="{FF2B5EF4-FFF2-40B4-BE49-F238E27FC236}">
                <a16:creationId xmlns:a16="http://schemas.microsoft.com/office/drawing/2014/main" id="{6CFE988A-6926-4495-F13C-10C915F6FB13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6.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개발 추진 현황 및 계획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326279-48A3-4606-769C-AD6BE68AC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14" y="954741"/>
            <a:ext cx="9875474" cy="53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0;p27">
            <a:extLst>
              <a:ext uri="{FF2B5EF4-FFF2-40B4-BE49-F238E27FC236}">
                <a16:creationId xmlns:a16="http://schemas.microsoft.com/office/drawing/2014/main" id="{CB7072D8-DA54-BA04-0A21-CD44E6923F04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7.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고려 사항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D6431-A1F2-FCFF-872D-86DCE4BBE0BA}"/>
              </a:ext>
            </a:extLst>
          </p:cNvPr>
          <p:cNvSpPr txBox="1"/>
          <p:nvPr/>
        </p:nvSpPr>
        <p:spPr>
          <a:xfrm>
            <a:off x="3500441" y="3014517"/>
            <a:ext cx="5806398" cy="1714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5017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성능 측정 도구로 어떤 것을 사용해야 할까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</a:p>
          <a:p>
            <a:pPr marL="342900" indent="-342900">
              <a:lnSpc>
                <a:spcPct val="135017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성능 측정 환경은 어떻게 설정해야 할까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marL="342900" indent="-342900">
              <a:lnSpc>
                <a:spcPct val="135017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성능 측정 지표는 무엇으로 정해야 할까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?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 lvl="1">
              <a:lnSpc>
                <a:spcPct val="135017"/>
              </a:lnSpc>
            </a:pP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Latency, Throughput 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등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F4779-BDF4-7976-7CD5-CB0578BB4DE0}"/>
              </a:ext>
            </a:extLst>
          </p:cNvPr>
          <p:cNvSpPr txBox="1"/>
          <p:nvPr/>
        </p:nvSpPr>
        <p:spPr>
          <a:xfrm>
            <a:off x="3045912" y="1514071"/>
            <a:ext cx="6100174" cy="843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5017"/>
              </a:lnSpc>
            </a:pPr>
            <a:r>
              <a:rPr lang="ko-KR" altLang="en-US" sz="4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성능 측정 방법</a:t>
            </a:r>
            <a:endParaRPr lang="en-US" altLang="ko-KR" sz="4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94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2459199" y="2593114"/>
            <a:ext cx="7273600" cy="130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6997"/>
              </a:lnSpc>
            </a:pPr>
            <a:r>
              <a:rPr lang="en-US" sz="9733" b="1" dirty="0" err="1">
                <a:solidFill>
                  <a:srgbClr val="0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QnA</a:t>
            </a:r>
            <a:endParaRPr sz="933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2262153" y="4540891"/>
            <a:ext cx="7596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altLang="ko" sz="2400" b="1" u="sng" dirty="0">
                <a:solidFill>
                  <a:schemeClr val="hlink"/>
                </a:solidFill>
                <a:hlinkClick r:id="rId4"/>
              </a:rPr>
              <a:t>https://github.com/SoulTree-Lovers/Auto-Store</a:t>
            </a:r>
            <a:endParaRPr sz="9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1379545" y="1671802"/>
            <a:ext cx="9810056" cy="315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5017"/>
              </a:lnSpc>
            </a:pP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1.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Auto Store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사용자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(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스마트 스토어 판매자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)</a:t>
            </a:r>
            <a:r>
              <a:rPr lang="ko-KR" altLang="en-US" sz="2000" b="1" dirty="0" err="1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를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위한 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API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서버 구현 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(MVC/</a:t>
            </a:r>
            <a:r>
              <a:rPr lang="en-US" altLang="ko-KR" sz="2000" b="1" dirty="0" err="1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WebFlux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)</a:t>
            </a:r>
          </a:p>
          <a:p>
            <a:pPr>
              <a:lnSpc>
                <a:spcPct val="135017"/>
              </a:lnSpc>
            </a:pP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-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사용자가 원하는 상품을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추가 등록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(Create)</a:t>
            </a:r>
          </a:p>
          <a:p>
            <a:pPr>
              <a:lnSpc>
                <a:spcPct val="135017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-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등록된 상품 정보를 수정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(Update)</a:t>
            </a:r>
          </a:p>
          <a:p>
            <a:pPr>
              <a:lnSpc>
                <a:spcPct val="135017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-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DB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등록된 상품 정보를 확인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(Read)</a:t>
            </a:r>
          </a:p>
          <a:p>
            <a:pPr>
              <a:lnSpc>
                <a:spcPct val="135017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- DB</a:t>
            </a:r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에 등록된 상품 중 원하지 않는 상품 삭제 </a:t>
            </a: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(Delete)</a:t>
            </a:r>
          </a:p>
          <a:p>
            <a:pPr>
              <a:lnSpc>
                <a:spcPct val="135017"/>
              </a:lnSpc>
            </a:pPr>
            <a:r>
              <a:rPr lang="en-US" altLang="ko-KR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	- ...</a:t>
            </a:r>
          </a:p>
          <a:p>
            <a:pPr>
              <a:lnSpc>
                <a:spcPct val="135017"/>
              </a:lnSpc>
            </a:pP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pPr>
              <a:lnSpc>
                <a:spcPct val="135017"/>
              </a:lnSpc>
            </a:pP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2.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</a:t>
            </a:r>
            <a:r>
              <a:rPr lang="en-US" altLang="ko-KR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MVC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기반 서버와 </a:t>
            </a:r>
            <a:r>
              <a:rPr lang="en-US" altLang="ko-KR" sz="2000" b="1" dirty="0" err="1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WebFlux</a:t>
            </a:r>
            <a:r>
              <a:rPr lang="ko-KR" altLang="en-US" sz="2000" b="1" dirty="0">
                <a:latin typeface="S-Core Dream 7 ExtraBold" panose="020B0503030302020204" pitchFamily="34" charset="-127"/>
                <a:ea typeface="S-Core Dream 7 ExtraBold" panose="020B0503030302020204" pitchFamily="34" charset="-127"/>
              </a:rPr>
              <a:t> 기반 서버 각각에 대한 성능 분석 및 비교</a:t>
            </a:r>
            <a:endParaRPr lang="en-US" altLang="ko-KR" sz="2000" b="1" dirty="0">
              <a:latin typeface="S-Core Dream 7 ExtraBold" panose="020B0503030302020204" pitchFamily="34" charset="-127"/>
              <a:ea typeface="S-Core Dream 7 ExtraBold" panose="020B0503030302020204" pitchFamily="34" charset="-127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0;p27">
            <a:extLst>
              <a:ext uri="{FF2B5EF4-FFF2-40B4-BE49-F238E27FC236}">
                <a16:creationId xmlns:a16="http://schemas.microsoft.com/office/drawing/2014/main" id="{6D9241E0-4D1B-585F-F135-1BE75800F3B3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1. 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목표</a:t>
            </a:r>
            <a:endParaRPr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09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E6C3B2-0F0E-65E2-9A47-59D0735EF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1" y="1958917"/>
            <a:ext cx="5593885" cy="37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F031F-8603-A686-3CF1-C4A45C3D0905}"/>
              </a:ext>
            </a:extLst>
          </p:cNvPr>
          <p:cNvSpPr txBox="1"/>
          <p:nvPr/>
        </p:nvSpPr>
        <p:spPr>
          <a:xfrm>
            <a:off x="5909353" y="1408454"/>
            <a:ext cx="606441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5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프레젠테이션 계층</a:t>
            </a:r>
          </a:p>
          <a:p>
            <a:pPr algn="l"/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브라우저상의 웹 클라이언트의 요청 및 응답을 처리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서비스계층</a:t>
            </a: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데이터 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엑세스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계층에서 발생하는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Exception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처리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@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Controller 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어노테이션을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사용하여 작성된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Controller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클래스가 이 계층에 속함</a:t>
            </a:r>
            <a:r>
              <a:rPr lang="ko-KR" altLang="en-US" sz="1500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 </a:t>
            </a:r>
            <a:endParaRPr lang="en-US" altLang="ko-KR" sz="1500" dirty="0"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algn="l"/>
            <a:endParaRPr lang="ko-KR" altLang="en-US" sz="1500" dirty="0"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algn="l"/>
            <a:r>
              <a:rPr lang="ko-KR" altLang="en-US" sz="15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서비스 계층</a:t>
            </a:r>
          </a:p>
          <a:p>
            <a:pPr algn="l"/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애플리케이션 비즈니스 로직 처리와 비즈니스와 관련된 도메인 모델의 적합성 검증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트랜잭션 관리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프레젠테이션 계층과 데이터 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엑세스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계층 사이를 연결하는 역할로서 두 계층이 직접적으로 통신하지 않게 함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Service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인터페이스와 </a:t>
            </a: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@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Service 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어노테이션을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사용하여 작성된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Service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구현 클래스가 이 계층에 속함</a:t>
            </a:r>
            <a:r>
              <a:rPr lang="ko-KR" altLang="en-US" sz="15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 </a:t>
            </a:r>
            <a:endParaRPr lang="en-US" altLang="ko-KR" sz="1500" dirty="0">
              <a:solidFill>
                <a:srgbClr val="333333"/>
              </a:solidFill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algn="l"/>
            <a:endParaRPr lang="ko-KR" altLang="en-US" sz="1500" dirty="0">
              <a:solidFill>
                <a:srgbClr val="333333"/>
              </a:solidFill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algn="l"/>
            <a:r>
              <a:rPr lang="ko-KR" altLang="en-US" sz="1500" b="1" dirty="0" err="1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레포지토리</a:t>
            </a:r>
            <a:r>
              <a:rPr lang="ko-KR" altLang="en-US" sz="15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1500" b="1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계층</a:t>
            </a:r>
            <a:endParaRPr lang="ko-KR" altLang="en-US" sz="1500" b="1" dirty="0"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ORM (</a:t>
            </a:r>
            <a:r>
              <a:rPr lang="en" altLang="ko-KR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Mybatis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Hibernate)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주로 사용하는 계층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DAO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인터페이스와 </a:t>
            </a: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@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Repository 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어노테이션을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사용하여 작성된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DAO 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구현 클래스가 이 계층에 속함 </a:t>
            </a:r>
            <a:b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Database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에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</a:t>
            </a:r>
            <a:r>
              <a:rPr lang="ko-KR" altLang="en-US" sz="1500" dirty="0" err="1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" altLang="ko-KR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CRUD(Create, Read, Update, Drop)</a:t>
            </a:r>
            <a:r>
              <a:rPr lang="ko-KR" altLang="en-US" sz="1500" dirty="0"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하는 계층</a:t>
            </a:r>
          </a:p>
        </p:txBody>
      </p:sp>
      <p:sp>
        <p:nvSpPr>
          <p:cNvPr id="12" name="Google Shape;200;p27">
            <a:extLst>
              <a:ext uri="{FF2B5EF4-FFF2-40B4-BE49-F238E27FC236}">
                <a16:creationId xmlns:a16="http://schemas.microsoft.com/office/drawing/2014/main" id="{9A4549FF-D41E-C257-7278-F45D9D1177A8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2.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</a:t>
            </a:r>
            <a:r>
              <a:rPr lang="en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Spring Framework 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시스템 구조</a:t>
            </a:r>
            <a:endParaRPr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F51AE-5969-3FED-5648-760DFB1A5F8C}"/>
              </a:ext>
            </a:extLst>
          </p:cNvPr>
          <p:cNvSpPr txBox="1"/>
          <p:nvPr/>
        </p:nvSpPr>
        <p:spPr>
          <a:xfrm>
            <a:off x="1246067" y="5734260"/>
            <a:ext cx="3065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[</a:t>
            </a:r>
            <a:r>
              <a:rPr kumimoji="1" lang="ko-KR" altLang="en-US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출처</a:t>
            </a:r>
            <a:r>
              <a:rPr kumimoji="1" lang="en-US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]</a:t>
            </a:r>
            <a:r>
              <a:rPr kumimoji="1" lang="ko-KR" altLang="en-US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 </a:t>
            </a:r>
            <a:r>
              <a:rPr kumimoji="1" lang="en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https://devlog-wjdrbs96.tistory.com/209</a:t>
            </a:r>
            <a:endParaRPr kumimoji="1" lang="ko-KR" altLang="en-US" sz="1000" dirty="0">
              <a:latin typeface="S-Core Dream 1 Thin" panose="020B0503030302020204" pitchFamily="34" charset="-127"/>
              <a:ea typeface="S-Core Dream 1 Thin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75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2.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</a:t>
            </a:r>
            <a:r>
              <a:rPr lang="en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Spring Framework 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시스템 구조</a:t>
            </a:r>
            <a:endParaRPr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F031F-8603-A686-3CF1-C4A45C3D0905}"/>
              </a:ext>
            </a:extLst>
          </p:cNvPr>
          <p:cNvSpPr txBox="1"/>
          <p:nvPr/>
        </p:nvSpPr>
        <p:spPr>
          <a:xfrm>
            <a:off x="870757" y="4726159"/>
            <a:ext cx="759738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R" sz="17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Domain </a:t>
            </a:r>
            <a:r>
              <a:rPr lang="ko-KR" altLang="en-US" sz="17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클래스와 </a:t>
            </a:r>
            <a:r>
              <a:rPr lang="en" altLang="ko-KR" sz="17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DTO </a:t>
            </a:r>
            <a:r>
              <a:rPr lang="ko-KR" altLang="en-US" sz="1700" b="1" dirty="0"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클래스를 분리하는 이유</a:t>
            </a:r>
            <a:endParaRPr lang="en-US" altLang="ko-KR" sz="1700" b="1" dirty="0"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algn="l"/>
            <a:endParaRPr lang="ko-KR" altLang="en-US" sz="1700" b="1" dirty="0"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pPr algn="l" latinLnBrk="1"/>
            <a:r>
              <a:rPr lang="en-US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테이블과 </a:t>
            </a:r>
            <a:r>
              <a:rPr lang="ko-KR" altLang="en-US" sz="1700" dirty="0" err="1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매핑되는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Entity 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클래스가 변경되면 여러 클래스에 영향을 끼치게 되지만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View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와 통신하는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DTO 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클래스는 자주 변경되므로 분리해야 한다</a:t>
            </a:r>
            <a:r>
              <a:rPr lang="en-US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  <a:p>
            <a:pPr algn="l" latinLnBrk="1"/>
            <a:r>
              <a:rPr lang="en-US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-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즉</a:t>
            </a:r>
            <a:r>
              <a:rPr lang="en-US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DTO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는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Domain Model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복사한 형태로</a:t>
            </a:r>
            <a:r>
              <a:rPr lang="en-US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, 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다양한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Presentation Logic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추가한 정도로 사용하며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Domain Model 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객체는 </a:t>
            </a:r>
            <a:r>
              <a:rPr lang="en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Persistent</a:t>
            </a:r>
            <a:r>
              <a:rPr lang="ko-KR" altLang="en-US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만을 위해서 사용한다</a:t>
            </a:r>
            <a:r>
              <a:rPr lang="en-US" altLang="ko-KR" sz="1700" dirty="0">
                <a:solidFill>
                  <a:srgbClr val="333333"/>
                </a:solidFill>
                <a:effectLst/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  <a:endParaRPr lang="ko-KR" altLang="en-US" sz="1700" dirty="0">
              <a:solidFill>
                <a:srgbClr val="333333"/>
              </a:solidFill>
              <a:effectLst/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FDBCEC-2278-867C-4745-C024491BB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9" y="1415835"/>
            <a:ext cx="11804802" cy="288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5D002C-7832-FC84-ACF1-88E1246E677B}"/>
              </a:ext>
            </a:extLst>
          </p:cNvPr>
          <p:cNvSpPr txBox="1"/>
          <p:nvPr/>
        </p:nvSpPr>
        <p:spPr>
          <a:xfrm>
            <a:off x="6550633" y="4179368"/>
            <a:ext cx="5043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[</a:t>
            </a:r>
            <a:r>
              <a:rPr lang="ko-KR" altLang="en-US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출처</a:t>
            </a:r>
            <a:r>
              <a:rPr lang="en-US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] </a:t>
            </a:r>
            <a:r>
              <a:rPr lang="en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https://gmlwjd9405.github.io/2018/12/25/difference-</a:t>
            </a:r>
            <a:r>
              <a:rPr lang="en" altLang="ko-KR" sz="1000" dirty="0" err="1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dao</a:t>
            </a:r>
            <a:r>
              <a:rPr lang="en" altLang="ko-KR" sz="1000" dirty="0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-</a:t>
            </a:r>
            <a:r>
              <a:rPr lang="en" altLang="ko-KR" sz="1000" dirty="0" err="1">
                <a:latin typeface="S-Core Dream 1 Thin" panose="020B0503030302020204" pitchFamily="34" charset="-127"/>
                <a:ea typeface="S-Core Dream 1 Thin" panose="020B0503030302020204" pitchFamily="34" charset="-127"/>
              </a:rPr>
              <a:t>dto-entity.html</a:t>
            </a:r>
            <a:endParaRPr lang="en" altLang="ko-KR" sz="1000" dirty="0">
              <a:solidFill>
                <a:srgbClr val="333333"/>
              </a:solidFill>
              <a:effectLst/>
              <a:latin typeface="S-Core Dream 1 Thin" panose="020B0503030302020204" pitchFamily="34" charset="-127"/>
              <a:ea typeface="S-Core Dream 1 Thin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86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4719" y="-2651305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D8FDED1-6614-0182-3751-A1EEEF52A63E}"/>
              </a:ext>
            </a:extLst>
          </p:cNvPr>
          <p:cNvSpPr/>
          <p:nvPr/>
        </p:nvSpPr>
        <p:spPr>
          <a:xfrm>
            <a:off x="2155082" y="2910942"/>
            <a:ext cx="2646262" cy="556986"/>
          </a:xfrm>
          <a:prstGeom prst="roundRect">
            <a:avLst>
              <a:gd name="adj" fmla="val 9444"/>
            </a:avLst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3092FF8-8A14-E71A-4651-48F1B654E8BD}"/>
              </a:ext>
            </a:extLst>
          </p:cNvPr>
          <p:cNvSpPr/>
          <p:nvPr/>
        </p:nvSpPr>
        <p:spPr>
          <a:xfrm>
            <a:off x="2159635" y="3831783"/>
            <a:ext cx="2646262" cy="556986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F03F304-0A90-5CF9-897D-F2E953831FDE}"/>
              </a:ext>
            </a:extLst>
          </p:cNvPr>
          <p:cNvSpPr/>
          <p:nvPr/>
        </p:nvSpPr>
        <p:spPr>
          <a:xfrm>
            <a:off x="2164190" y="4752624"/>
            <a:ext cx="2646262" cy="556986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Google Shape;201;p27">
            <a:extLst>
              <a:ext uri="{FF2B5EF4-FFF2-40B4-BE49-F238E27FC236}">
                <a16:creationId xmlns:a16="http://schemas.microsoft.com/office/drawing/2014/main" id="{CA11E886-B7E7-4EA4-D276-CEB6E073A1AE}"/>
              </a:ext>
            </a:extLst>
          </p:cNvPr>
          <p:cNvSpPr txBox="1"/>
          <p:nvPr/>
        </p:nvSpPr>
        <p:spPr>
          <a:xfrm>
            <a:off x="2162850" y="3041553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ProductContollerMvc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9" name="Google Shape;201;p27">
            <a:extLst>
              <a:ext uri="{FF2B5EF4-FFF2-40B4-BE49-F238E27FC236}">
                <a16:creationId xmlns:a16="http://schemas.microsoft.com/office/drawing/2014/main" id="{D2F325E9-1EE8-3E19-4CED-C5F3139999F2}"/>
              </a:ext>
            </a:extLst>
          </p:cNvPr>
          <p:cNvSpPr txBox="1"/>
          <p:nvPr/>
        </p:nvSpPr>
        <p:spPr>
          <a:xfrm>
            <a:off x="2167404" y="3962394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ProductServiceMvc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0" name="Google Shape;201;p27">
            <a:extLst>
              <a:ext uri="{FF2B5EF4-FFF2-40B4-BE49-F238E27FC236}">
                <a16:creationId xmlns:a16="http://schemas.microsoft.com/office/drawing/2014/main" id="{BA466D04-3C86-94F0-ABB8-F43FA0A06387}"/>
              </a:ext>
            </a:extLst>
          </p:cNvPr>
          <p:cNvSpPr txBox="1"/>
          <p:nvPr/>
        </p:nvSpPr>
        <p:spPr>
          <a:xfrm>
            <a:off x="2176513" y="4871323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ProductRepositoryMvc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5DFED79-D40C-D5A6-44D0-64CEAAFCBD4D}"/>
              </a:ext>
            </a:extLst>
          </p:cNvPr>
          <p:cNvSpPr/>
          <p:nvPr/>
        </p:nvSpPr>
        <p:spPr>
          <a:xfrm>
            <a:off x="1866431" y="2190792"/>
            <a:ext cx="3241779" cy="3879368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Google Shape;201;p27">
            <a:extLst>
              <a:ext uri="{FF2B5EF4-FFF2-40B4-BE49-F238E27FC236}">
                <a16:creationId xmlns:a16="http://schemas.microsoft.com/office/drawing/2014/main" id="{7553E82E-DDF1-C003-CA82-7778F674DCBE}"/>
              </a:ext>
            </a:extLst>
          </p:cNvPr>
          <p:cNvSpPr txBox="1"/>
          <p:nvPr/>
        </p:nvSpPr>
        <p:spPr>
          <a:xfrm>
            <a:off x="2707119" y="1769418"/>
            <a:ext cx="1542188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MVC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C1D78DD-FE5D-2F67-2041-2D4978C666D4}"/>
              </a:ext>
            </a:extLst>
          </p:cNvPr>
          <p:cNvSpPr/>
          <p:nvPr/>
        </p:nvSpPr>
        <p:spPr>
          <a:xfrm>
            <a:off x="7539453" y="2910942"/>
            <a:ext cx="2646262" cy="556986"/>
          </a:xfrm>
          <a:prstGeom prst="roundRect">
            <a:avLst>
              <a:gd name="adj" fmla="val 9444"/>
            </a:avLst>
          </a:prstGeom>
          <a:noFill/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626071C6-84E9-1679-14D2-7D1E0FA000A4}"/>
              </a:ext>
            </a:extLst>
          </p:cNvPr>
          <p:cNvSpPr/>
          <p:nvPr/>
        </p:nvSpPr>
        <p:spPr>
          <a:xfrm>
            <a:off x="7544006" y="3831783"/>
            <a:ext cx="2646262" cy="556986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D235F6D-1A2C-E2B3-D9F9-D65651DE9185}"/>
              </a:ext>
            </a:extLst>
          </p:cNvPr>
          <p:cNvSpPr/>
          <p:nvPr/>
        </p:nvSpPr>
        <p:spPr>
          <a:xfrm>
            <a:off x="7548561" y="4752624"/>
            <a:ext cx="2646262" cy="556986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Google Shape;201;p27">
            <a:extLst>
              <a:ext uri="{FF2B5EF4-FFF2-40B4-BE49-F238E27FC236}">
                <a16:creationId xmlns:a16="http://schemas.microsoft.com/office/drawing/2014/main" id="{237D61E8-583C-CE19-755A-D670F92B6128}"/>
              </a:ext>
            </a:extLst>
          </p:cNvPr>
          <p:cNvSpPr txBox="1"/>
          <p:nvPr/>
        </p:nvSpPr>
        <p:spPr>
          <a:xfrm>
            <a:off x="7547221" y="3041553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ProductContollerWebFlux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8" name="Google Shape;201;p27">
            <a:extLst>
              <a:ext uri="{FF2B5EF4-FFF2-40B4-BE49-F238E27FC236}">
                <a16:creationId xmlns:a16="http://schemas.microsoft.com/office/drawing/2014/main" id="{A42EF49D-62D2-3BB9-8B67-293375C1F18B}"/>
              </a:ext>
            </a:extLst>
          </p:cNvPr>
          <p:cNvSpPr txBox="1"/>
          <p:nvPr/>
        </p:nvSpPr>
        <p:spPr>
          <a:xfrm>
            <a:off x="7551775" y="3962394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ProductServiceWebFlux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9" name="Google Shape;201;p27">
            <a:extLst>
              <a:ext uri="{FF2B5EF4-FFF2-40B4-BE49-F238E27FC236}">
                <a16:creationId xmlns:a16="http://schemas.microsoft.com/office/drawing/2014/main" id="{C48F1474-EFE7-CCCD-B3C8-1564A14C9A6C}"/>
              </a:ext>
            </a:extLst>
          </p:cNvPr>
          <p:cNvSpPr txBox="1"/>
          <p:nvPr/>
        </p:nvSpPr>
        <p:spPr>
          <a:xfrm>
            <a:off x="7560884" y="4871323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ProductRepositoryWebFlux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E4BCABA-1A24-998C-3B42-2E6F7AF6E94C}"/>
              </a:ext>
            </a:extLst>
          </p:cNvPr>
          <p:cNvSpPr/>
          <p:nvPr/>
        </p:nvSpPr>
        <p:spPr>
          <a:xfrm>
            <a:off x="7250802" y="2190792"/>
            <a:ext cx="3241779" cy="3879368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Google Shape;201;p27">
            <a:extLst>
              <a:ext uri="{FF2B5EF4-FFF2-40B4-BE49-F238E27FC236}">
                <a16:creationId xmlns:a16="http://schemas.microsoft.com/office/drawing/2014/main" id="{89595445-E3C5-224B-1E96-C018D316E68D}"/>
              </a:ext>
            </a:extLst>
          </p:cNvPr>
          <p:cNvSpPr txBox="1"/>
          <p:nvPr/>
        </p:nvSpPr>
        <p:spPr>
          <a:xfrm>
            <a:off x="8091490" y="1769418"/>
            <a:ext cx="1542188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8DA0434-AAD3-EFBC-8024-00E623292D48}"/>
              </a:ext>
            </a:extLst>
          </p:cNvPr>
          <p:cNvSpPr/>
          <p:nvPr/>
        </p:nvSpPr>
        <p:spPr>
          <a:xfrm>
            <a:off x="1719123" y="1654667"/>
            <a:ext cx="8959424" cy="4563540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201;p27">
            <a:extLst>
              <a:ext uri="{FF2B5EF4-FFF2-40B4-BE49-F238E27FC236}">
                <a16:creationId xmlns:a16="http://schemas.microsoft.com/office/drawing/2014/main" id="{69D05F61-20A8-773F-78A1-E9A401B91721}"/>
              </a:ext>
            </a:extLst>
          </p:cNvPr>
          <p:cNvSpPr txBox="1"/>
          <p:nvPr/>
        </p:nvSpPr>
        <p:spPr>
          <a:xfrm rot="16200000">
            <a:off x="246115" y="3675971"/>
            <a:ext cx="245104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Auto Store API Server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5000C00-7B6C-1EA1-E059-C37EB146D80E}"/>
              </a:ext>
            </a:extLst>
          </p:cNvPr>
          <p:cNvSpPr/>
          <p:nvPr/>
        </p:nvSpPr>
        <p:spPr>
          <a:xfrm>
            <a:off x="1719123" y="705218"/>
            <a:ext cx="8959424" cy="556986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Google Shape;201;p27">
            <a:extLst>
              <a:ext uri="{FF2B5EF4-FFF2-40B4-BE49-F238E27FC236}">
                <a16:creationId xmlns:a16="http://schemas.microsoft.com/office/drawing/2014/main" id="{D4BCA282-6B2F-86B9-20BE-E14EBFAB6F70}"/>
              </a:ext>
            </a:extLst>
          </p:cNvPr>
          <p:cNvSpPr txBox="1"/>
          <p:nvPr/>
        </p:nvSpPr>
        <p:spPr>
          <a:xfrm>
            <a:off x="4809112" y="835829"/>
            <a:ext cx="26307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View (Android, iOS, Web)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57C42C1C-E273-41B1-6245-4A77C6319A20}"/>
              </a:ext>
            </a:extLst>
          </p:cNvPr>
          <p:cNvSpPr/>
          <p:nvPr/>
        </p:nvSpPr>
        <p:spPr>
          <a:xfrm>
            <a:off x="5671758" y="5342725"/>
            <a:ext cx="1058138" cy="556986"/>
          </a:xfrm>
          <a:prstGeom prst="roundRect">
            <a:avLst>
              <a:gd name="adj" fmla="val 9444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Google Shape;201;p27">
            <a:extLst>
              <a:ext uri="{FF2B5EF4-FFF2-40B4-BE49-F238E27FC236}">
                <a16:creationId xmlns:a16="http://schemas.microsoft.com/office/drawing/2014/main" id="{3CEA3D03-FFAA-C6CA-BAB0-1F888F65EBDF}"/>
              </a:ext>
            </a:extLst>
          </p:cNvPr>
          <p:cNvSpPr txBox="1"/>
          <p:nvPr/>
        </p:nvSpPr>
        <p:spPr>
          <a:xfrm>
            <a:off x="5679419" y="5461424"/>
            <a:ext cx="1051926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MySql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ABE060D-0F0B-689B-C579-9E759686503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478213" y="3467928"/>
            <a:ext cx="4553" cy="36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73A3DD-5331-DE77-AFA7-5D6A5AA39C9F}"/>
              </a:ext>
            </a:extLst>
          </p:cNvPr>
          <p:cNvCxnSpPr>
            <a:cxnSpLocks/>
          </p:cNvCxnSpPr>
          <p:nvPr/>
        </p:nvCxnSpPr>
        <p:spPr>
          <a:xfrm>
            <a:off x="3473660" y="4392717"/>
            <a:ext cx="4553" cy="36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E39A64-45F6-F6A8-61A1-F9BD17602E76}"/>
              </a:ext>
            </a:extLst>
          </p:cNvPr>
          <p:cNvCxnSpPr>
            <a:cxnSpLocks/>
          </p:cNvCxnSpPr>
          <p:nvPr/>
        </p:nvCxnSpPr>
        <p:spPr>
          <a:xfrm>
            <a:off x="8871691" y="3467928"/>
            <a:ext cx="4553" cy="36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E1F488C-4730-EFA5-2827-B24E69528C0D}"/>
              </a:ext>
            </a:extLst>
          </p:cNvPr>
          <p:cNvCxnSpPr>
            <a:cxnSpLocks/>
          </p:cNvCxnSpPr>
          <p:nvPr/>
        </p:nvCxnSpPr>
        <p:spPr>
          <a:xfrm>
            <a:off x="8871691" y="4380065"/>
            <a:ext cx="4553" cy="36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AD9C7C6-BC99-8230-F447-4B9DCAFB90E8}"/>
              </a:ext>
            </a:extLst>
          </p:cNvPr>
          <p:cNvCxnSpPr>
            <a:cxnSpLocks/>
          </p:cNvCxnSpPr>
          <p:nvPr/>
        </p:nvCxnSpPr>
        <p:spPr>
          <a:xfrm>
            <a:off x="6205382" y="1258841"/>
            <a:ext cx="4553" cy="3638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7D89D8BE-68CC-4618-793C-3189A10143CC}"/>
              </a:ext>
            </a:extLst>
          </p:cNvPr>
          <p:cNvCxnSpPr>
            <a:stCxn id="7" idx="2"/>
            <a:endCxn id="26" idx="1"/>
          </p:cNvCxnSpPr>
          <p:nvPr/>
        </p:nvCxnSpPr>
        <p:spPr>
          <a:xfrm rot="16200000" flipH="1">
            <a:off x="4423735" y="4373195"/>
            <a:ext cx="311608" cy="218443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00BD6E2B-2976-5526-AB18-2E571DE218BD}"/>
              </a:ext>
            </a:extLst>
          </p:cNvPr>
          <p:cNvCxnSpPr>
            <a:endCxn id="27" idx="3"/>
          </p:cNvCxnSpPr>
          <p:nvPr/>
        </p:nvCxnSpPr>
        <p:spPr>
          <a:xfrm rot="10800000" flipV="1">
            <a:off x="6731346" y="5350036"/>
            <a:ext cx="2131239" cy="267199"/>
          </a:xfrm>
          <a:prstGeom prst="bentConnector3">
            <a:avLst>
              <a:gd name="adj1" fmla="val -41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Google Shape;201;p27">
            <a:extLst>
              <a:ext uri="{FF2B5EF4-FFF2-40B4-BE49-F238E27FC236}">
                <a16:creationId xmlns:a16="http://schemas.microsoft.com/office/drawing/2014/main" id="{B2EF2DF9-BABE-0FBF-9E18-071714DE6271}"/>
              </a:ext>
            </a:extLst>
          </p:cNvPr>
          <p:cNvSpPr txBox="1"/>
          <p:nvPr/>
        </p:nvSpPr>
        <p:spPr>
          <a:xfrm>
            <a:off x="6022016" y="6428766"/>
            <a:ext cx="4912058" cy="270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3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Config, </a:t>
            </a:r>
            <a:r>
              <a:rPr lang="en-US" altLang="ko-KR" sz="13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ExceptionHandler</a:t>
            </a:r>
            <a:r>
              <a:rPr lang="en-US" altLang="ko-KR" sz="13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,</a:t>
            </a:r>
            <a:r>
              <a:rPr lang="ko-KR" altLang="en-US" sz="13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</a:t>
            </a:r>
            <a:r>
              <a:rPr lang="en-US" altLang="ko-KR" sz="13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DTO, Entity</a:t>
            </a:r>
            <a:r>
              <a:rPr lang="ko-KR" altLang="en-US" sz="13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 등은 생략</a:t>
            </a:r>
            <a:endParaRPr lang="en-US" altLang="ko-KR" sz="13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0" name="Google Shape;200;p27">
            <a:extLst>
              <a:ext uri="{FF2B5EF4-FFF2-40B4-BE49-F238E27FC236}">
                <a16:creationId xmlns:a16="http://schemas.microsoft.com/office/drawing/2014/main" id="{C7825D77-49AB-04F7-700E-0DE9CB8B579C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3. Auto Store API Server 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시스템 구조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5" name="Google Shape;201;p27">
            <a:extLst>
              <a:ext uri="{FF2B5EF4-FFF2-40B4-BE49-F238E27FC236}">
                <a16:creationId xmlns:a16="http://schemas.microsoft.com/office/drawing/2014/main" id="{3B830E4F-5D5B-11C5-B6C6-585CC2ADBA1D}"/>
              </a:ext>
            </a:extLst>
          </p:cNvPr>
          <p:cNvSpPr txBox="1"/>
          <p:nvPr/>
        </p:nvSpPr>
        <p:spPr>
          <a:xfrm>
            <a:off x="2759258" y="5669173"/>
            <a:ext cx="2630726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0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JpaRepository</a:t>
            </a:r>
            <a:endParaRPr lang="en-US" altLang="ko-KR" sz="1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6F2BC3C4-EC5A-9C05-D6D0-A546727709F1}"/>
              </a:ext>
            </a:extLst>
          </p:cNvPr>
          <p:cNvSpPr txBox="1"/>
          <p:nvPr/>
        </p:nvSpPr>
        <p:spPr>
          <a:xfrm>
            <a:off x="6765693" y="5669172"/>
            <a:ext cx="2630726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0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ReactiveCrudRepository</a:t>
            </a:r>
            <a:endParaRPr lang="en-US" altLang="ko-KR" sz="1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98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4719" y="-2651305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01;p27">
            <a:extLst>
              <a:ext uri="{FF2B5EF4-FFF2-40B4-BE49-F238E27FC236}">
                <a16:creationId xmlns:a16="http://schemas.microsoft.com/office/drawing/2014/main" id="{B2EF2DF9-BABE-0FBF-9E18-071714DE6271}"/>
              </a:ext>
            </a:extLst>
          </p:cNvPr>
          <p:cNvSpPr txBox="1"/>
          <p:nvPr/>
        </p:nvSpPr>
        <p:spPr>
          <a:xfrm>
            <a:off x="3637689" y="848237"/>
            <a:ext cx="491205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API 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명세</a:t>
            </a:r>
            <a:endParaRPr lang="en-US" altLang="ko-KR" sz="20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60" name="Google Shape;200;p27">
            <a:extLst>
              <a:ext uri="{FF2B5EF4-FFF2-40B4-BE49-F238E27FC236}">
                <a16:creationId xmlns:a16="http://schemas.microsoft.com/office/drawing/2014/main" id="{C7825D77-49AB-04F7-700E-0DE9CB8B579C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3. Auto Store API Server 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시스템 구조</a:t>
            </a:r>
            <a:endParaRPr lang="ko-KR" altLang="en-US"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A307C-C246-7CD4-609E-8B572933F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306" y="1372280"/>
            <a:ext cx="6902824" cy="48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5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altLang="ko-KR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9A63E8-C4E5-E13A-61C7-766932BC3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13" y="630607"/>
            <a:ext cx="4939552" cy="5893228"/>
          </a:xfrm>
          <a:prstGeom prst="rect">
            <a:avLst/>
          </a:prstGeom>
        </p:spPr>
      </p:pic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092162-3B38-FC2F-0692-E1E3A6ECB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026" y="0"/>
            <a:ext cx="2802962" cy="38540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1CA4B7-0823-CDEB-C956-B7496844A4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026" y="4027020"/>
            <a:ext cx="2802962" cy="274536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739C7D-967D-4007-69A5-AACF4058CE45}"/>
              </a:ext>
            </a:extLst>
          </p:cNvPr>
          <p:cNvCxnSpPr/>
          <p:nvPr/>
        </p:nvCxnSpPr>
        <p:spPr>
          <a:xfrm flipV="1">
            <a:off x="3402106" y="1976718"/>
            <a:ext cx="3449920" cy="2050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4FF199-D624-CAF3-A9AB-879B5ED8604E}"/>
              </a:ext>
            </a:extLst>
          </p:cNvPr>
          <p:cNvCxnSpPr>
            <a:endCxn id="6" idx="1"/>
          </p:cNvCxnSpPr>
          <p:nvPr/>
        </p:nvCxnSpPr>
        <p:spPr>
          <a:xfrm>
            <a:off x="3724835" y="4249271"/>
            <a:ext cx="3127191" cy="1150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9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 rot="-5400000">
            <a:off x="2667000" y="-266700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10287000" h="18288000" extrusionOk="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1863" t="-3629" r="-74151" b="-2745"/>
            </a:stretch>
          </a:blipFill>
          <a:ln>
            <a:noFill/>
          </a:ln>
        </p:spPr>
        <p:txBody>
          <a:bodyPr spcFirstLastPara="1" wrap="square" lIns="60967" tIns="30467" rIns="60967" bIns="30467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41A5B272-E13D-CBAE-807B-4E603BE88A99}"/>
              </a:ext>
            </a:extLst>
          </p:cNvPr>
          <p:cNvSpPr txBox="1"/>
          <p:nvPr/>
        </p:nvSpPr>
        <p:spPr>
          <a:xfrm>
            <a:off x="11189601" y="6117435"/>
            <a:ext cx="808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667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667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0;p27">
            <a:extLst>
              <a:ext uri="{FF2B5EF4-FFF2-40B4-BE49-F238E27FC236}">
                <a16:creationId xmlns:a16="http://schemas.microsoft.com/office/drawing/2014/main" id="{2AE878EE-8998-C875-4F09-43DE5C5A0AEF}"/>
              </a:ext>
            </a:extLst>
          </p:cNvPr>
          <p:cNvSpPr txBox="1"/>
          <p:nvPr/>
        </p:nvSpPr>
        <p:spPr>
          <a:xfrm>
            <a:off x="303962" y="208237"/>
            <a:ext cx="5232503" cy="29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ko-KR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4.</a:t>
            </a:r>
            <a:r>
              <a:rPr lang="ko-KR" altLang="en-US" sz="2000" b="1" dirty="0">
                <a:latin typeface="S-Core Dream 8 Heavy" panose="020B0503030302020204" pitchFamily="34" charset="-127"/>
                <a:ea typeface="S-Core Dream 8 Heavy" panose="020B0503030302020204" pitchFamily="34" charset="-127"/>
                <a:sym typeface="DM Sans"/>
              </a:rPr>
              <a:t> 결과물</a:t>
            </a:r>
            <a:endParaRPr sz="2000" b="1" dirty="0"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7" name="Google Shape;201;p27">
            <a:extLst>
              <a:ext uri="{FF2B5EF4-FFF2-40B4-BE49-F238E27FC236}">
                <a16:creationId xmlns:a16="http://schemas.microsoft.com/office/drawing/2014/main" id="{6326EA60-2347-525F-26F7-D52B8A11698A}"/>
              </a:ext>
            </a:extLst>
          </p:cNvPr>
          <p:cNvSpPr txBox="1"/>
          <p:nvPr/>
        </p:nvSpPr>
        <p:spPr>
          <a:xfrm>
            <a:off x="2039353" y="1254795"/>
            <a:ext cx="2829564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ProductRequestMvc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5933A5-65AA-71C6-F388-BF3428050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512" y="1796791"/>
            <a:ext cx="4314494" cy="44223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7BBDD4-E307-A8DC-3CC0-D7D260F76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996" y="1761575"/>
            <a:ext cx="4314494" cy="4822988"/>
          </a:xfrm>
          <a:prstGeom prst="rect">
            <a:avLst/>
          </a:prstGeom>
        </p:spPr>
      </p:pic>
      <p:sp>
        <p:nvSpPr>
          <p:cNvPr id="12" name="Google Shape;201;p27">
            <a:extLst>
              <a:ext uri="{FF2B5EF4-FFF2-40B4-BE49-F238E27FC236}">
                <a16:creationId xmlns:a16="http://schemas.microsoft.com/office/drawing/2014/main" id="{A3042778-DED2-A65B-E23B-8ADEE918B3B3}"/>
              </a:ext>
            </a:extLst>
          </p:cNvPr>
          <p:cNvSpPr txBox="1"/>
          <p:nvPr/>
        </p:nvSpPr>
        <p:spPr>
          <a:xfrm>
            <a:off x="7012154" y="1254795"/>
            <a:ext cx="2976178" cy="31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ProductResponseMvc</a:t>
            </a:r>
            <a:r>
              <a:rPr lang="en-US" altLang="ko-KR" sz="15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/</a:t>
            </a:r>
            <a:r>
              <a:rPr lang="en-US" altLang="ko-KR" sz="1500" dirty="0" err="1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WebFlux</a:t>
            </a:r>
            <a:endParaRPr lang="en-US" altLang="ko-KR" sz="15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4" name="Google Shape;201;p27">
            <a:extLst>
              <a:ext uri="{FF2B5EF4-FFF2-40B4-BE49-F238E27FC236}">
                <a16:creationId xmlns:a16="http://schemas.microsoft.com/office/drawing/2014/main" id="{FE368F6F-F01E-6968-6FEC-65E8A7FEAC53}"/>
              </a:ext>
            </a:extLst>
          </p:cNvPr>
          <p:cNvSpPr txBox="1"/>
          <p:nvPr/>
        </p:nvSpPr>
        <p:spPr>
          <a:xfrm>
            <a:off x="4681217" y="435750"/>
            <a:ext cx="282956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17"/>
              </a:lnSpc>
            </a:pP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DTO (</a:t>
            </a:r>
            <a:r>
              <a:rPr lang="ko-KR" altLang="en-US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임시</a:t>
            </a:r>
            <a:r>
              <a:rPr lang="en-US" altLang="ko-KR" sz="2000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57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1857</Words>
  <Application>Microsoft Macintosh PowerPoint</Application>
  <PresentationFormat>와이드스크린</PresentationFormat>
  <Paragraphs>216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맑은 고딕</vt:lpstr>
      <vt:lpstr>IBMPlexMono</vt:lpstr>
      <vt:lpstr>S-Core Dream 1 Thin</vt:lpstr>
      <vt:lpstr>S-Core Dream 3 Light</vt:lpstr>
      <vt:lpstr>S-Core Dream 5 Medium</vt:lpstr>
      <vt:lpstr>S-Core Dream 6 Bold</vt:lpstr>
      <vt:lpstr>S-Core Dream 7 ExtraBold</vt:lpstr>
      <vt:lpstr>S-Core Dream 8 Heavy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SeungMin</dc:creator>
  <cp:lastModifiedBy>Kang SeungMin</cp:lastModifiedBy>
  <cp:revision>67</cp:revision>
  <dcterms:created xsi:type="dcterms:W3CDTF">2024-04-10T05:30:15Z</dcterms:created>
  <dcterms:modified xsi:type="dcterms:W3CDTF">2024-04-30T14:43:35Z</dcterms:modified>
</cp:coreProperties>
</file>