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71" r:id="rId4"/>
    <p:sldId id="279" r:id="rId5"/>
    <p:sldId id="280" r:id="rId6"/>
    <p:sldId id="273" r:id="rId7"/>
    <p:sldId id="290" r:id="rId8"/>
    <p:sldId id="274" r:id="rId9"/>
    <p:sldId id="291" r:id="rId10"/>
    <p:sldId id="292" r:id="rId11"/>
    <p:sldId id="281" r:id="rId12"/>
    <p:sldId id="283" r:id="rId13"/>
    <p:sldId id="282" r:id="rId14"/>
    <p:sldId id="285" r:id="rId15"/>
    <p:sldId id="286" r:id="rId16"/>
    <p:sldId id="287" r:id="rId17"/>
    <p:sldId id="288" r:id="rId18"/>
    <p:sldId id="289" r:id="rId19"/>
    <p:sldId id="276" r:id="rId20"/>
    <p:sldId id="277" r:id="rId21"/>
    <p:sldId id="278" r:id="rId22"/>
    <p:sldId id="27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4"/>
    <p:restoredTop sz="94694"/>
  </p:normalViewPr>
  <p:slideViewPr>
    <p:cSldViewPr snapToGrid="0">
      <p:cViewPr varScale="1">
        <p:scale>
          <a:sx n="107" d="100"/>
          <a:sy n="107" d="100"/>
        </p:scale>
        <p:origin x="1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B1779-C1E4-CB47-A96C-A37D2734E6BA}" type="datetimeFigureOut">
              <a:rPr kumimoji="1" lang="ko-KR" altLang="en-US" smtClean="0"/>
              <a:t>2024. 4. 12.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0DA33-BA80-E84B-99F2-3DCD929FBF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0802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3d1d720f7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f3d1d720f7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3d1d720f7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g1f3d1d720f7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3938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3d1d720f7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1f3d1d720f7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497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3d1d720f7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1f3d1d720f7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4721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3d1d720f7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g1f3d1d720f7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778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3d1d720f7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g1f3d1d720f7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176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3d1d720f7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g1f3d1d720f7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682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3d1d720f7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g1f3d1d720f7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7241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3d1d720f7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g1f3d1d720f7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83965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3d1d720f7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g1f3d1d720f7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8742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3d1d720f7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1f3d1d720f7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357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2b4983431_3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g2c2b4983431_3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3d1d720f7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g1f3d1d720f7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6113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3d1d720f7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1f3d1d720f7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2986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f3d1d720f7_1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g1f3d1d720f7_1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3d1d720f7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g1f3d1d720f7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134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3d1d720f7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1f3d1d720f7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1902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3d1d720f7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g1f3d1d720f7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110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3d1d720f7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1f3d1d720f7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1919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3d1d720f7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1f3d1d720f7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995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3d1d720f7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1f3d1d720f7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1961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3d1d720f7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g1f3d1d720f7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950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B0350-77A5-2B0C-580E-61E92FD9C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739287-95F3-C50A-3A95-C19F8FCF8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3FEA71-182A-4732-EE98-6992FA7E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3FB5-B8F8-E14F-8476-011688EB8B1C}" type="datetimeFigureOut">
              <a:rPr kumimoji="1" lang="ko-KR" altLang="en-US" smtClean="0"/>
              <a:t>2024. 4. 12.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4CCD65-4DD4-F832-5E24-3F7659B8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322BF-9625-4240-CD7E-3FBFA5E5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ED55-AA63-0149-8934-21C8F162E1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035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57732-60A7-6398-93A7-377B5828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DF797A-5758-144D-106B-5B9B9C29C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FE7E96-CCF0-6BA1-6A7F-5BF99BE5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3FB5-B8F8-E14F-8476-011688EB8B1C}" type="datetimeFigureOut">
              <a:rPr kumimoji="1" lang="ko-KR" altLang="en-US" smtClean="0"/>
              <a:t>2024. 4. 12.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DA8D20-96B9-B1E2-F6A9-EAF76EFC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70B1E-A0EC-D3A3-E296-CB761D0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ED55-AA63-0149-8934-21C8F162E1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209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1437A7-D8BF-6528-4A06-049CA53A3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0CE32A-1F60-F336-E2FA-19024E84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BBC93-EC3B-FB45-10B2-E5360E0E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3FB5-B8F8-E14F-8476-011688EB8B1C}" type="datetimeFigureOut">
              <a:rPr kumimoji="1" lang="ko-KR" altLang="en-US" smtClean="0"/>
              <a:t>2024. 4. 12.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2DF28C-585B-176E-48A6-510218D6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28B595-865C-538A-4D87-BB2F6067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ED55-AA63-0149-8934-21C8F162E1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505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B3E22-AB1F-F241-D6C2-20988EED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9D8A5-6B26-CEA8-B334-9916AB552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A8D906-55A2-66B4-E507-8920FBFB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3FB5-B8F8-E14F-8476-011688EB8B1C}" type="datetimeFigureOut">
              <a:rPr kumimoji="1" lang="ko-KR" altLang="en-US" smtClean="0"/>
              <a:t>2024. 4. 12.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44D341-5833-ADF2-D9A0-9B105185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601BEA-4DE4-9D7F-7A02-EAA26987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ED55-AA63-0149-8934-21C8F162E1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14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31933-E552-33B5-7C63-C9D041DB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3E52F7-AF7F-D9D6-C93F-CBE151C82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8A643F-674D-AA3F-7B33-880F019A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3FB5-B8F8-E14F-8476-011688EB8B1C}" type="datetimeFigureOut">
              <a:rPr kumimoji="1" lang="ko-KR" altLang="en-US" smtClean="0"/>
              <a:t>2024. 4. 12.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10428B-B0E3-FB3F-A8C5-9684EE44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7DAF0F-E3B1-EE83-1CC3-1706DDF9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ED55-AA63-0149-8934-21C8F162E1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904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F47D8-86AB-820A-ED88-6D02EADE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09BBF9-BCE5-BABC-F3C6-2CE457C4F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1F04B4-7E99-567C-1D85-7C9DF85A5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170146-81A8-9CED-9E0F-C497AE94E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3FB5-B8F8-E14F-8476-011688EB8B1C}" type="datetimeFigureOut">
              <a:rPr kumimoji="1" lang="ko-KR" altLang="en-US" smtClean="0"/>
              <a:t>2024. 4. 12.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6179DC-0980-318C-3A6C-81DFEA14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1F45C-8C42-D477-ACB4-68F99038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ED55-AA63-0149-8934-21C8F162E1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83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DF9AF-DCE6-3503-0297-08954134C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E52288-FDDB-8DBE-38BE-BC58D18D2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85DA19-659D-7AB2-9715-1F5F27142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3AB4E5-37F5-6D81-C80F-E428951B6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150B66-4A6A-3514-2A18-EF3B0F003B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E09E9F-9284-F5B4-C0BC-F720F5DA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3FB5-B8F8-E14F-8476-011688EB8B1C}" type="datetimeFigureOut">
              <a:rPr kumimoji="1" lang="ko-KR" altLang="en-US" smtClean="0"/>
              <a:t>2024. 4. 12.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856E2F-69EA-B87B-254C-C5B25210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83862F-B8C0-353B-7F68-821404DB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ED55-AA63-0149-8934-21C8F162E1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743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FE21F-BBB2-5173-3FC8-E294966B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09D8A6-DFC4-825D-251F-C0BA9981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3FB5-B8F8-E14F-8476-011688EB8B1C}" type="datetimeFigureOut">
              <a:rPr kumimoji="1" lang="ko-KR" altLang="en-US" smtClean="0"/>
              <a:t>2024. 4. 12.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12F879-80D3-14AA-FA54-4738CF5B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C839E3-88BC-C077-F850-8BAFD8B2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ED55-AA63-0149-8934-21C8F162E1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464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9BA851-9259-382C-02ED-F4C36D5A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3FB5-B8F8-E14F-8476-011688EB8B1C}" type="datetimeFigureOut">
              <a:rPr kumimoji="1" lang="ko-KR" altLang="en-US" smtClean="0"/>
              <a:t>2024. 4. 12.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66805D-87E7-4950-0E98-E90793B1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87748F-E0D0-AA6B-1CF3-FAE62BB4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ED55-AA63-0149-8934-21C8F162E1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397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DD793-B886-5E10-2CB4-6815BF38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7D8D4-DD84-55C9-6881-78E4F20DA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C46299-0F33-AC7D-F0F4-D48885DFC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97F53A-0F12-1944-30CA-3C836296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3FB5-B8F8-E14F-8476-011688EB8B1C}" type="datetimeFigureOut">
              <a:rPr kumimoji="1" lang="ko-KR" altLang="en-US" smtClean="0"/>
              <a:t>2024. 4. 12.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A2DB3F-77CE-67D7-E66F-1CF02ADE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7FE446-E7F3-5DAA-F20E-87AFAD39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ED55-AA63-0149-8934-21C8F162E1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57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7BA41-47EA-80A1-CFDC-16C807DE1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CF0988-4368-13BB-16A2-86F5D19EE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2C85EE-43A7-9E9D-BFC1-98B1E1EE0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C668C9-3FD5-9513-15D5-658E204BE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3FB5-B8F8-E14F-8476-011688EB8B1C}" type="datetimeFigureOut">
              <a:rPr kumimoji="1" lang="ko-KR" altLang="en-US" smtClean="0"/>
              <a:t>2024. 4. 12.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FD291B-4724-20A8-53E8-AF634D42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675078-61B8-09BE-7E42-7BF3DD58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ED55-AA63-0149-8934-21C8F162E1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809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31736F-FF59-A266-5D2F-6CE1238E0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37C0E0-4C87-FFAA-6261-EC824BE69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098FE6-BF15-3C02-72E9-2BDDEBFC2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7A3FB5-B8F8-E14F-8476-011688EB8B1C}" type="datetimeFigureOut">
              <a:rPr kumimoji="1" lang="ko-KR" altLang="en-US" smtClean="0"/>
              <a:t>2024. 4. 12.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E8D5B9-23BE-AF00-EA71-1A5CD0775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31B2EA-4C5D-F413-3FBE-1BB0A0E8A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A2ED55-AA63-0149-8934-21C8F162E1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477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ocalhost:8080/mvc/product/creat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hyperlink" Target="http://localhost:8080/mvc/product/creat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SoulTree-Lovers/Auto-Stor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 rot="-5400000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1863" t="-3629" r="-74151" b="-2745"/>
            </a:stretch>
          </a:blip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3138393-E355-290D-E56D-2069EF913711}"/>
              </a:ext>
            </a:extLst>
          </p:cNvPr>
          <p:cNvSpPr/>
          <p:nvPr/>
        </p:nvSpPr>
        <p:spPr>
          <a:xfrm>
            <a:off x="-1" y="4435031"/>
            <a:ext cx="12191998" cy="5368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50B917-7EC1-CDC0-7C3E-B2A9A99DB36C}"/>
              </a:ext>
            </a:extLst>
          </p:cNvPr>
          <p:cNvSpPr/>
          <p:nvPr/>
        </p:nvSpPr>
        <p:spPr>
          <a:xfrm>
            <a:off x="2883570" y="3554595"/>
            <a:ext cx="6738102" cy="308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5" name="Google Shape;145;p25"/>
          <p:cNvSpPr txBox="1"/>
          <p:nvPr/>
        </p:nvSpPr>
        <p:spPr>
          <a:xfrm>
            <a:off x="3243943" y="2800347"/>
            <a:ext cx="6250024" cy="1253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93999"/>
              </a:lnSpc>
            </a:pPr>
            <a:r>
              <a:rPr lang="en-US" altLang="ko" sz="8666" dirty="0">
                <a:solidFill>
                  <a:schemeClr val="tx2">
                    <a:lumMod val="50000"/>
                    <a:lumOff val="50000"/>
                  </a:schemeClr>
                </a:solidFill>
                <a:latin typeface="S-Core Dream 7 ExtraBold" panose="020B0503030302020204" pitchFamily="34" charset="-127"/>
                <a:ea typeface="S-Core Dream 7 ExtraBold" panose="020B0503030302020204" pitchFamily="34" charset="-127"/>
                <a:cs typeface="DM Sans"/>
                <a:sym typeface="DM Sans"/>
              </a:rPr>
              <a:t>Auto Store</a:t>
            </a:r>
            <a:endParaRPr sz="933" dirty="0">
              <a:solidFill>
                <a:schemeClr val="tx2">
                  <a:lumMod val="50000"/>
                  <a:lumOff val="50000"/>
                </a:schemeClr>
              </a:solidFill>
              <a:latin typeface="S-Core Dream 7 ExtraBold" panose="020B0503030302020204" pitchFamily="34" charset="-127"/>
              <a:ea typeface="S-Core Dream 7 ExtraBold" panose="020B0503030302020204" pitchFamily="34" charset="-127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4331799" y="5859570"/>
            <a:ext cx="3528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altLang="ko" sz="15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AI</a:t>
            </a:r>
            <a:r>
              <a:rPr lang="ko-KR" altLang="en-US" sz="15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융합학부</a:t>
            </a:r>
            <a:endParaRPr lang="en-US" altLang="ko" sz="1500" b="1" dirty="0"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  <a:p>
            <a:pPr algn="ctr"/>
            <a:r>
              <a:rPr lang="en-US" altLang="ko" sz="15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20192883 </a:t>
            </a:r>
            <a:r>
              <a:rPr lang="ko" altLang="en-US" sz="15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강승민</a:t>
            </a:r>
            <a:endParaRPr sz="1500" b="1" dirty="0"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1100861" y="4583004"/>
            <a:ext cx="99902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altLang="ko-KR" sz="2000" dirty="0">
                <a:latin typeface="S-Core Dream 5 Medium" panose="020B0503030302020204" pitchFamily="34" charset="-127"/>
                <a:ea typeface="S-Core Dream 5 Medium" panose="020B0503030302020204" pitchFamily="34" charset="-127"/>
                <a:cs typeface="NanumGothic"/>
                <a:sym typeface="Nanum Gothic"/>
              </a:rPr>
              <a:t>Spring Web MVC</a:t>
            </a:r>
            <a:r>
              <a:rPr lang="ko-KR" altLang="en-US" sz="2000" dirty="0">
                <a:latin typeface="S-Core Dream 5 Medium" panose="020B0503030302020204" pitchFamily="34" charset="-127"/>
                <a:ea typeface="S-Core Dream 5 Medium" panose="020B0503030302020204" pitchFamily="34" charset="-127"/>
                <a:cs typeface="NanumGothic"/>
                <a:sym typeface="Nanum Gothic"/>
              </a:rPr>
              <a:t>와 </a:t>
            </a:r>
            <a:r>
              <a:rPr lang="en-US" altLang="ko-KR" sz="2000" dirty="0">
                <a:latin typeface="S-Core Dream 5 Medium" panose="020B0503030302020204" pitchFamily="34" charset="-127"/>
                <a:ea typeface="S-Core Dream 5 Medium" panose="020B0503030302020204" pitchFamily="34" charset="-127"/>
                <a:cs typeface="NanumGothic"/>
                <a:sym typeface="Nanum Gothic"/>
              </a:rPr>
              <a:t>Spring </a:t>
            </a:r>
            <a:r>
              <a:rPr lang="en-US" altLang="ko-KR" sz="2000" dirty="0" err="1">
                <a:latin typeface="S-Core Dream 5 Medium" panose="020B0503030302020204" pitchFamily="34" charset="-127"/>
                <a:ea typeface="S-Core Dream 5 Medium" panose="020B0503030302020204" pitchFamily="34" charset="-127"/>
                <a:cs typeface="NanumGothic"/>
                <a:sym typeface="Nanum Gothic"/>
              </a:rPr>
              <a:t>Webflux</a:t>
            </a:r>
            <a:r>
              <a:rPr lang="ko-KR" altLang="en-US" sz="2000" dirty="0">
                <a:latin typeface="S-Core Dream 5 Medium" panose="020B0503030302020204" pitchFamily="34" charset="-127"/>
                <a:ea typeface="S-Core Dream 5 Medium" panose="020B0503030302020204" pitchFamily="34" charset="-127"/>
                <a:cs typeface="NanumGothic"/>
                <a:sym typeface="Nanum Gothic"/>
              </a:rPr>
              <a:t>기반 </a:t>
            </a:r>
            <a:r>
              <a:rPr lang="en-US" altLang="ko-KR" sz="2000" dirty="0">
                <a:latin typeface="S-Core Dream 5 Medium" panose="020B0503030302020204" pitchFamily="34" charset="-127"/>
                <a:ea typeface="S-Core Dream 5 Medium" panose="020B0503030302020204" pitchFamily="34" charset="-127"/>
                <a:cs typeface="NanumGothic"/>
                <a:sym typeface="Nanum Gothic"/>
              </a:rPr>
              <a:t>API</a:t>
            </a:r>
            <a:r>
              <a:rPr lang="ko-KR" altLang="en-US" sz="2000" dirty="0">
                <a:latin typeface="S-Core Dream 5 Medium" panose="020B0503030302020204" pitchFamily="34" charset="-127"/>
                <a:ea typeface="S-Core Dream 5 Medium" panose="020B0503030302020204" pitchFamily="34" charset="-127"/>
                <a:cs typeface="NanumGothic"/>
                <a:sym typeface="Nanum Gothic"/>
              </a:rPr>
              <a:t> 서버</a:t>
            </a:r>
            <a:r>
              <a:rPr lang="en-US" altLang="ko-KR" sz="2000" dirty="0">
                <a:latin typeface="S-Core Dream 5 Medium" panose="020B0503030302020204" pitchFamily="34" charset="-127"/>
                <a:ea typeface="S-Core Dream 5 Medium" panose="020B0503030302020204" pitchFamily="34" charset="-127"/>
                <a:cs typeface="NanumGothic"/>
                <a:sym typeface="Nanum Gothic"/>
              </a:rPr>
              <a:t> </a:t>
            </a:r>
            <a:r>
              <a:rPr lang="ko-KR" altLang="en-US" sz="2000" dirty="0">
                <a:latin typeface="S-Core Dream 5 Medium" panose="020B0503030302020204" pitchFamily="34" charset="-127"/>
                <a:ea typeface="S-Core Dream 5 Medium" panose="020B0503030302020204" pitchFamily="34" charset="-127"/>
                <a:cs typeface="NanumGothic"/>
                <a:sym typeface="Nanum Gothic"/>
              </a:rPr>
              <a:t>성능 비교 분석</a:t>
            </a:r>
            <a:endParaRPr sz="2000" dirty="0">
              <a:latin typeface="S-Core Dream 5 Medium" panose="020B0503030302020204" pitchFamily="34" charset="-127"/>
              <a:ea typeface="S-Core Dream 5 Medium" panose="020B0503030302020204" pitchFamily="34" charset="-127"/>
              <a:cs typeface="NanumGothic"/>
              <a:sym typeface="Nanum Gothic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7278" y="2393981"/>
            <a:ext cx="1596655" cy="4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5171667" y="2445198"/>
            <a:ext cx="7356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altLang="ko" sz="2000" b="1" dirty="0">
                <a:solidFill>
                  <a:srgbClr val="5EB831"/>
                </a:solidFill>
              </a:rPr>
              <a:t>with</a:t>
            </a:r>
            <a:endParaRPr sz="2000" b="1" dirty="0">
              <a:solidFill>
                <a:srgbClr val="5EB83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 rot="-5400000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1863" t="-3629" r="-74151" b="-2745"/>
            </a:stretch>
          </a:blip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93;p26">
            <a:extLst>
              <a:ext uri="{FF2B5EF4-FFF2-40B4-BE49-F238E27FC236}">
                <a16:creationId xmlns:a16="http://schemas.microsoft.com/office/drawing/2014/main" id="{41A5B272-E13D-CBAE-807B-4E603BE88A99}"/>
              </a:ext>
            </a:extLst>
          </p:cNvPr>
          <p:cNvSpPr txBox="1"/>
          <p:nvPr/>
        </p:nvSpPr>
        <p:spPr>
          <a:xfrm>
            <a:off x="11189601" y="6117435"/>
            <a:ext cx="808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2667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2667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00;p27">
            <a:extLst>
              <a:ext uri="{FF2B5EF4-FFF2-40B4-BE49-F238E27FC236}">
                <a16:creationId xmlns:a16="http://schemas.microsoft.com/office/drawing/2014/main" id="{2AE878EE-8998-C875-4F09-43DE5C5A0AEF}"/>
              </a:ext>
            </a:extLst>
          </p:cNvPr>
          <p:cNvSpPr txBox="1"/>
          <p:nvPr/>
        </p:nvSpPr>
        <p:spPr>
          <a:xfrm>
            <a:off x="303962" y="208237"/>
            <a:ext cx="5232503" cy="29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ko-KR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4.</a:t>
            </a:r>
            <a:r>
              <a:rPr lang="ko-KR" altLang="en-US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 결과물</a:t>
            </a:r>
            <a:endParaRPr sz="2000" b="1" dirty="0"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12" name="Google Shape;201;p27">
            <a:extLst>
              <a:ext uri="{FF2B5EF4-FFF2-40B4-BE49-F238E27FC236}">
                <a16:creationId xmlns:a16="http://schemas.microsoft.com/office/drawing/2014/main" id="{A3042778-DED2-A65B-E23B-8ADEE918B3B3}"/>
              </a:ext>
            </a:extLst>
          </p:cNvPr>
          <p:cNvSpPr txBox="1"/>
          <p:nvPr/>
        </p:nvSpPr>
        <p:spPr>
          <a:xfrm>
            <a:off x="8617823" y="3429000"/>
            <a:ext cx="2976178" cy="31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17"/>
              </a:lnSpc>
            </a:pP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ProductEntityMvc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/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WebFlux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F167EEE-DB1E-E229-33FD-030908D50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561" y="120650"/>
            <a:ext cx="6324600" cy="6616700"/>
          </a:xfrm>
          <a:prstGeom prst="rect">
            <a:avLst/>
          </a:prstGeom>
        </p:spPr>
      </p:pic>
      <p:sp>
        <p:nvSpPr>
          <p:cNvPr id="3" name="Google Shape;201;p27">
            <a:extLst>
              <a:ext uri="{FF2B5EF4-FFF2-40B4-BE49-F238E27FC236}">
                <a16:creationId xmlns:a16="http://schemas.microsoft.com/office/drawing/2014/main" id="{ECB47DEE-0B82-B376-3C87-474513345038}"/>
              </a:ext>
            </a:extLst>
          </p:cNvPr>
          <p:cNvSpPr txBox="1"/>
          <p:nvPr/>
        </p:nvSpPr>
        <p:spPr>
          <a:xfrm>
            <a:off x="8617823" y="2435471"/>
            <a:ext cx="2976178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17"/>
              </a:lnSpc>
            </a:pPr>
            <a:r>
              <a:rPr lang="en-US" altLang="ko-KR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Entity (</a:t>
            </a:r>
            <a:r>
              <a:rPr lang="ko-KR" altLang="en-US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임시</a:t>
            </a:r>
            <a:r>
              <a:rPr lang="en-US" altLang="ko-KR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6746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 rot="-5400000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1863" t="-3629" r="-74151" b="-2745"/>
            </a:stretch>
          </a:blip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93;p26">
            <a:extLst>
              <a:ext uri="{FF2B5EF4-FFF2-40B4-BE49-F238E27FC236}">
                <a16:creationId xmlns:a16="http://schemas.microsoft.com/office/drawing/2014/main" id="{41A5B272-E13D-CBAE-807B-4E603BE88A99}"/>
              </a:ext>
            </a:extLst>
          </p:cNvPr>
          <p:cNvSpPr txBox="1"/>
          <p:nvPr/>
        </p:nvSpPr>
        <p:spPr>
          <a:xfrm>
            <a:off x="11189601" y="6117435"/>
            <a:ext cx="808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2667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667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00;p27">
            <a:extLst>
              <a:ext uri="{FF2B5EF4-FFF2-40B4-BE49-F238E27FC236}">
                <a16:creationId xmlns:a16="http://schemas.microsoft.com/office/drawing/2014/main" id="{2AE878EE-8998-C875-4F09-43DE5C5A0AEF}"/>
              </a:ext>
            </a:extLst>
          </p:cNvPr>
          <p:cNvSpPr txBox="1"/>
          <p:nvPr/>
        </p:nvSpPr>
        <p:spPr>
          <a:xfrm>
            <a:off x="303962" y="208237"/>
            <a:ext cx="5232503" cy="29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ko-KR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4.</a:t>
            </a:r>
            <a:r>
              <a:rPr lang="ko-KR" altLang="en-US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 결과물</a:t>
            </a:r>
            <a:endParaRPr lang="ko-KR" altLang="en-US" sz="2000" b="1" dirty="0"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7" name="Google Shape;201;p27">
            <a:extLst>
              <a:ext uri="{FF2B5EF4-FFF2-40B4-BE49-F238E27FC236}">
                <a16:creationId xmlns:a16="http://schemas.microsoft.com/office/drawing/2014/main" id="{8EA89B19-086D-F7E5-6960-9DC4F6AAEFE3}"/>
              </a:ext>
            </a:extLst>
          </p:cNvPr>
          <p:cNvSpPr txBox="1"/>
          <p:nvPr/>
        </p:nvSpPr>
        <p:spPr>
          <a:xfrm>
            <a:off x="414730" y="1694294"/>
            <a:ext cx="11777269" cy="417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5017"/>
              </a:lnSpc>
            </a:pPr>
            <a:r>
              <a:rPr lang="en-US" altLang="ko-KR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Q.</a:t>
            </a:r>
            <a:r>
              <a:rPr lang="ko-KR" altLang="en-US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사용자가 원하는 상품을 </a:t>
            </a:r>
            <a:r>
              <a:rPr lang="en-US" altLang="ko-KR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DB</a:t>
            </a:r>
            <a:r>
              <a:rPr lang="ko-KR" altLang="en-US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에 추가 등록하는 상황을 가정해보자</a:t>
            </a:r>
            <a:r>
              <a:rPr lang="en-US" altLang="ko-KR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 (MVC </a:t>
            </a:r>
            <a:r>
              <a:rPr lang="ko-KR" altLang="en-US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기반</a:t>
            </a:r>
            <a:r>
              <a:rPr lang="en-US" altLang="ko-KR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)</a:t>
            </a:r>
          </a:p>
          <a:p>
            <a:pPr>
              <a:lnSpc>
                <a:spcPct val="135017"/>
              </a:lnSpc>
            </a:pPr>
            <a:endParaRPr lang="en-US" altLang="ko-KR" sz="16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35017"/>
              </a:lnSpc>
            </a:pP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1.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상품 등록 버튼 클릭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(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  <a:hlinkClick r:id="rId4"/>
              </a:rPr>
              <a:t>‘http://localhost:8080/mvc/product/create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’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로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POST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Request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전송으로 대체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)  </a:t>
            </a:r>
          </a:p>
          <a:p>
            <a:pPr>
              <a:lnSpc>
                <a:spcPct val="135017"/>
              </a:lnSpc>
            </a:pP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2.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등록을 원하는 상품의 상세 정보 입력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(Front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에서 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ProductRequestMvc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형식의 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Json</a:t>
            </a:r>
            <a:r>
              <a:rPr lang="ko-KR" altLang="en-US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으로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객체 매핑 후 서버로 전송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)</a:t>
            </a:r>
          </a:p>
          <a:p>
            <a:pPr>
              <a:lnSpc>
                <a:spcPct val="135017"/>
              </a:lnSpc>
            </a:pP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-&gt;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이때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,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Tomcat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서버로 요청을 수신하고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,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Spring Boot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애플리케이션의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Dispatcher Servlet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 요청을 처리할 수 있는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Controller</a:t>
            </a:r>
            <a:r>
              <a:rPr lang="ko-KR" altLang="en-US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를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찾는다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</a:t>
            </a:r>
          </a:p>
          <a:p>
            <a:pPr>
              <a:lnSpc>
                <a:spcPct val="135017"/>
              </a:lnSpc>
            </a:pP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3.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API Server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의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Controller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에서 해당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Request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수신 후 위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url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에 해당하는 메소드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‘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createProduct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( )’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호출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35017"/>
              </a:lnSpc>
            </a:pP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4.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Controller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계층에서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Service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계층의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‘create( )’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메소드 호출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,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이때 인자로 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ProductRequestMvc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객체의 속성을 넘겨줌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</a:t>
            </a:r>
          </a:p>
          <a:p>
            <a:pPr>
              <a:lnSpc>
                <a:spcPct val="135017"/>
              </a:lnSpc>
            </a:pP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5.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Service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계층에서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ProductEntityMvc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객체를 생성하여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Repository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계층의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‘save( )’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메소드 호출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35017"/>
              </a:lnSpc>
            </a:pP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6.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Repository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계층에서 상품 저장 후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,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ProductEntityMvc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객체 리턴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35017"/>
              </a:lnSpc>
            </a:pP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7.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Service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계층에서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Repository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계층에서 </a:t>
            </a:r>
            <a:r>
              <a:rPr lang="ko-KR" altLang="en-US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리턴한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객체를 다시 리턴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35017"/>
              </a:lnSpc>
            </a:pP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8.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Controller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계층에서 </a:t>
            </a:r>
            <a:r>
              <a:rPr lang="ko-KR" altLang="en-US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리턴받은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ProductEntityMvc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객체를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Converter</a:t>
            </a:r>
            <a:r>
              <a:rPr lang="ko-KR" altLang="en-US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를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통해 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ProductResponseMvc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객체 형식으로 리턴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35017"/>
              </a:lnSpc>
            </a:pP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 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-&gt;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이때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,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View Resolver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가 객체를 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Json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형식의 데이터로 생성해준다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</a:t>
            </a:r>
          </a:p>
          <a:p>
            <a:pPr>
              <a:lnSpc>
                <a:spcPct val="135017"/>
              </a:lnSpc>
            </a:pP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9.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Front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에서 받은 정보를 화면에 출력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482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 rot="-5400000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1863" t="-3629" r="-74151" b="-2745"/>
            </a:stretch>
          </a:blip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93;p26">
            <a:extLst>
              <a:ext uri="{FF2B5EF4-FFF2-40B4-BE49-F238E27FC236}">
                <a16:creationId xmlns:a16="http://schemas.microsoft.com/office/drawing/2014/main" id="{41A5B272-E13D-CBAE-807B-4E603BE88A99}"/>
              </a:ext>
            </a:extLst>
          </p:cNvPr>
          <p:cNvSpPr txBox="1"/>
          <p:nvPr/>
        </p:nvSpPr>
        <p:spPr>
          <a:xfrm>
            <a:off x="11189601" y="6117435"/>
            <a:ext cx="808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altLang="ko-KR" sz="2667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2667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00;p27">
            <a:extLst>
              <a:ext uri="{FF2B5EF4-FFF2-40B4-BE49-F238E27FC236}">
                <a16:creationId xmlns:a16="http://schemas.microsoft.com/office/drawing/2014/main" id="{2AE878EE-8998-C875-4F09-43DE5C5A0AEF}"/>
              </a:ext>
            </a:extLst>
          </p:cNvPr>
          <p:cNvSpPr txBox="1"/>
          <p:nvPr/>
        </p:nvSpPr>
        <p:spPr>
          <a:xfrm>
            <a:off x="303962" y="208237"/>
            <a:ext cx="5232503" cy="29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ko-KR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4.</a:t>
            </a:r>
            <a:r>
              <a:rPr lang="ko-KR" altLang="en-US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 결과물</a:t>
            </a:r>
            <a:endParaRPr lang="ko-KR" altLang="en-US" sz="2000" b="1" dirty="0"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7" name="Google Shape;201;p27">
            <a:extLst>
              <a:ext uri="{FF2B5EF4-FFF2-40B4-BE49-F238E27FC236}">
                <a16:creationId xmlns:a16="http://schemas.microsoft.com/office/drawing/2014/main" id="{8EA89B19-086D-F7E5-6960-9DC4F6AAEFE3}"/>
              </a:ext>
            </a:extLst>
          </p:cNvPr>
          <p:cNvSpPr txBox="1"/>
          <p:nvPr/>
        </p:nvSpPr>
        <p:spPr>
          <a:xfrm>
            <a:off x="303962" y="893834"/>
            <a:ext cx="11777269" cy="934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5017"/>
              </a:lnSpc>
            </a:pP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1.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상품 등록 버튼 클릭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(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  <a:hlinkClick r:id="rId4"/>
              </a:rPr>
              <a:t>‘http://localhost:8080/mvc/product/create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’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로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POST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Request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전송으로 대체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)  </a:t>
            </a:r>
          </a:p>
          <a:p>
            <a:pPr>
              <a:lnSpc>
                <a:spcPct val="135017"/>
              </a:lnSpc>
            </a:pP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2.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등록을 원하는 상품의 상세 정보 입력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(Front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에서 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ProductRequestMvc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형식의 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Json</a:t>
            </a:r>
            <a:r>
              <a:rPr lang="ko-KR" altLang="en-US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으로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객체 매핑 후 서버로 전송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)</a:t>
            </a:r>
          </a:p>
          <a:p>
            <a:pPr>
              <a:lnSpc>
                <a:spcPct val="135017"/>
              </a:lnSpc>
            </a:pP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-&gt;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이때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,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Tomcat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서버로 요청을 수신하고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,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Spring Boot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애플리케이션의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Dispatcher Servlet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 요청을 처리할 수 있는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Controller</a:t>
            </a:r>
            <a:r>
              <a:rPr lang="ko-KR" altLang="en-US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를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찾는다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9284B1-9FA3-E78E-43E3-E6CC46728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732" y="1976498"/>
            <a:ext cx="10774870" cy="399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16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 rot="-5400000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1863" t="-3629" r="-74151" b="-2745"/>
            </a:stretch>
          </a:blip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93;p26">
            <a:extLst>
              <a:ext uri="{FF2B5EF4-FFF2-40B4-BE49-F238E27FC236}">
                <a16:creationId xmlns:a16="http://schemas.microsoft.com/office/drawing/2014/main" id="{41A5B272-E13D-CBAE-807B-4E603BE88A99}"/>
              </a:ext>
            </a:extLst>
          </p:cNvPr>
          <p:cNvSpPr txBox="1"/>
          <p:nvPr/>
        </p:nvSpPr>
        <p:spPr>
          <a:xfrm>
            <a:off x="11189601" y="6117435"/>
            <a:ext cx="808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altLang="ko-KR" sz="2667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2667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00;p27">
            <a:extLst>
              <a:ext uri="{FF2B5EF4-FFF2-40B4-BE49-F238E27FC236}">
                <a16:creationId xmlns:a16="http://schemas.microsoft.com/office/drawing/2014/main" id="{2AE878EE-8998-C875-4F09-43DE5C5A0AEF}"/>
              </a:ext>
            </a:extLst>
          </p:cNvPr>
          <p:cNvSpPr txBox="1"/>
          <p:nvPr/>
        </p:nvSpPr>
        <p:spPr>
          <a:xfrm>
            <a:off x="303962" y="208237"/>
            <a:ext cx="5232503" cy="29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ko-KR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4.</a:t>
            </a:r>
            <a:r>
              <a:rPr lang="ko-KR" altLang="en-US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 결과물</a:t>
            </a:r>
            <a:endParaRPr lang="ko-KR" altLang="en-US" sz="2000" b="1" dirty="0"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3C10E5-1493-4E16-69EB-8C702B206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865" y="1210185"/>
            <a:ext cx="5241024" cy="5553185"/>
          </a:xfrm>
          <a:prstGeom prst="rect">
            <a:avLst/>
          </a:prstGeom>
        </p:spPr>
      </p:pic>
      <p:sp>
        <p:nvSpPr>
          <p:cNvPr id="6" name="Google Shape;201;p27">
            <a:extLst>
              <a:ext uri="{FF2B5EF4-FFF2-40B4-BE49-F238E27FC236}">
                <a16:creationId xmlns:a16="http://schemas.microsoft.com/office/drawing/2014/main" id="{30810441-35B3-967A-13FC-C93F839E576C}"/>
              </a:ext>
            </a:extLst>
          </p:cNvPr>
          <p:cNvSpPr txBox="1"/>
          <p:nvPr/>
        </p:nvSpPr>
        <p:spPr>
          <a:xfrm>
            <a:off x="414731" y="559205"/>
            <a:ext cx="10774870" cy="934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5017"/>
              </a:lnSpc>
            </a:pP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3.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API Server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의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Controller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에서 해당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Request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수신 후 위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url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에 해당하는 메소드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‘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createProduct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( )’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호출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35017"/>
              </a:lnSpc>
            </a:pP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4.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Controller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계층에서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Service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계층의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‘create( )’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메소드 호출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,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이때 인자로 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ProductRequestMvc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객체의 속성을 넘겨줌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</a:t>
            </a:r>
          </a:p>
          <a:p>
            <a:pPr>
              <a:lnSpc>
                <a:spcPct val="135017"/>
              </a:lnSpc>
            </a:pP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1541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 rot="-5400000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1863" t="-3629" r="-74151" b="-2745"/>
            </a:stretch>
          </a:blip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93;p26">
            <a:extLst>
              <a:ext uri="{FF2B5EF4-FFF2-40B4-BE49-F238E27FC236}">
                <a16:creationId xmlns:a16="http://schemas.microsoft.com/office/drawing/2014/main" id="{41A5B272-E13D-CBAE-807B-4E603BE88A99}"/>
              </a:ext>
            </a:extLst>
          </p:cNvPr>
          <p:cNvSpPr txBox="1"/>
          <p:nvPr/>
        </p:nvSpPr>
        <p:spPr>
          <a:xfrm>
            <a:off x="11189601" y="6117435"/>
            <a:ext cx="808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altLang="ko-KR" sz="2667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2667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00;p27">
            <a:extLst>
              <a:ext uri="{FF2B5EF4-FFF2-40B4-BE49-F238E27FC236}">
                <a16:creationId xmlns:a16="http://schemas.microsoft.com/office/drawing/2014/main" id="{2AE878EE-8998-C875-4F09-43DE5C5A0AEF}"/>
              </a:ext>
            </a:extLst>
          </p:cNvPr>
          <p:cNvSpPr txBox="1"/>
          <p:nvPr/>
        </p:nvSpPr>
        <p:spPr>
          <a:xfrm>
            <a:off x="303962" y="208237"/>
            <a:ext cx="5232503" cy="29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ko-KR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4.</a:t>
            </a:r>
            <a:r>
              <a:rPr lang="ko-KR" altLang="en-US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 결과물</a:t>
            </a:r>
            <a:endParaRPr lang="ko-KR" altLang="en-US" sz="2000" b="1" dirty="0"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6" name="Google Shape;201;p27">
            <a:extLst>
              <a:ext uri="{FF2B5EF4-FFF2-40B4-BE49-F238E27FC236}">
                <a16:creationId xmlns:a16="http://schemas.microsoft.com/office/drawing/2014/main" id="{30810441-35B3-967A-13FC-C93F839E576C}"/>
              </a:ext>
            </a:extLst>
          </p:cNvPr>
          <p:cNvSpPr txBox="1"/>
          <p:nvPr/>
        </p:nvSpPr>
        <p:spPr>
          <a:xfrm>
            <a:off x="414731" y="559205"/>
            <a:ext cx="10774870" cy="31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5017"/>
              </a:lnSpc>
            </a:pP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5.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Service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계층에서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ProductEntityMvc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객체를 생성하여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Repository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계층의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‘save( )’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메소드 호출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4D43F2-FFBF-9604-19FF-1BA20035A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492" y="923254"/>
            <a:ext cx="5585013" cy="583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7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 rot="-5400000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1863" t="-3629" r="-74151" b="-2745"/>
            </a:stretch>
          </a:blip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93;p26">
            <a:extLst>
              <a:ext uri="{FF2B5EF4-FFF2-40B4-BE49-F238E27FC236}">
                <a16:creationId xmlns:a16="http://schemas.microsoft.com/office/drawing/2014/main" id="{41A5B272-E13D-CBAE-807B-4E603BE88A99}"/>
              </a:ext>
            </a:extLst>
          </p:cNvPr>
          <p:cNvSpPr txBox="1"/>
          <p:nvPr/>
        </p:nvSpPr>
        <p:spPr>
          <a:xfrm>
            <a:off x="11189601" y="6117435"/>
            <a:ext cx="808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altLang="ko-KR" sz="2667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2667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00;p27">
            <a:extLst>
              <a:ext uri="{FF2B5EF4-FFF2-40B4-BE49-F238E27FC236}">
                <a16:creationId xmlns:a16="http://schemas.microsoft.com/office/drawing/2014/main" id="{2AE878EE-8998-C875-4F09-43DE5C5A0AEF}"/>
              </a:ext>
            </a:extLst>
          </p:cNvPr>
          <p:cNvSpPr txBox="1"/>
          <p:nvPr/>
        </p:nvSpPr>
        <p:spPr>
          <a:xfrm>
            <a:off x="303962" y="208237"/>
            <a:ext cx="5232503" cy="29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ko-KR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4.</a:t>
            </a:r>
            <a:r>
              <a:rPr lang="ko-KR" altLang="en-US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 결과물</a:t>
            </a:r>
            <a:endParaRPr lang="ko-KR" altLang="en-US" sz="2000" b="1" dirty="0"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6" name="Google Shape;201;p27">
            <a:extLst>
              <a:ext uri="{FF2B5EF4-FFF2-40B4-BE49-F238E27FC236}">
                <a16:creationId xmlns:a16="http://schemas.microsoft.com/office/drawing/2014/main" id="{30810441-35B3-967A-13FC-C93F839E576C}"/>
              </a:ext>
            </a:extLst>
          </p:cNvPr>
          <p:cNvSpPr txBox="1"/>
          <p:nvPr/>
        </p:nvSpPr>
        <p:spPr>
          <a:xfrm>
            <a:off x="414731" y="559205"/>
            <a:ext cx="10774870" cy="31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5017"/>
              </a:lnSpc>
            </a:pP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6.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Repository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계층에서 상품 저장 후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,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ProductEntityMvc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객체 리턴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AFACA2-B284-E786-6B64-183352B1D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216" y="1430034"/>
            <a:ext cx="8293170" cy="12909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C1B8FB-9CFC-12FB-87CB-1CB6427797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8215" y="3280156"/>
            <a:ext cx="8293169" cy="305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51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 rot="-5400000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1863" t="-3629" r="-74151" b="-2745"/>
            </a:stretch>
          </a:blip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93;p26">
            <a:extLst>
              <a:ext uri="{FF2B5EF4-FFF2-40B4-BE49-F238E27FC236}">
                <a16:creationId xmlns:a16="http://schemas.microsoft.com/office/drawing/2014/main" id="{41A5B272-E13D-CBAE-807B-4E603BE88A99}"/>
              </a:ext>
            </a:extLst>
          </p:cNvPr>
          <p:cNvSpPr txBox="1"/>
          <p:nvPr/>
        </p:nvSpPr>
        <p:spPr>
          <a:xfrm>
            <a:off x="11189601" y="6117435"/>
            <a:ext cx="808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altLang="ko-KR" sz="2667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2667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00;p27">
            <a:extLst>
              <a:ext uri="{FF2B5EF4-FFF2-40B4-BE49-F238E27FC236}">
                <a16:creationId xmlns:a16="http://schemas.microsoft.com/office/drawing/2014/main" id="{2AE878EE-8998-C875-4F09-43DE5C5A0AEF}"/>
              </a:ext>
            </a:extLst>
          </p:cNvPr>
          <p:cNvSpPr txBox="1"/>
          <p:nvPr/>
        </p:nvSpPr>
        <p:spPr>
          <a:xfrm>
            <a:off x="303962" y="208237"/>
            <a:ext cx="5232503" cy="29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ko-KR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4.</a:t>
            </a:r>
            <a:r>
              <a:rPr lang="ko-KR" altLang="en-US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 결과물</a:t>
            </a:r>
            <a:endParaRPr lang="ko-KR" altLang="en-US" sz="2000" b="1" dirty="0"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6" name="Google Shape;201;p27">
            <a:extLst>
              <a:ext uri="{FF2B5EF4-FFF2-40B4-BE49-F238E27FC236}">
                <a16:creationId xmlns:a16="http://schemas.microsoft.com/office/drawing/2014/main" id="{30810441-35B3-967A-13FC-C93F839E576C}"/>
              </a:ext>
            </a:extLst>
          </p:cNvPr>
          <p:cNvSpPr txBox="1"/>
          <p:nvPr/>
        </p:nvSpPr>
        <p:spPr>
          <a:xfrm>
            <a:off x="414731" y="559205"/>
            <a:ext cx="10774870" cy="31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5017"/>
              </a:lnSpc>
            </a:pP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7.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Service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계층에서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Repository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계층에서 </a:t>
            </a:r>
            <a:r>
              <a:rPr lang="ko-KR" altLang="en-US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리턴한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객체를 다시 리턴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5FC3EB-5FE0-AFB9-994C-19DD38F7A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492" y="923254"/>
            <a:ext cx="5585013" cy="583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69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 rot="-5400000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1863" t="-3629" r="-74151" b="-2745"/>
            </a:stretch>
          </a:blip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93;p26">
            <a:extLst>
              <a:ext uri="{FF2B5EF4-FFF2-40B4-BE49-F238E27FC236}">
                <a16:creationId xmlns:a16="http://schemas.microsoft.com/office/drawing/2014/main" id="{41A5B272-E13D-CBAE-807B-4E603BE88A99}"/>
              </a:ext>
            </a:extLst>
          </p:cNvPr>
          <p:cNvSpPr txBox="1"/>
          <p:nvPr/>
        </p:nvSpPr>
        <p:spPr>
          <a:xfrm>
            <a:off x="11189601" y="6117435"/>
            <a:ext cx="808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altLang="ko-KR" sz="2667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2667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00;p27">
            <a:extLst>
              <a:ext uri="{FF2B5EF4-FFF2-40B4-BE49-F238E27FC236}">
                <a16:creationId xmlns:a16="http://schemas.microsoft.com/office/drawing/2014/main" id="{2AE878EE-8998-C875-4F09-43DE5C5A0AEF}"/>
              </a:ext>
            </a:extLst>
          </p:cNvPr>
          <p:cNvSpPr txBox="1"/>
          <p:nvPr/>
        </p:nvSpPr>
        <p:spPr>
          <a:xfrm>
            <a:off x="303962" y="208237"/>
            <a:ext cx="5232503" cy="29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ko-KR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4.</a:t>
            </a:r>
            <a:r>
              <a:rPr lang="ko-KR" altLang="en-US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 결과물</a:t>
            </a:r>
            <a:endParaRPr lang="ko-KR" altLang="en-US" sz="2000" b="1" dirty="0"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6" name="Google Shape;201;p27">
            <a:extLst>
              <a:ext uri="{FF2B5EF4-FFF2-40B4-BE49-F238E27FC236}">
                <a16:creationId xmlns:a16="http://schemas.microsoft.com/office/drawing/2014/main" id="{30810441-35B3-967A-13FC-C93F839E576C}"/>
              </a:ext>
            </a:extLst>
          </p:cNvPr>
          <p:cNvSpPr txBox="1"/>
          <p:nvPr/>
        </p:nvSpPr>
        <p:spPr>
          <a:xfrm>
            <a:off x="414731" y="559205"/>
            <a:ext cx="10774870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5017"/>
              </a:lnSpc>
            </a:pP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8.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Controller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계층에서 </a:t>
            </a:r>
            <a:r>
              <a:rPr lang="ko-KR" altLang="en-US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리턴받은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ProductEntityMvc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객체를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Converter</a:t>
            </a:r>
            <a:r>
              <a:rPr lang="ko-KR" altLang="en-US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를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통해 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ProductResponseMvc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객체 형식으로 리턴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35017"/>
              </a:lnSpc>
            </a:pP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-&gt;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이때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,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View Resolver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가 객체를 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Json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형식의 데이터로 생성해준다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328502-7495-FA4F-2582-AFCC7015B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865" y="1210185"/>
            <a:ext cx="5241024" cy="555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42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 rot="-5400000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1863" t="-3629" r="-74151" b="-2745"/>
            </a:stretch>
          </a:blip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93;p26">
            <a:extLst>
              <a:ext uri="{FF2B5EF4-FFF2-40B4-BE49-F238E27FC236}">
                <a16:creationId xmlns:a16="http://schemas.microsoft.com/office/drawing/2014/main" id="{41A5B272-E13D-CBAE-807B-4E603BE88A99}"/>
              </a:ext>
            </a:extLst>
          </p:cNvPr>
          <p:cNvSpPr txBox="1"/>
          <p:nvPr/>
        </p:nvSpPr>
        <p:spPr>
          <a:xfrm>
            <a:off x="11189601" y="6117435"/>
            <a:ext cx="808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altLang="ko-KR" sz="2667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2667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00;p27">
            <a:extLst>
              <a:ext uri="{FF2B5EF4-FFF2-40B4-BE49-F238E27FC236}">
                <a16:creationId xmlns:a16="http://schemas.microsoft.com/office/drawing/2014/main" id="{2AE878EE-8998-C875-4F09-43DE5C5A0AEF}"/>
              </a:ext>
            </a:extLst>
          </p:cNvPr>
          <p:cNvSpPr txBox="1"/>
          <p:nvPr/>
        </p:nvSpPr>
        <p:spPr>
          <a:xfrm>
            <a:off x="303962" y="208237"/>
            <a:ext cx="5232503" cy="29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ko-KR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4.</a:t>
            </a:r>
            <a:r>
              <a:rPr lang="ko-KR" altLang="en-US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 결과물</a:t>
            </a:r>
            <a:endParaRPr lang="ko-KR" altLang="en-US" sz="2000" b="1" dirty="0"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6" name="Google Shape;201;p27">
            <a:extLst>
              <a:ext uri="{FF2B5EF4-FFF2-40B4-BE49-F238E27FC236}">
                <a16:creationId xmlns:a16="http://schemas.microsoft.com/office/drawing/2014/main" id="{30810441-35B3-967A-13FC-C93F839E576C}"/>
              </a:ext>
            </a:extLst>
          </p:cNvPr>
          <p:cNvSpPr txBox="1"/>
          <p:nvPr/>
        </p:nvSpPr>
        <p:spPr>
          <a:xfrm>
            <a:off x="414731" y="559205"/>
            <a:ext cx="10774870" cy="31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5017"/>
              </a:lnSpc>
            </a:pP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9.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Front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에서 받은 정보를 화면에 출력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pic>
        <p:nvPicPr>
          <p:cNvPr id="16386" name="Picture 2" descr="아이폰 - 위키백과, 우리 모두의 백과사전">
            <a:extLst>
              <a:ext uri="{FF2B5EF4-FFF2-40B4-BE49-F238E27FC236}">
                <a16:creationId xmlns:a16="http://schemas.microsoft.com/office/drawing/2014/main" id="{A1BFD5DE-0A83-7D20-DDA3-4711FFEEF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711" y="1065985"/>
            <a:ext cx="2626771" cy="532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사각형 설명선[R] 2">
            <a:extLst>
              <a:ext uri="{FF2B5EF4-FFF2-40B4-BE49-F238E27FC236}">
                <a16:creationId xmlns:a16="http://schemas.microsoft.com/office/drawing/2014/main" id="{12EDA9F7-4783-6816-8B93-D87D8EE0ABB2}"/>
              </a:ext>
            </a:extLst>
          </p:cNvPr>
          <p:cNvSpPr/>
          <p:nvPr/>
        </p:nvSpPr>
        <p:spPr>
          <a:xfrm>
            <a:off x="5195212" y="1788458"/>
            <a:ext cx="6181000" cy="2326341"/>
          </a:xfrm>
          <a:prstGeom prst="wedgeRoundRectCallout">
            <a:avLst>
              <a:gd name="adj1" fmla="val -57348"/>
              <a:gd name="adj2" fmla="val 76389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CCD4A-D2E5-D9C1-C2BE-314FA8961B32}"/>
              </a:ext>
            </a:extLst>
          </p:cNvPr>
          <p:cNvSpPr txBox="1"/>
          <p:nvPr/>
        </p:nvSpPr>
        <p:spPr>
          <a:xfrm>
            <a:off x="5425459" y="1986854"/>
            <a:ext cx="576414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상품을 성공적으로 저장하였습니다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</a:t>
            </a:r>
          </a:p>
          <a:p>
            <a:endParaRPr lang="en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r>
              <a:rPr lang="en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IBMPlexMono"/>
              </a:rPr>
              <a:t>"</a:t>
            </a:r>
            <a:r>
              <a:rPr lang="en" altLang="ko-KR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IBMPlexMono"/>
              </a:rPr>
              <a:t>admin_id</a:t>
            </a:r>
            <a:r>
              <a:rPr lang="en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IBMPlexMono"/>
              </a:rPr>
              <a:t>"</a:t>
            </a:r>
            <a:r>
              <a:rPr lang="en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BMPlexMono"/>
              </a:rPr>
              <a:t> : </a:t>
            </a:r>
            <a:r>
              <a:rPr lang="en" altLang="ko-KR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IBMPlexMono"/>
              </a:rPr>
              <a:t>12</a:t>
            </a:r>
            <a:r>
              <a:rPr lang="en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BMPlexMono"/>
              </a:rPr>
              <a:t>,</a:t>
            </a:r>
          </a:p>
          <a:p>
            <a:r>
              <a:rPr lang="en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IBMPlexMono"/>
              </a:rPr>
              <a:t>"name"</a:t>
            </a:r>
            <a:r>
              <a:rPr lang="en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BMPlexMono"/>
              </a:rPr>
              <a:t> : </a:t>
            </a:r>
            <a:r>
              <a:rPr lang="en" altLang="ko-KR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IBMPlexMono"/>
              </a:rPr>
              <a:t>"</a:t>
            </a:r>
            <a:r>
              <a:rPr lang="ko-KR" altLang="en-US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IBMPlexMono"/>
              </a:rPr>
              <a:t>보조배터리</a:t>
            </a:r>
            <a:r>
              <a:rPr lang="en-US" altLang="ko-KR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IBMPlexMono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BMPlexMono"/>
              </a:rPr>
              <a:t>,</a:t>
            </a:r>
          </a:p>
          <a:p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IBMPlexMono"/>
              </a:rPr>
              <a:t>"</a:t>
            </a:r>
            <a:r>
              <a:rPr lang="en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IBMPlexMono"/>
              </a:rPr>
              <a:t>price"</a:t>
            </a:r>
            <a:r>
              <a:rPr lang="en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BMPlexMono"/>
              </a:rPr>
              <a:t> : </a:t>
            </a:r>
            <a:r>
              <a:rPr lang="en" altLang="ko-KR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IBMPlexMono"/>
              </a:rPr>
              <a:t>15000</a:t>
            </a:r>
            <a:r>
              <a:rPr lang="en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BMPlexMono"/>
              </a:rPr>
              <a:t>,</a:t>
            </a:r>
          </a:p>
          <a:p>
            <a:r>
              <a:rPr lang="en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IBMPlexMono"/>
              </a:rPr>
              <a:t>"category"</a:t>
            </a:r>
            <a:r>
              <a:rPr lang="en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BMPlexMono"/>
              </a:rPr>
              <a:t> : </a:t>
            </a:r>
            <a:r>
              <a:rPr lang="en" altLang="ko-KR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IBMPlexMono"/>
              </a:rPr>
              <a:t>"</a:t>
            </a:r>
            <a:r>
              <a:rPr lang="ko-KR" altLang="en-US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IBMPlexMono"/>
              </a:rPr>
              <a:t>전자기기</a:t>
            </a:r>
            <a:r>
              <a:rPr lang="en-US" altLang="ko-KR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IBMPlexMono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BMPlexMono"/>
              </a:rPr>
              <a:t>,</a:t>
            </a:r>
          </a:p>
          <a:p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IBMPlexMono"/>
              </a:rPr>
              <a:t>"</a:t>
            </a:r>
            <a:r>
              <a:rPr lang="en" altLang="ko-KR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IBMPlexMono"/>
              </a:rPr>
              <a:t>thumbnail_url</a:t>
            </a:r>
            <a:r>
              <a:rPr lang="en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IBMPlexMono"/>
              </a:rPr>
              <a:t>"</a:t>
            </a:r>
            <a:r>
              <a:rPr lang="en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BMPlexMono"/>
              </a:rPr>
              <a:t> : </a:t>
            </a:r>
            <a:r>
              <a:rPr lang="en" altLang="ko-KR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IBMPlexMono"/>
              </a:rPr>
              <a:t>"https://</a:t>
            </a:r>
            <a:r>
              <a:rPr lang="en" altLang="ko-KR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IBMPlexMono"/>
              </a:rPr>
              <a:t>naver.com?asdfa</a:t>
            </a:r>
            <a:r>
              <a:rPr lang="en" altLang="ko-KR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IBMPlexMono"/>
              </a:rPr>
              <a:t>=213&amp;asd=123"</a:t>
            </a:r>
            <a:endParaRPr lang="en" altLang="ko-KR" b="0" dirty="0">
              <a:solidFill>
                <a:srgbClr val="000000"/>
              </a:solidFill>
              <a:effectLst/>
              <a:highlight>
                <a:srgbClr val="FFFFFF"/>
              </a:highlight>
              <a:latin typeface="IBMPlexMono"/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339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 rot="-5400000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1863" t="-3629" r="-74151" b="-2745"/>
            </a:stretch>
          </a:blip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93;p26">
            <a:extLst>
              <a:ext uri="{FF2B5EF4-FFF2-40B4-BE49-F238E27FC236}">
                <a16:creationId xmlns:a16="http://schemas.microsoft.com/office/drawing/2014/main" id="{41A5B272-E13D-CBAE-807B-4E603BE88A99}"/>
              </a:ext>
            </a:extLst>
          </p:cNvPr>
          <p:cNvSpPr txBox="1"/>
          <p:nvPr/>
        </p:nvSpPr>
        <p:spPr>
          <a:xfrm>
            <a:off x="11189601" y="6117435"/>
            <a:ext cx="808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altLang="ko-KR" sz="2667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2667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00;p27">
            <a:extLst>
              <a:ext uri="{FF2B5EF4-FFF2-40B4-BE49-F238E27FC236}">
                <a16:creationId xmlns:a16="http://schemas.microsoft.com/office/drawing/2014/main" id="{41786A75-DE3D-7147-D50D-FDA8A95B528E}"/>
              </a:ext>
            </a:extLst>
          </p:cNvPr>
          <p:cNvSpPr txBox="1"/>
          <p:nvPr/>
        </p:nvSpPr>
        <p:spPr>
          <a:xfrm>
            <a:off x="303962" y="208237"/>
            <a:ext cx="5232503" cy="29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ko-KR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5.</a:t>
            </a:r>
            <a:r>
              <a:rPr lang="ko-KR" altLang="en-US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 시현</a:t>
            </a:r>
            <a:endParaRPr lang="ko-KR" altLang="en-US" sz="2000" b="1" dirty="0"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1AB43A-8CAF-B93A-FBAA-C4340FFC57F0}"/>
              </a:ext>
            </a:extLst>
          </p:cNvPr>
          <p:cNvSpPr txBox="1"/>
          <p:nvPr/>
        </p:nvSpPr>
        <p:spPr>
          <a:xfrm>
            <a:off x="1987923" y="1589938"/>
            <a:ext cx="8538882" cy="3678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5017"/>
              </a:lnSpc>
            </a:pPr>
            <a:r>
              <a:rPr lang="en-US" altLang="ko-KR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Q1.</a:t>
            </a:r>
            <a:r>
              <a:rPr lang="ko-KR" altLang="en-US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사용자가 원하는 상품을 </a:t>
            </a:r>
            <a:r>
              <a:rPr lang="en-US" altLang="ko-KR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DB</a:t>
            </a:r>
            <a:r>
              <a:rPr lang="ko-KR" altLang="en-US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에 추가로 등록해보자</a:t>
            </a:r>
            <a:r>
              <a:rPr lang="en-US" altLang="ko-KR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</a:t>
            </a:r>
          </a:p>
          <a:p>
            <a:pPr>
              <a:lnSpc>
                <a:spcPct val="135017"/>
              </a:lnSpc>
            </a:pPr>
            <a:endParaRPr lang="en-US" altLang="ko-KR" sz="2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35017"/>
              </a:lnSpc>
            </a:pPr>
            <a:r>
              <a:rPr lang="en-US" altLang="ko-KR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Q2.</a:t>
            </a:r>
            <a:r>
              <a:rPr lang="ko-KR" altLang="en-US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등록된 상품을 조회해보자</a:t>
            </a:r>
            <a:r>
              <a:rPr lang="en-US" altLang="ko-KR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</a:t>
            </a:r>
          </a:p>
          <a:p>
            <a:pPr>
              <a:lnSpc>
                <a:spcPct val="135017"/>
              </a:lnSpc>
            </a:pPr>
            <a:endParaRPr lang="en-US" altLang="ko-KR" sz="2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35017"/>
              </a:lnSpc>
            </a:pPr>
            <a:r>
              <a:rPr lang="en-US" altLang="ko-KR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Q3. </a:t>
            </a:r>
            <a:r>
              <a:rPr lang="ko-KR" altLang="en-US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등록된 상품을 수정해보자</a:t>
            </a:r>
            <a:r>
              <a:rPr lang="en-US" altLang="ko-KR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</a:t>
            </a:r>
          </a:p>
          <a:p>
            <a:pPr>
              <a:lnSpc>
                <a:spcPct val="135017"/>
              </a:lnSpc>
            </a:pPr>
            <a:endParaRPr lang="en-US" altLang="ko-KR" sz="2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35017"/>
              </a:lnSpc>
            </a:pPr>
            <a:r>
              <a:rPr lang="en-US" altLang="ko-KR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Q3. </a:t>
            </a:r>
            <a:r>
              <a:rPr lang="ko-KR" altLang="en-US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등록된 상품을 삭제해보자</a:t>
            </a:r>
            <a:r>
              <a:rPr lang="en-US" altLang="ko-KR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92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/>
          <p:nvPr/>
        </p:nvSpPr>
        <p:spPr>
          <a:xfrm rot="-5400000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1859" t="-3629" r="-74149" b="-2749"/>
            </a:stretch>
          </a:blip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1379545" y="872484"/>
            <a:ext cx="7273600" cy="650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3999"/>
              </a:lnSpc>
            </a:pPr>
            <a:r>
              <a:rPr lang="en-US" altLang="ko" sz="4500" b="1" dirty="0">
                <a:latin typeface="S-Core Dream 8 Heavy" panose="020B0503030302020204" pitchFamily="34" charset="-127"/>
                <a:ea typeface="S-Core Dream 8 Heavy" panose="020B0503030302020204" pitchFamily="34" charset="-127"/>
                <a:cs typeface="DM Sans"/>
                <a:sym typeface="DM Sans"/>
              </a:rPr>
              <a:t>INDEX</a:t>
            </a:r>
            <a:endParaRPr sz="4500" b="1" dirty="0"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11189601" y="6117435"/>
            <a:ext cx="808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altLang="ko" sz="2667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667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01;p27">
            <a:extLst>
              <a:ext uri="{FF2B5EF4-FFF2-40B4-BE49-F238E27FC236}">
                <a16:creationId xmlns:a16="http://schemas.microsoft.com/office/drawing/2014/main" id="{F713A24C-496D-76CF-9076-D25A6694B0C8}"/>
              </a:ext>
            </a:extLst>
          </p:cNvPr>
          <p:cNvSpPr txBox="1"/>
          <p:nvPr/>
        </p:nvSpPr>
        <p:spPr>
          <a:xfrm>
            <a:off x="1379545" y="1974755"/>
            <a:ext cx="9810056" cy="363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5017"/>
              </a:lnSpc>
            </a:pPr>
            <a:r>
              <a:rPr lang="en-US" altLang="ko-KR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1.</a:t>
            </a:r>
            <a:r>
              <a:rPr lang="ko-KR" altLang="en-US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목표 </a:t>
            </a:r>
            <a:r>
              <a:rPr lang="en-US" altLang="ko-KR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(Revisit)</a:t>
            </a:r>
          </a:p>
          <a:p>
            <a:pPr>
              <a:lnSpc>
                <a:spcPct val="135017"/>
              </a:lnSpc>
            </a:pPr>
            <a:r>
              <a:rPr lang="en-US" altLang="ko-KR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2.</a:t>
            </a:r>
            <a:r>
              <a:rPr lang="ko-KR" altLang="en-US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Spring Framework </a:t>
            </a:r>
            <a:r>
              <a:rPr lang="ko-KR" altLang="en-US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시스템 구조</a:t>
            </a:r>
            <a:endParaRPr lang="en-US" altLang="ko-KR" sz="2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35017"/>
              </a:lnSpc>
            </a:pPr>
            <a:r>
              <a:rPr lang="en-US" altLang="ko-KR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3.</a:t>
            </a:r>
            <a:r>
              <a:rPr lang="ko-KR" altLang="en-US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Auto Store API Server </a:t>
            </a:r>
            <a:r>
              <a:rPr lang="ko-KR" altLang="en-US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시스템 구조</a:t>
            </a:r>
            <a:endParaRPr lang="en-US" altLang="ko-KR" sz="2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35017"/>
              </a:lnSpc>
            </a:pPr>
            <a:r>
              <a:rPr lang="en-US" altLang="ko-KR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4.</a:t>
            </a:r>
            <a:r>
              <a:rPr lang="ko-KR" altLang="en-US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결과물</a:t>
            </a:r>
            <a:endParaRPr lang="en-US" altLang="ko-KR" sz="2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35017"/>
              </a:lnSpc>
            </a:pPr>
            <a:r>
              <a:rPr lang="en-US" altLang="ko-KR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5.</a:t>
            </a:r>
            <a:r>
              <a:rPr lang="ko-KR" altLang="en-US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시현</a:t>
            </a:r>
            <a:endParaRPr lang="en-US" altLang="ko-KR" sz="2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35017"/>
              </a:lnSpc>
            </a:pPr>
            <a:r>
              <a:rPr lang="en-US" altLang="ko-KR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6.</a:t>
            </a:r>
            <a:r>
              <a:rPr lang="ko-KR" altLang="en-US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개발 추진 현황 및 계획</a:t>
            </a:r>
            <a:endParaRPr lang="en-US" altLang="ko-KR" sz="2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35017"/>
              </a:lnSpc>
            </a:pPr>
            <a:r>
              <a:rPr lang="en-US" altLang="ko-KR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7.</a:t>
            </a:r>
            <a:r>
              <a:rPr lang="ko-KR" altLang="en-US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고려 사항</a:t>
            </a:r>
            <a:endParaRPr lang="en-US" altLang="ko-KR" sz="2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 rot="-5400000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1863" t="-3629" r="-74151" b="-2745"/>
            </a:stretch>
          </a:blip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93;p26">
            <a:extLst>
              <a:ext uri="{FF2B5EF4-FFF2-40B4-BE49-F238E27FC236}">
                <a16:creationId xmlns:a16="http://schemas.microsoft.com/office/drawing/2014/main" id="{41A5B272-E13D-CBAE-807B-4E603BE88A99}"/>
              </a:ext>
            </a:extLst>
          </p:cNvPr>
          <p:cNvSpPr txBox="1"/>
          <p:nvPr/>
        </p:nvSpPr>
        <p:spPr>
          <a:xfrm>
            <a:off x="11189601" y="6117435"/>
            <a:ext cx="808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altLang="ko-KR" sz="2667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2667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00;p27">
            <a:extLst>
              <a:ext uri="{FF2B5EF4-FFF2-40B4-BE49-F238E27FC236}">
                <a16:creationId xmlns:a16="http://schemas.microsoft.com/office/drawing/2014/main" id="{6CFE988A-6926-4495-F13C-10C915F6FB13}"/>
              </a:ext>
            </a:extLst>
          </p:cNvPr>
          <p:cNvSpPr txBox="1"/>
          <p:nvPr/>
        </p:nvSpPr>
        <p:spPr>
          <a:xfrm>
            <a:off x="303962" y="208237"/>
            <a:ext cx="5232503" cy="29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ko-KR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6.</a:t>
            </a:r>
            <a:r>
              <a:rPr lang="ko-KR" altLang="en-US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 개발 추진 현황 및 계획</a:t>
            </a:r>
            <a:endParaRPr lang="ko-KR" altLang="en-US" sz="2000" b="1" dirty="0"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326279-48A3-4606-769C-AD6BE68AC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14" y="954741"/>
            <a:ext cx="9875474" cy="537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5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 rot="-5400000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1863" t="-3629" r="-74151" b="-2745"/>
            </a:stretch>
          </a:blip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93;p26">
            <a:extLst>
              <a:ext uri="{FF2B5EF4-FFF2-40B4-BE49-F238E27FC236}">
                <a16:creationId xmlns:a16="http://schemas.microsoft.com/office/drawing/2014/main" id="{41A5B272-E13D-CBAE-807B-4E603BE88A99}"/>
              </a:ext>
            </a:extLst>
          </p:cNvPr>
          <p:cNvSpPr txBox="1"/>
          <p:nvPr/>
        </p:nvSpPr>
        <p:spPr>
          <a:xfrm>
            <a:off x="11189601" y="6117435"/>
            <a:ext cx="808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altLang="ko-KR" sz="2667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2667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00;p27">
            <a:extLst>
              <a:ext uri="{FF2B5EF4-FFF2-40B4-BE49-F238E27FC236}">
                <a16:creationId xmlns:a16="http://schemas.microsoft.com/office/drawing/2014/main" id="{CB7072D8-DA54-BA04-0A21-CD44E6923F04}"/>
              </a:ext>
            </a:extLst>
          </p:cNvPr>
          <p:cNvSpPr txBox="1"/>
          <p:nvPr/>
        </p:nvSpPr>
        <p:spPr>
          <a:xfrm>
            <a:off x="303962" y="208237"/>
            <a:ext cx="5232503" cy="29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ko-KR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7.</a:t>
            </a:r>
            <a:r>
              <a:rPr lang="ko-KR" altLang="en-US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 고려 사항</a:t>
            </a:r>
            <a:endParaRPr lang="ko-KR" altLang="en-US" sz="2000" b="1" dirty="0"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D6431-A1F2-FCFF-872D-86DCE4BBE0BA}"/>
              </a:ext>
            </a:extLst>
          </p:cNvPr>
          <p:cNvSpPr txBox="1"/>
          <p:nvPr/>
        </p:nvSpPr>
        <p:spPr>
          <a:xfrm>
            <a:off x="3500441" y="3014517"/>
            <a:ext cx="5806398" cy="1714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35017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성능 측정 도구로 어떤 것을 사용해야 할까</a:t>
            </a:r>
            <a:r>
              <a:rPr lang="en-US" altLang="ko-KR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</a:p>
          <a:p>
            <a:pPr marL="342900" indent="-342900">
              <a:lnSpc>
                <a:spcPct val="135017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성능 측정 환경은 어떻게 설정해야 할까</a:t>
            </a:r>
            <a:r>
              <a:rPr lang="en-US" altLang="ko-KR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endParaRPr lang="en-US" altLang="ko-KR" sz="20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 marL="342900" indent="-342900">
              <a:lnSpc>
                <a:spcPct val="135017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성능 측정 지표는 무엇으로 정해야 할까</a:t>
            </a:r>
            <a:r>
              <a:rPr lang="en-US" altLang="ko-KR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endParaRPr lang="en-US" altLang="ko-KR" sz="20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 lvl="1">
              <a:lnSpc>
                <a:spcPct val="135017"/>
              </a:lnSpc>
            </a:pPr>
            <a:r>
              <a:rPr lang="en-US" altLang="ko-KR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-</a:t>
            </a:r>
            <a:r>
              <a:rPr lang="ko-KR" altLang="en-US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Latency, Throughput </a:t>
            </a:r>
            <a:r>
              <a:rPr lang="ko-KR" altLang="en-US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등</a:t>
            </a:r>
            <a:endParaRPr lang="en-US" altLang="ko-KR" sz="20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F4779-BDF4-7976-7CD5-CB0578BB4DE0}"/>
              </a:ext>
            </a:extLst>
          </p:cNvPr>
          <p:cNvSpPr txBox="1"/>
          <p:nvPr/>
        </p:nvSpPr>
        <p:spPr>
          <a:xfrm>
            <a:off x="3045912" y="1514071"/>
            <a:ext cx="6100174" cy="843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5017"/>
              </a:lnSpc>
            </a:pPr>
            <a:r>
              <a:rPr lang="ko-KR" altLang="en-US" sz="4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성능 측정 방법</a:t>
            </a:r>
            <a:endParaRPr lang="en-US" altLang="ko-KR" sz="40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4940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9"/>
          <p:cNvSpPr/>
          <p:nvPr/>
        </p:nvSpPr>
        <p:spPr>
          <a:xfrm rot="-5400000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1863" t="-3629" r="-74151" b="-2745"/>
            </a:stretch>
          </a:blip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39"/>
          <p:cNvSpPr txBox="1"/>
          <p:nvPr/>
        </p:nvSpPr>
        <p:spPr>
          <a:xfrm>
            <a:off x="2459199" y="2593114"/>
            <a:ext cx="7273600" cy="130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86997"/>
              </a:lnSpc>
            </a:pPr>
            <a:r>
              <a:rPr lang="en-US" sz="9733" b="1" dirty="0" err="1">
                <a:solidFill>
                  <a:srgbClr val="000000"/>
                </a:solidFill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QnA</a:t>
            </a:r>
            <a:endParaRPr sz="933" b="1" dirty="0"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450" name="Google Shape;450;p39"/>
          <p:cNvSpPr txBox="1"/>
          <p:nvPr/>
        </p:nvSpPr>
        <p:spPr>
          <a:xfrm>
            <a:off x="2262153" y="4540891"/>
            <a:ext cx="75965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altLang="ko" sz="2400" b="1" u="sng" dirty="0">
                <a:solidFill>
                  <a:schemeClr val="hlink"/>
                </a:solidFill>
                <a:hlinkClick r:id="rId4"/>
              </a:rPr>
              <a:t>https://github.com/SoulTree-Lovers/Auto-Store</a:t>
            </a:r>
            <a:endParaRPr sz="93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 rot="-5400000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1863" t="-3629" r="-74151" b="-2745"/>
            </a:stretch>
          </a:blip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1379545" y="1671802"/>
            <a:ext cx="9810056" cy="315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5017"/>
              </a:lnSpc>
            </a:pPr>
            <a:r>
              <a:rPr lang="en-US" altLang="ko-KR" sz="2000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1.</a:t>
            </a:r>
            <a:r>
              <a:rPr lang="ko-KR" altLang="en-US" sz="2000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 </a:t>
            </a:r>
            <a:r>
              <a:rPr lang="en-US" altLang="ko-KR" sz="2000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Auto Store</a:t>
            </a:r>
            <a:r>
              <a:rPr lang="ko-KR" altLang="en-US" sz="2000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 사용자</a:t>
            </a:r>
            <a:r>
              <a:rPr lang="en-US" altLang="ko-KR" sz="2000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(</a:t>
            </a:r>
            <a:r>
              <a:rPr lang="ko-KR" altLang="en-US" sz="2000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스마트 스토어 판매자</a:t>
            </a:r>
            <a:r>
              <a:rPr lang="en-US" altLang="ko-KR" sz="2000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)</a:t>
            </a:r>
            <a:r>
              <a:rPr lang="ko-KR" altLang="en-US" sz="2000" b="1" dirty="0" err="1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를</a:t>
            </a:r>
            <a:r>
              <a:rPr lang="ko-KR" altLang="en-US" sz="2000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 위한 </a:t>
            </a:r>
            <a:r>
              <a:rPr lang="en-US" altLang="ko-KR" sz="2000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API</a:t>
            </a:r>
            <a:r>
              <a:rPr lang="ko-KR" altLang="en-US" sz="2000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 서버 구현 </a:t>
            </a:r>
            <a:r>
              <a:rPr lang="en-US" altLang="ko-KR" sz="2000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(MVC/</a:t>
            </a:r>
            <a:r>
              <a:rPr lang="en-US" altLang="ko-KR" sz="2000" b="1" dirty="0" err="1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WebFlux</a:t>
            </a:r>
            <a:r>
              <a:rPr lang="en-US" altLang="ko-KR" sz="2000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)</a:t>
            </a:r>
          </a:p>
          <a:p>
            <a:pPr>
              <a:lnSpc>
                <a:spcPct val="135017"/>
              </a:lnSpc>
            </a:pPr>
            <a:r>
              <a:rPr lang="en-US" altLang="ko-KR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	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-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사용자가 원하는 상품을 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DB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에 추가 등록 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(Create)</a:t>
            </a:r>
          </a:p>
          <a:p>
            <a:pPr>
              <a:lnSpc>
                <a:spcPct val="135017"/>
              </a:lnSpc>
            </a:pP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	-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DB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에 등록된 상품 정보를 수정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(Update)</a:t>
            </a:r>
          </a:p>
          <a:p>
            <a:pPr>
              <a:lnSpc>
                <a:spcPct val="135017"/>
              </a:lnSpc>
            </a:pP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	-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DB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에 등록된 상품 정보를 확인 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(Read)</a:t>
            </a:r>
          </a:p>
          <a:p>
            <a:pPr>
              <a:lnSpc>
                <a:spcPct val="135017"/>
              </a:lnSpc>
            </a:pP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	- DB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에 등록된 상품 중 원하지 않는 상품 삭제 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(Delete)</a:t>
            </a:r>
          </a:p>
          <a:p>
            <a:pPr>
              <a:lnSpc>
                <a:spcPct val="135017"/>
              </a:lnSpc>
            </a:pP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	- ...</a:t>
            </a:r>
          </a:p>
          <a:p>
            <a:pPr>
              <a:lnSpc>
                <a:spcPct val="135017"/>
              </a:lnSpc>
            </a:pPr>
            <a:endParaRPr lang="en-US" altLang="ko-KR" sz="20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35017"/>
              </a:lnSpc>
            </a:pPr>
            <a:r>
              <a:rPr lang="en-US" altLang="ko-KR" sz="2000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2.</a:t>
            </a:r>
            <a:r>
              <a:rPr lang="ko-KR" altLang="en-US" sz="2000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 </a:t>
            </a:r>
            <a:r>
              <a:rPr lang="en-US" altLang="ko-KR" sz="2000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MVC</a:t>
            </a:r>
            <a:r>
              <a:rPr lang="ko-KR" altLang="en-US" sz="2000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 기반 서버와 </a:t>
            </a:r>
            <a:r>
              <a:rPr lang="en-US" altLang="ko-KR" sz="2000" b="1" dirty="0" err="1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WebFlux</a:t>
            </a:r>
            <a:r>
              <a:rPr lang="ko-KR" altLang="en-US" sz="2000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 기반 서버 각각에 대한 성능 분석 및 비교</a:t>
            </a:r>
            <a:endParaRPr lang="en-US" altLang="ko-KR" sz="2000" b="1" dirty="0">
              <a:latin typeface="S-Core Dream 7 ExtraBold" panose="020B0503030302020204" pitchFamily="34" charset="-127"/>
              <a:ea typeface="S-Core Dream 7 ExtraBold" panose="020B0503030302020204" pitchFamily="34" charset="-127"/>
            </a:endParaRPr>
          </a:p>
        </p:txBody>
      </p:sp>
      <p:sp>
        <p:nvSpPr>
          <p:cNvPr id="2" name="Google Shape;193;p26">
            <a:extLst>
              <a:ext uri="{FF2B5EF4-FFF2-40B4-BE49-F238E27FC236}">
                <a16:creationId xmlns:a16="http://schemas.microsoft.com/office/drawing/2014/main" id="{41A5B272-E13D-CBAE-807B-4E603BE88A99}"/>
              </a:ext>
            </a:extLst>
          </p:cNvPr>
          <p:cNvSpPr txBox="1"/>
          <p:nvPr/>
        </p:nvSpPr>
        <p:spPr>
          <a:xfrm>
            <a:off x="11189601" y="6117435"/>
            <a:ext cx="808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altLang="ko" sz="2667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667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00;p27">
            <a:extLst>
              <a:ext uri="{FF2B5EF4-FFF2-40B4-BE49-F238E27FC236}">
                <a16:creationId xmlns:a16="http://schemas.microsoft.com/office/drawing/2014/main" id="{6D9241E0-4D1B-585F-F135-1BE75800F3B3}"/>
              </a:ext>
            </a:extLst>
          </p:cNvPr>
          <p:cNvSpPr txBox="1"/>
          <p:nvPr/>
        </p:nvSpPr>
        <p:spPr>
          <a:xfrm>
            <a:off x="303962" y="208237"/>
            <a:ext cx="5232503" cy="29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ko-KR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1. </a:t>
            </a:r>
            <a:r>
              <a:rPr lang="ko-KR" altLang="en-US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목표</a:t>
            </a:r>
            <a:endParaRPr sz="2000" b="1" dirty="0"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09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 rot="-5400000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1863" t="-3629" r="-74151" b="-2745"/>
            </a:stretch>
          </a:blip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93;p26">
            <a:extLst>
              <a:ext uri="{FF2B5EF4-FFF2-40B4-BE49-F238E27FC236}">
                <a16:creationId xmlns:a16="http://schemas.microsoft.com/office/drawing/2014/main" id="{41A5B272-E13D-CBAE-807B-4E603BE88A99}"/>
              </a:ext>
            </a:extLst>
          </p:cNvPr>
          <p:cNvSpPr txBox="1"/>
          <p:nvPr/>
        </p:nvSpPr>
        <p:spPr>
          <a:xfrm>
            <a:off x="11189601" y="6117435"/>
            <a:ext cx="808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altLang="ko-KR" sz="2667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667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E6C3B2-0F0E-65E2-9A47-59D0735EF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1" y="1958917"/>
            <a:ext cx="5593885" cy="373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3F031F-8603-A686-3CF1-C4A45C3D0905}"/>
              </a:ext>
            </a:extLst>
          </p:cNvPr>
          <p:cNvSpPr txBox="1"/>
          <p:nvPr/>
        </p:nvSpPr>
        <p:spPr>
          <a:xfrm>
            <a:off x="5909353" y="1408454"/>
            <a:ext cx="606441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500" b="1" dirty="0"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프레젠테이션 계층</a:t>
            </a:r>
          </a:p>
          <a:p>
            <a:pPr algn="l"/>
            <a:r>
              <a:rPr lang="en-US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- </a:t>
            </a:r>
            <a: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브라우저상의 웹 클라이언트의 요청 및 응답을 처리</a:t>
            </a:r>
            <a:b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</a:br>
            <a:r>
              <a:rPr lang="en-US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- </a:t>
            </a:r>
            <a: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서비스계층</a:t>
            </a:r>
            <a:r>
              <a:rPr lang="en-US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, </a:t>
            </a:r>
            <a: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데이터 </a:t>
            </a:r>
            <a:r>
              <a:rPr lang="ko-KR" altLang="en-US" sz="1500" dirty="0" err="1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엑세스</a:t>
            </a:r>
            <a: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계층에서 발생하는 </a:t>
            </a:r>
            <a:r>
              <a:rPr lang="en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Exception</a:t>
            </a:r>
            <a: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을 처리</a:t>
            </a:r>
            <a:b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</a:br>
            <a:r>
              <a:rPr lang="en-US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- @</a:t>
            </a:r>
            <a:r>
              <a:rPr lang="en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Controller </a:t>
            </a:r>
            <a:r>
              <a:rPr lang="ko-KR" altLang="en-US" sz="1500" dirty="0" err="1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어노테이션을</a:t>
            </a:r>
            <a: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사용하여 작성된 </a:t>
            </a:r>
            <a:r>
              <a:rPr lang="en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Controller </a:t>
            </a:r>
            <a: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클래스가 이 계층에 속함</a:t>
            </a:r>
            <a:r>
              <a:rPr lang="ko-KR" altLang="en-US" sz="1500" dirty="0"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 </a:t>
            </a:r>
            <a:endParaRPr lang="en-US" altLang="ko-KR" sz="1500" dirty="0">
              <a:effectLst/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pPr algn="l"/>
            <a:endParaRPr lang="ko-KR" altLang="en-US" sz="1500" dirty="0">
              <a:effectLst/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pPr algn="l"/>
            <a:r>
              <a:rPr lang="ko-KR" altLang="en-US" sz="1500" b="1" dirty="0"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서비스 계층</a:t>
            </a:r>
          </a:p>
          <a:p>
            <a:pPr algn="l"/>
            <a:r>
              <a:rPr lang="en-US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- </a:t>
            </a:r>
            <a: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애플리케이션 비즈니스 로직 처리와 비즈니스와 관련된 도메인 모델의 적합성 검증</a:t>
            </a:r>
            <a:b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</a:br>
            <a:r>
              <a:rPr lang="en-US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- </a:t>
            </a:r>
            <a: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트랜잭션 관리</a:t>
            </a:r>
            <a:b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</a:br>
            <a:r>
              <a:rPr lang="en-US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- </a:t>
            </a:r>
            <a: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프레젠테이션 계층과 데이터 </a:t>
            </a:r>
            <a:r>
              <a:rPr lang="ko-KR" altLang="en-US" sz="1500" dirty="0" err="1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엑세스</a:t>
            </a:r>
            <a: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계층 사이를 연결하는 역할로서 두 계층이 직접적으로 통신하지 않게 함</a:t>
            </a:r>
            <a:b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</a:br>
            <a:r>
              <a:rPr lang="en-US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- </a:t>
            </a:r>
            <a:r>
              <a:rPr lang="en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Service </a:t>
            </a:r>
            <a: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인터페이스와 </a:t>
            </a:r>
            <a:r>
              <a:rPr lang="en-US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@</a:t>
            </a:r>
            <a:r>
              <a:rPr lang="en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Service </a:t>
            </a:r>
            <a:r>
              <a:rPr lang="ko-KR" altLang="en-US" sz="1500" dirty="0" err="1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어노테이션을</a:t>
            </a:r>
            <a: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사용하여 작성된 </a:t>
            </a:r>
            <a:r>
              <a:rPr lang="en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Service </a:t>
            </a:r>
            <a: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구현 클래스가 이 계층에 속함</a:t>
            </a:r>
            <a:r>
              <a:rPr lang="ko-KR" altLang="en-US" sz="15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 </a:t>
            </a:r>
            <a:endParaRPr lang="en-US" altLang="ko-KR" sz="1500" dirty="0">
              <a:solidFill>
                <a:srgbClr val="333333"/>
              </a:solidFill>
              <a:effectLst/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pPr algn="l"/>
            <a:endParaRPr lang="ko-KR" altLang="en-US" sz="1500" dirty="0">
              <a:solidFill>
                <a:srgbClr val="333333"/>
              </a:solidFill>
              <a:effectLst/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pPr algn="l"/>
            <a:r>
              <a:rPr lang="ko-KR" altLang="en-US" sz="1500" b="1" dirty="0" err="1"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레포지토리</a:t>
            </a:r>
            <a:r>
              <a:rPr lang="ko-KR" altLang="en-US" sz="1500" b="1" dirty="0"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ko-KR" altLang="en-US" sz="1500" b="1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계층</a:t>
            </a:r>
            <a:endParaRPr lang="ko-KR" altLang="en-US" sz="1500" b="1" dirty="0">
              <a:effectLst/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- </a:t>
            </a:r>
            <a:r>
              <a:rPr lang="en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ORM (</a:t>
            </a:r>
            <a:r>
              <a:rPr lang="en" altLang="ko-KR" sz="1500" dirty="0" err="1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Mybatis</a:t>
            </a:r>
            <a:r>
              <a:rPr lang="en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, Hibernate)</a:t>
            </a:r>
            <a:r>
              <a:rPr lang="ko-KR" altLang="en-US" sz="1500" dirty="0" err="1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</a:t>
            </a:r>
            <a: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주로 사용하는 계층</a:t>
            </a:r>
            <a:b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</a:br>
            <a:r>
              <a:rPr lang="en-US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- </a:t>
            </a:r>
            <a:r>
              <a:rPr lang="en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DAO </a:t>
            </a:r>
            <a: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인터페이스와 </a:t>
            </a:r>
            <a:r>
              <a:rPr lang="en-US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@</a:t>
            </a:r>
            <a:r>
              <a:rPr lang="en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Repository </a:t>
            </a:r>
            <a:r>
              <a:rPr lang="ko-KR" altLang="en-US" sz="1500" dirty="0" err="1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어노테이션을</a:t>
            </a:r>
            <a: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사용하여 작성된 </a:t>
            </a:r>
            <a:r>
              <a:rPr lang="en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DAO </a:t>
            </a:r>
            <a: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구현 클래스가 이 계층에 속함 </a:t>
            </a:r>
            <a:b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</a:br>
            <a:r>
              <a:rPr lang="en-US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- </a:t>
            </a:r>
            <a:r>
              <a:rPr lang="en" altLang="ko-KR" sz="1500" dirty="0" err="1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Dabase</a:t>
            </a:r>
            <a: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에 </a:t>
            </a:r>
            <a:r>
              <a:rPr lang="en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data</a:t>
            </a:r>
            <a:r>
              <a:rPr lang="ko-KR" altLang="en-US" sz="1500" dirty="0" err="1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</a:t>
            </a:r>
            <a: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en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CRUD(Create, Read, Update, Drop)</a:t>
            </a:r>
            <a: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하는 계층</a:t>
            </a:r>
          </a:p>
        </p:txBody>
      </p:sp>
      <p:sp>
        <p:nvSpPr>
          <p:cNvPr id="12" name="Google Shape;200;p27">
            <a:extLst>
              <a:ext uri="{FF2B5EF4-FFF2-40B4-BE49-F238E27FC236}">
                <a16:creationId xmlns:a16="http://schemas.microsoft.com/office/drawing/2014/main" id="{9A4549FF-D41E-C257-7278-F45D9D1177A8}"/>
              </a:ext>
            </a:extLst>
          </p:cNvPr>
          <p:cNvSpPr txBox="1"/>
          <p:nvPr/>
        </p:nvSpPr>
        <p:spPr>
          <a:xfrm>
            <a:off x="303962" y="208237"/>
            <a:ext cx="5232503" cy="29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ko-KR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2.</a:t>
            </a:r>
            <a:r>
              <a:rPr lang="ko-KR" altLang="en-US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 </a:t>
            </a:r>
            <a:r>
              <a:rPr lang="en" altLang="ko-KR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Spring Framework </a:t>
            </a:r>
            <a:r>
              <a:rPr lang="ko-KR" altLang="en-US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시스템 구조</a:t>
            </a:r>
            <a:endParaRPr sz="2000" b="1" dirty="0"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F51AE-5969-3FED-5648-760DFB1A5F8C}"/>
              </a:ext>
            </a:extLst>
          </p:cNvPr>
          <p:cNvSpPr txBox="1"/>
          <p:nvPr/>
        </p:nvSpPr>
        <p:spPr>
          <a:xfrm>
            <a:off x="1246067" y="5734260"/>
            <a:ext cx="3065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>
                <a:latin typeface="S-Core Dream 1 Thin" panose="020B0503030302020204" pitchFamily="34" charset="-127"/>
                <a:ea typeface="S-Core Dream 1 Thin" panose="020B0503030302020204" pitchFamily="34" charset="-127"/>
              </a:rPr>
              <a:t>[</a:t>
            </a:r>
            <a:r>
              <a:rPr kumimoji="1" lang="ko-KR" altLang="en-US" sz="1000" dirty="0">
                <a:latin typeface="S-Core Dream 1 Thin" panose="020B0503030302020204" pitchFamily="34" charset="-127"/>
                <a:ea typeface="S-Core Dream 1 Thin" panose="020B0503030302020204" pitchFamily="34" charset="-127"/>
              </a:rPr>
              <a:t>출처</a:t>
            </a:r>
            <a:r>
              <a:rPr kumimoji="1" lang="en-US" altLang="ko-KR" sz="1000" dirty="0">
                <a:latin typeface="S-Core Dream 1 Thin" panose="020B0503030302020204" pitchFamily="34" charset="-127"/>
                <a:ea typeface="S-Core Dream 1 Thin" panose="020B0503030302020204" pitchFamily="34" charset="-127"/>
              </a:rPr>
              <a:t>]</a:t>
            </a:r>
            <a:r>
              <a:rPr kumimoji="1" lang="ko-KR" altLang="en-US" sz="1000" dirty="0">
                <a:latin typeface="S-Core Dream 1 Thin" panose="020B0503030302020204" pitchFamily="34" charset="-127"/>
                <a:ea typeface="S-Core Dream 1 Thin" panose="020B0503030302020204" pitchFamily="34" charset="-127"/>
              </a:rPr>
              <a:t> </a:t>
            </a:r>
            <a:r>
              <a:rPr kumimoji="1" lang="en" altLang="ko-KR" sz="1000" dirty="0">
                <a:latin typeface="S-Core Dream 1 Thin" panose="020B0503030302020204" pitchFamily="34" charset="-127"/>
                <a:ea typeface="S-Core Dream 1 Thin" panose="020B0503030302020204" pitchFamily="34" charset="-127"/>
              </a:rPr>
              <a:t>https://devlog-wjdrbs96.tistory.com/209</a:t>
            </a:r>
            <a:endParaRPr kumimoji="1" lang="ko-KR" altLang="en-US" sz="1000" dirty="0">
              <a:latin typeface="S-Core Dream 1 Thin" panose="020B0503030302020204" pitchFamily="34" charset="-127"/>
              <a:ea typeface="S-Core Dream 1 Thin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675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 rot="-5400000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1863" t="-3629" r="-74151" b="-2745"/>
            </a:stretch>
          </a:blip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7"/>
          <p:cNvSpPr txBox="1"/>
          <p:nvPr/>
        </p:nvSpPr>
        <p:spPr>
          <a:xfrm>
            <a:off x="303962" y="208237"/>
            <a:ext cx="5232503" cy="29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ko-KR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2.</a:t>
            </a:r>
            <a:r>
              <a:rPr lang="ko-KR" altLang="en-US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 </a:t>
            </a:r>
            <a:r>
              <a:rPr lang="en" altLang="ko-KR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Spring Framework </a:t>
            </a:r>
            <a:r>
              <a:rPr lang="ko-KR" altLang="en-US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시스템 구조</a:t>
            </a:r>
            <a:endParaRPr sz="2000" b="1" dirty="0"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2" name="Google Shape;193;p26">
            <a:extLst>
              <a:ext uri="{FF2B5EF4-FFF2-40B4-BE49-F238E27FC236}">
                <a16:creationId xmlns:a16="http://schemas.microsoft.com/office/drawing/2014/main" id="{41A5B272-E13D-CBAE-807B-4E603BE88A99}"/>
              </a:ext>
            </a:extLst>
          </p:cNvPr>
          <p:cNvSpPr txBox="1"/>
          <p:nvPr/>
        </p:nvSpPr>
        <p:spPr>
          <a:xfrm>
            <a:off x="11189601" y="6117435"/>
            <a:ext cx="808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altLang="ko-KR" sz="2667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667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F031F-8603-A686-3CF1-C4A45C3D0905}"/>
              </a:ext>
            </a:extLst>
          </p:cNvPr>
          <p:cNvSpPr txBox="1"/>
          <p:nvPr/>
        </p:nvSpPr>
        <p:spPr>
          <a:xfrm>
            <a:off x="870757" y="4726159"/>
            <a:ext cx="7597381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R" sz="1700" b="1" dirty="0"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Domain </a:t>
            </a:r>
            <a:r>
              <a:rPr lang="ko-KR" altLang="en-US" sz="1700" b="1" dirty="0"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클래스와 </a:t>
            </a:r>
            <a:r>
              <a:rPr lang="en" altLang="ko-KR" sz="1700" b="1" dirty="0"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DTO </a:t>
            </a:r>
            <a:r>
              <a:rPr lang="ko-KR" altLang="en-US" sz="1700" b="1" dirty="0"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클래스를 분리하는 이유</a:t>
            </a:r>
            <a:endParaRPr lang="en-US" altLang="ko-KR" sz="1700" b="1" dirty="0">
              <a:effectLst/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pPr algn="l"/>
            <a:endParaRPr lang="ko-KR" altLang="en-US" sz="1700" b="1" dirty="0">
              <a:effectLst/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pPr algn="l" latinLnBrk="1"/>
            <a:r>
              <a:rPr lang="en-US" altLang="ko-KR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-</a:t>
            </a:r>
            <a:r>
              <a:rPr lang="ko-KR" altLang="en-US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테이블과 </a:t>
            </a:r>
            <a:r>
              <a:rPr lang="ko-KR" altLang="en-US" sz="1700" dirty="0" err="1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매핑되는</a:t>
            </a:r>
            <a:r>
              <a:rPr lang="ko-KR" altLang="en-US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en" altLang="ko-KR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Entity </a:t>
            </a:r>
            <a:r>
              <a:rPr lang="ko-KR" altLang="en-US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클래스가 변경되면 여러 클래스에 영향을 끼치게 되지만 </a:t>
            </a:r>
            <a:r>
              <a:rPr lang="en" altLang="ko-KR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View</a:t>
            </a:r>
            <a:r>
              <a:rPr lang="ko-KR" altLang="en-US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와 통신하는 </a:t>
            </a:r>
            <a:r>
              <a:rPr lang="en" altLang="ko-KR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DTO </a:t>
            </a:r>
            <a:r>
              <a:rPr lang="ko-KR" altLang="en-US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클래스는 자주 변경되므로 분리해야 한다</a:t>
            </a:r>
            <a:r>
              <a:rPr lang="en-US" altLang="ko-KR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pPr algn="l" latinLnBrk="1"/>
            <a:r>
              <a:rPr lang="en-US" altLang="ko-KR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-</a:t>
            </a:r>
            <a:r>
              <a:rPr lang="ko-KR" altLang="en-US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즉</a:t>
            </a:r>
            <a:r>
              <a:rPr lang="en-US" altLang="ko-KR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,</a:t>
            </a:r>
            <a:r>
              <a:rPr lang="ko-KR" altLang="en-US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en" altLang="ko-KR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DTO</a:t>
            </a:r>
            <a:r>
              <a:rPr lang="ko-KR" altLang="en-US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는 </a:t>
            </a:r>
            <a:r>
              <a:rPr lang="en" altLang="ko-KR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Domain Model</a:t>
            </a:r>
            <a:r>
              <a:rPr lang="ko-KR" altLang="en-US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을 복사한 형태로</a:t>
            </a:r>
            <a:r>
              <a:rPr lang="en-US" altLang="ko-KR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, </a:t>
            </a:r>
            <a:r>
              <a:rPr lang="ko-KR" altLang="en-US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다양한 </a:t>
            </a:r>
            <a:r>
              <a:rPr lang="en" altLang="ko-KR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Presentation Logic</a:t>
            </a:r>
            <a:r>
              <a:rPr lang="ko-KR" altLang="en-US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을 추가한 정도로 사용하며 </a:t>
            </a:r>
            <a:r>
              <a:rPr lang="en" altLang="ko-KR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Domain Model </a:t>
            </a:r>
            <a:r>
              <a:rPr lang="ko-KR" altLang="en-US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객체는 </a:t>
            </a:r>
            <a:r>
              <a:rPr lang="en" altLang="ko-KR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Persistent</a:t>
            </a:r>
            <a:r>
              <a:rPr lang="ko-KR" altLang="en-US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만을 위해서 사용한다</a:t>
            </a:r>
            <a:r>
              <a:rPr lang="en-US" altLang="ko-KR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  <a:endParaRPr lang="ko-KR" altLang="en-US" sz="1700" dirty="0">
              <a:solidFill>
                <a:srgbClr val="333333"/>
              </a:solidFill>
              <a:effectLst/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2FDBCEC-2278-867C-4745-C024491BB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19" y="1415835"/>
            <a:ext cx="11804802" cy="288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5D002C-7832-FC84-ACF1-88E1246E677B}"/>
              </a:ext>
            </a:extLst>
          </p:cNvPr>
          <p:cNvSpPr txBox="1"/>
          <p:nvPr/>
        </p:nvSpPr>
        <p:spPr>
          <a:xfrm>
            <a:off x="6550633" y="4179368"/>
            <a:ext cx="5043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dirty="0">
                <a:latin typeface="S-Core Dream 1 Thin" panose="020B0503030302020204" pitchFamily="34" charset="-127"/>
                <a:ea typeface="S-Core Dream 1 Thin" panose="020B0503030302020204" pitchFamily="34" charset="-127"/>
              </a:rPr>
              <a:t>[</a:t>
            </a:r>
            <a:r>
              <a:rPr lang="ko-KR" altLang="en-US" sz="1000" dirty="0">
                <a:latin typeface="S-Core Dream 1 Thin" panose="020B0503030302020204" pitchFamily="34" charset="-127"/>
                <a:ea typeface="S-Core Dream 1 Thin" panose="020B0503030302020204" pitchFamily="34" charset="-127"/>
              </a:rPr>
              <a:t>출처</a:t>
            </a:r>
            <a:r>
              <a:rPr lang="en-US" altLang="ko-KR" sz="1000" dirty="0">
                <a:latin typeface="S-Core Dream 1 Thin" panose="020B0503030302020204" pitchFamily="34" charset="-127"/>
                <a:ea typeface="S-Core Dream 1 Thin" panose="020B0503030302020204" pitchFamily="34" charset="-127"/>
              </a:rPr>
              <a:t>] </a:t>
            </a:r>
            <a:r>
              <a:rPr lang="en" altLang="ko-KR" sz="1000" dirty="0">
                <a:latin typeface="S-Core Dream 1 Thin" panose="020B0503030302020204" pitchFamily="34" charset="-127"/>
                <a:ea typeface="S-Core Dream 1 Thin" panose="020B0503030302020204" pitchFamily="34" charset="-127"/>
              </a:rPr>
              <a:t>https://gmlwjd9405.github.io/2018/12/25/difference-</a:t>
            </a:r>
            <a:r>
              <a:rPr lang="en" altLang="ko-KR" sz="1000" dirty="0" err="1">
                <a:latin typeface="S-Core Dream 1 Thin" panose="020B0503030302020204" pitchFamily="34" charset="-127"/>
                <a:ea typeface="S-Core Dream 1 Thin" panose="020B0503030302020204" pitchFamily="34" charset="-127"/>
              </a:rPr>
              <a:t>dao</a:t>
            </a:r>
            <a:r>
              <a:rPr lang="en" altLang="ko-KR" sz="1000" dirty="0">
                <a:latin typeface="S-Core Dream 1 Thin" panose="020B0503030302020204" pitchFamily="34" charset="-127"/>
                <a:ea typeface="S-Core Dream 1 Thin" panose="020B0503030302020204" pitchFamily="34" charset="-127"/>
              </a:rPr>
              <a:t>-</a:t>
            </a:r>
            <a:r>
              <a:rPr lang="en" altLang="ko-KR" sz="1000" dirty="0" err="1">
                <a:latin typeface="S-Core Dream 1 Thin" panose="020B0503030302020204" pitchFamily="34" charset="-127"/>
                <a:ea typeface="S-Core Dream 1 Thin" panose="020B0503030302020204" pitchFamily="34" charset="-127"/>
              </a:rPr>
              <a:t>dto-entity.html</a:t>
            </a:r>
            <a:endParaRPr lang="en" altLang="ko-KR" sz="1000" dirty="0">
              <a:solidFill>
                <a:srgbClr val="333333"/>
              </a:solidFill>
              <a:effectLst/>
              <a:latin typeface="S-Core Dream 1 Thin" panose="020B0503030302020204" pitchFamily="34" charset="-127"/>
              <a:ea typeface="S-Core Dream 1 Thin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986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 rot="-5400000">
            <a:off x="2664719" y="-2651305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1863" t="-3629" r="-74151" b="-2745"/>
            </a:stretch>
          </a:blip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93;p26">
            <a:extLst>
              <a:ext uri="{FF2B5EF4-FFF2-40B4-BE49-F238E27FC236}">
                <a16:creationId xmlns:a16="http://schemas.microsoft.com/office/drawing/2014/main" id="{41A5B272-E13D-CBAE-807B-4E603BE88A99}"/>
              </a:ext>
            </a:extLst>
          </p:cNvPr>
          <p:cNvSpPr txBox="1"/>
          <p:nvPr/>
        </p:nvSpPr>
        <p:spPr>
          <a:xfrm>
            <a:off x="11189601" y="6117435"/>
            <a:ext cx="808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altLang="ko-KR" sz="2667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667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D8FDED1-6614-0182-3751-A1EEEF52A63E}"/>
              </a:ext>
            </a:extLst>
          </p:cNvPr>
          <p:cNvSpPr/>
          <p:nvPr/>
        </p:nvSpPr>
        <p:spPr>
          <a:xfrm>
            <a:off x="2155082" y="2910942"/>
            <a:ext cx="2646262" cy="556986"/>
          </a:xfrm>
          <a:prstGeom prst="roundRect">
            <a:avLst>
              <a:gd name="adj" fmla="val 9444"/>
            </a:avLst>
          </a:prstGeom>
          <a:noFill/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D3092FF8-8A14-E71A-4651-48F1B654E8BD}"/>
              </a:ext>
            </a:extLst>
          </p:cNvPr>
          <p:cNvSpPr/>
          <p:nvPr/>
        </p:nvSpPr>
        <p:spPr>
          <a:xfrm>
            <a:off x="2159635" y="3831783"/>
            <a:ext cx="2646262" cy="556986"/>
          </a:xfrm>
          <a:prstGeom prst="roundRect">
            <a:avLst>
              <a:gd name="adj" fmla="val 9444"/>
            </a:avLst>
          </a:prstGeom>
          <a:noFill/>
          <a:ln w="508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F03F304-0A90-5CF9-897D-F2E953831FDE}"/>
              </a:ext>
            </a:extLst>
          </p:cNvPr>
          <p:cNvSpPr/>
          <p:nvPr/>
        </p:nvSpPr>
        <p:spPr>
          <a:xfrm>
            <a:off x="2164190" y="4752624"/>
            <a:ext cx="2646262" cy="556986"/>
          </a:xfrm>
          <a:prstGeom prst="roundRect">
            <a:avLst>
              <a:gd name="adj" fmla="val 9444"/>
            </a:avLst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Google Shape;201;p27">
            <a:extLst>
              <a:ext uri="{FF2B5EF4-FFF2-40B4-BE49-F238E27FC236}">
                <a16:creationId xmlns:a16="http://schemas.microsoft.com/office/drawing/2014/main" id="{CA11E886-B7E7-4EA4-D276-CEB6E073A1AE}"/>
              </a:ext>
            </a:extLst>
          </p:cNvPr>
          <p:cNvSpPr txBox="1"/>
          <p:nvPr/>
        </p:nvSpPr>
        <p:spPr>
          <a:xfrm>
            <a:off x="2162850" y="3041553"/>
            <a:ext cx="2630726" cy="31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17"/>
              </a:lnSpc>
            </a:pP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ProductContollerMvc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9" name="Google Shape;201;p27">
            <a:extLst>
              <a:ext uri="{FF2B5EF4-FFF2-40B4-BE49-F238E27FC236}">
                <a16:creationId xmlns:a16="http://schemas.microsoft.com/office/drawing/2014/main" id="{D2F325E9-1EE8-3E19-4CED-C5F3139999F2}"/>
              </a:ext>
            </a:extLst>
          </p:cNvPr>
          <p:cNvSpPr txBox="1"/>
          <p:nvPr/>
        </p:nvSpPr>
        <p:spPr>
          <a:xfrm>
            <a:off x="2167404" y="3962394"/>
            <a:ext cx="2630726" cy="31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17"/>
              </a:lnSpc>
            </a:pP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ProductServiceMvc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10" name="Google Shape;201;p27">
            <a:extLst>
              <a:ext uri="{FF2B5EF4-FFF2-40B4-BE49-F238E27FC236}">
                <a16:creationId xmlns:a16="http://schemas.microsoft.com/office/drawing/2014/main" id="{BA466D04-3C86-94F0-ABB8-F43FA0A06387}"/>
              </a:ext>
            </a:extLst>
          </p:cNvPr>
          <p:cNvSpPr txBox="1"/>
          <p:nvPr/>
        </p:nvSpPr>
        <p:spPr>
          <a:xfrm>
            <a:off x="2176513" y="4871323"/>
            <a:ext cx="2630726" cy="31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17"/>
              </a:lnSpc>
            </a:pP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ProductRepositoryMvc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A5DFED79-D40C-D5A6-44D0-64CEAAFCBD4D}"/>
              </a:ext>
            </a:extLst>
          </p:cNvPr>
          <p:cNvSpPr/>
          <p:nvPr/>
        </p:nvSpPr>
        <p:spPr>
          <a:xfrm>
            <a:off x="1866431" y="2190792"/>
            <a:ext cx="3241779" cy="3879368"/>
          </a:xfrm>
          <a:prstGeom prst="roundRect">
            <a:avLst>
              <a:gd name="adj" fmla="val 9444"/>
            </a:avLst>
          </a:prstGeom>
          <a:noFill/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Google Shape;201;p27">
            <a:extLst>
              <a:ext uri="{FF2B5EF4-FFF2-40B4-BE49-F238E27FC236}">
                <a16:creationId xmlns:a16="http://schemas.microsoft.com/office/drawing/2014/main" id="{7553E82E-DDF1-C003-CA82-7778F674DCBE}"/>
              </a:ext>
            </a:extLst>
          </p:cNvPr>
          <p:cNvSpPr txBox="1"/>
          <p:nvPr/>
        </p:nvSpPr>
        <p:spPr>
          <a:xfrm>
            <a:off x="2707119" y="1769418"/>
            <a:ext cx="1542188" cy="31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17"/>
              </a:lnSpc>
            </a:pP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MVC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FC1D78DD-FE5D-2F67-2041-2D4978C666D4}"/>
              </a:ext>
            </a:extLst>
          </p:cNvPr>
          <p:cNvSpPr/>
          <p:nvPr/>
        </p:nvSpPr>
        <p:spPr>
          <a:xfrm>
            <a:off x="7539453" y="2910942"/>
            <a:ext cx="2646262" cy="556986"/>
          </a:xfrm>
          <a:prstGeom prst="roundRect">
            <a:avLst>
              <a:gd name="adj" fmla="val 9444"/>
            </a:avLst>
          </a:prstGeom>
          <a:noFill/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626071C6-84E9-1679-14D2-7D1E0FA000A4}"/>
              </a:ext>
            </a:extLst>
          </p:cNvPr>
          <p:cNvSpPr/>
          <p:nvPr/>
        </p:nvSpPr>
        <p:spPr>
          <a:xfrm>
            <a:off x="7544006" y="3831783"/>
            <a:ext cx="2646262" cy="556986"/>
          </a:xfrm>
          <a:prstGeom prst="roundRect">
            <a:avLst>
              <a:gd name="adj" fmla="val 9444"/>
            </a:avLst>
          </a:prstGeom>
          <a:noFill/>
          <a:ln w="508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BD235F6D-1A2C-E2B3-D9F9-D65651DE9185}"/>
              </a:ext>
            </a:extLst>
          </p:cNvPr>
          <p:cNvSpPr/>
          <p:nvPr/>
        </p:nvSpPr>
        <p:spPr>
          <a:xfrm>
            <a:off x="7548561" y="4752624"/>
            <a:ext cx="2646262" cy="556986"/>
          </a:xfrm>
          <a:prstGeom prst="roundRect">
            <a:avLst>
              <a:gd name="adj" fmla="val 9444"/>
            </a:avLst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Google Shape;201;p27">
            <a:extLst>
              <a:ext uri="{FF2B5EF4-FFF2-40B4-BE49-F238E27FC236}">
                <a16:creationId xmlns:a16="http://schemas.microsoft.com/office/drawing/2014/main" id="{237D61E8-583C-CE19-755A-D670F92B6128}"/>
              </a:ext>
            </a:extLst>
          </p:cNvPr>
          <p:cNvSpPr txBox="1"/>
          <p:nvPr/>
        </p:nvSpPr>
        <p:spPr>
          <a:xfrm>
            <a:off x="7547221" y="3041553"/>
            <a:ext cx="2630726" cy="31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17"/>
              </a:lnSpc>
            </a:pP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ProductContollerWebFlux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18" name="Google Shape;201;p27">
            <a:extLst>
              <a:ext uri="{FF2B5EF4-FFF2-40B4-BE49-F238E27FC236}">
                <a16:creationId xmlns:a16="http://schemas.microsoft.com/office/drawing/2014/main" id="{A42EF49D-62D2-3BB9-8B67-293375C1F18B}"/>
              </a:ext>
            </a:extLst>
          </p:cNvPr>
          <p:cNvSpPr txBox="1"/>
          <p:nvPr/>
        </p:nvSpPr>
        <p:spPr>
          <a:xfrm>
            <a:off x="7551775" y="3962394"/>
            <a:ext cx="2630726" cy="31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17"/>
              </a:lnSpc>
            </a:pP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ProductServiceWebFlux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19" name="Google Shape;201;p27">
            <a:extLst>
              <a:ext uri="{FF2B5EF4-FFF2-40B4-BE49-F238E27FC236}">
                <a16:creationId xmlns:a16="http://schemas.microsoft.com/office/drawing/2014/main" id="{C48F1474-EFE7-CCCD-B3C8-1564A14C9A6C}"/>
              </a:ext>
            </a:extLst>
          </p:cNvPr>
          <p:cNvSpPr txBox="1"/>
          <p:nvPr/>
        </p:nvSpPr>
        <p:spPr>
          <a:xfrm>
            <a:off x="7560884" y="4871323"/>
            <a:ext cx="2630726" cy="31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17"/>
              </a:lnSpc>
            </a:pP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ProductRepositoryWebFlux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7E4BCABA-1A24-998C-3B42-2E6F7AF6E94C}"/>
              </a:ext>
            </a:extLst>
          </p:cNvPr>
          <p:cNvSpPr/>
          <p:nvPr/>
        </p:nvSpPr>
        <p:spPr>
          <a:xfrm>
            <a:off x="7250802" y="2190792"/>
            <a:ext cx="3241779" cy="3879368"/>
          </a:xfrm>
          <a:prstGeom prst="roundRect">
            <a:avLst>
              <a:gd name="adj" fmla="val 9444"/>
            </a:avLst>
          </a:prstGeom>
          <a:noFill/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Google Shape;201;p27">
            <a:extLst>
              <a:ext uri="{FF2B5EF4-FFF2-40B4-BE49-F238E27FC236}">
                <a16:creationId xmlns:a16="http://schemas.microsoft.com/office/drawing/2014/main" id="{89595445-E3C5-224B-1E96-C018D316E68D}"/>
              </a:ext>
            </a:extLst>
          </p:cNvPr>
          <p:cNvSpPr txBox="1"/>
          <p:nvPr/>
        </p:nvSpPr>
        <p:spPr>
          <a:xfrm>
            <a:off x="8091490" y="1769418"/>
            <a:ext cx="1542188" cy="31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17"/>
              </a:lnSpc>
            </a:pP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WebFlux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08DA0434-AAD3-EFBC-8024-00E623292D48}"/>
              </a:ext>
            </a:extLst>
          </p:cNvPr>
          <p:cNvSpPr/>
          <p:nvPr/>
        </p:nvSpPr>
        <p:spPr>
          <a:xfrm>
            <a:off x="1719123" y="1654667"/>
            <a:ext cx="8959424" cy="4563540"/>
          </a:xfrm>
          <a:prstGeom prst="roundRect">
            <a:avLst>
              <a:gd name="adj" fmla="val 9444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Google Shape;201;p27">
            <a:extLst>
              <a:ext uri="{FF2B5EF4-FFF2-40B4-BE49-F238E27FC236}">
                <a16:creationId xmlns:a16="http://schemas.microsoft.com/office/drawing/2014/main" id="{69D05F61-20A8-773F-78A1-E9A401B91721}"/>
              </a:ext>
            </a:extLst>
          </p:cNvPr>
          <p:cNvSpPr txBox="1"/>
          <p:nvPr/>
        </p:nvSpPr>
        <p:spPr>
          <a:xfrm rot="16200000">
            <a:off x="246115" y="3675971"/>
            <a:ext cx="2451046" cy="31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17"/>
              </a:lnSpc>
            </a:pP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Auto Store API Server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95000C00-7B6C-1EA1-E059-C37EB146D80E}"/>
              </a:ext>
            </a:extLst>
          </p:cNvPr>
          <p:cNvSpPr/>
          <p:nvPr/>
        </p:nvSpPr>
        <p:spPr>
          <a:xfrm>
            <a:off x="1719123" y="705218"/>
            <a:ext cx="8959424" cy="556986"/>
          </a:xfrm>
          <a:prstGeom prst="roundRect">
            <a:avLst>
              <a:gd name="adj" fmla="val 9444"/>
            </a:avLst>
          </a:prstGeom>
          <a:noFill/>
          <a:ln w="508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Google Shape;201;p27">
            <a:extLst>
              <a:ext uri="{FF2B5EF4-FFF2-40B4-BE49-F238E27FC236}">
                <a16:creationId xmlns:a16="http://schemas.microsoft.com/office/drawing/2014/main" id="{D4BCA282-6B2F-86B9-20BE-E14EBFAB6F70}"/>
              </a:ext>
            </a:extLst>
          </p:cNvPr>
          <p:cNvSpPr txBox="1"/>
          <p:nvPr/>
        </p:nvSpPr>
        <p:spPr>
          <a:xfrm>
            <a:off x="4809112" y="835829"/>
            <a:ext cx="2630726" cy="31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17"/>
              </a:lnSpc>
            </a:pP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View (Android, iOS, Web)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57C42C1C-E273-41B1-6245-4A77C6319A20}"/>
              </a:ext>
            </a:extLst>
          </p:cNvPr>
          <p:cNvSpPr/>
          <p:nvPr/>
        </p:nvSpPr>
        <p:spPr>
          <a:xfrm>
            <a:off x="5671758" y="5342725"/>
            <a:ext cx="1058138" cy="556986"/>
          </a:xfrm>
          <a:prstGeom prst="roundRect">
            <a:avLst>
              <a:gd name="adj" fmla="val 9444"/>
            </a:avLst>
          </a:prstGeom>
          <a:noFill/>
          <a:ln w="508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Google Shape;201;p27">
            <a:extLst>
              <a:ext uri="{FF2B5EF4-FFF2-40B4-BE49-F238E27FC236}">
                <a16:creationId xmlns:a16="http://schemas.microsoft.com/office/drawing/2014/main" id="{3CEA3D03-FFAA-C6CA-BAB0-1F888F65EBDF}"/>
              </a:ext>
            </a:extLst>
          </p:cNvPr>
          <p:cNvSpPr txBox="1"/>
          <p:nvPr/>
        </p:nvSpPr>
        <p:spPr>
          <a:xfrm>
            <a:off x="5679419" y="5461424"/>
            <a:ext cx="1051926" cy="31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17"/>
              </a:lnSpc>
            </a:pP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MySql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ABE060D-0F0B-689B-C579-9E7596865035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478213" y="3467928"/>
            <a:ext cx="4553" cy="3638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C73A3DD-5331-DE77-AFA7-5D6A5AA39C9F}"/>
              </a:ext>
            </a:extLst>
          </p:cNvPr>
          <p:cNvCxnSpPr>
            <a:cxnSpLocks/>
          </p:cNvCxnSpPr>
          <p:nvPr/>
        </p:nvCxnSpPr>
        <p:spPr>
          <a:xfrm>
            <a:off x="3473660" y="4392717"/>
            <a:ext cx="4553" cy="3638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DE39A64-45F6-F6A8-61A1-F9BD17602E76}"/>
              </a:ext>
            </a:extLst>
          </p:cNvPr>
          <p:cNvCxnSpPr>
            <a:cxnSpLocks/>
          </p:cNvCxnSpPr>
          <p:nvPr/>
        </p:nvCxnSpPr>
        <p:spPr>
          <a:xfrm>
            <a:off x="8871691" y="3467928"/>
            <a:ext cx="4553" cy="3638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E1F488C-4730-EFA5-2827-B24E69528C0D}"/>
              </a:ext>
            </a:extLst>
          </p:cNvPr>
          <p:cNvCxnSpPr>
            <a:cxnSpLocks/>
          </p:cNvCxnSpPr>
          <p:nvPr/>
        </p:nvCxnSpPr>
        <p:spPr>
          <a:xfrm>
            <a:off x="8871691" y="4380065"/>
            <a:ext cx="4553" cy="3638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AD9C7C6-BC99-8230-F447-4B9DCAFB90E8}"/>
              </a:ext>
            </a:extLst>
          </p:cNvPr>
          <p:cNvCxnSpPr>
            <a:cxnSpLocks/>
          </p:cNvCxnSpPr>
          <p:nvPr/>
        </p:nvCxnSpPr>
        <p:spPr>
          <a:xfrm>
            <a:off x="6205382" y="1258841"/>
            <a:ext cx="4553" cy="3638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7D89D8BE-68CC-4618-793C-3189A10143CC}"/>
              </a:ext>
            </a:extLst>
          </p:cNvPr>
          <p:cNvCxnSpPr>
            <a:stCxn id="7" idx="2"/>
            <a:endCxn id="26" idx="1"/>
          </p:cNvCxnSpPr>
          <p:nvPr/>
        </p:nvCxnSpPr>
        <p:spPr>
          <a:xfrm rot="16200000" flipH="1">
            <a:off x="4423735" y="4373195"/>
            <a:ext cx="311608" cy="2184437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00BD6E2B-2976-5526-AB18-2E571DE218BD}"/>
              </a:ext>
            </a:extLst>
          </p:cNvPr>
          <p:cNvCxnSpPr>
            <a:endCxn id="27" idx="3"/>
          </p:cNvCxnSpPr>
          <p:nvPr/>
        </p:nvCxnSpPr>
        <p:spPr>
          <a:xfrm rot="10800000" flipV="1">
            <a:off x="6731346" y="5350036"/>
            <a:ext cx="2131239" cy="267199"/>
          </a:xfrm>
          <a:prstGeom prst="bentConnector3">
            <a:avLst>
              <a:gd name="adj1" fmla="val -417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Google Shape;201;p27">
            <a:extLst>
              <a:ext uri="{FF2B5EF4-FFF2-40B4-BE49-F238E27FC236}">
                <a16:creationId xmlns:a16="http://schemas.microsoft.com/office/drawing/2014/main" id="{B2EF2DF9-BABE-0FBF-9E18-071714DE6271}"/>
              </a:ext>
            </a:extLst>
          </p:cNvPr>
          <p:cNvSpPr txBox="1"/>
          <p:nvPr/>
        </p:nvSpPr>
        <p:spPr>
          <a:xfrm>
            <a:off x="6022016" y="6428766"/>
            <a:ext cx="4912058" cy="270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17"/>
              </a:lnSpc>
            </a:pPr>
            <a:r>
              <a:rPr lang="en-US" altLang="ko-KR" sz="13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Config, </a:t>
            </a:r>
            <a:r>
              <a:rPr lang="en-US" altLang="ko-KR" sz="13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ExceptionHandler</a:t>
            </a:r>
            <a:r>
              <a:rPr lang="en-US" altLang="ko-KR" sz="13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,</a:t>
            </a:r>
            <a:r>
              <a:rPr lang="ko-KR" altLang="en-US" sz="13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3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DTO, Entity</a:t>
            </a:r>
            <a:r>
              <a:rPr lang="ko-KR" altLang="en-US" sz="13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등은 생략</a:t>
            </a:r>
            <a:endParaRPr lang="en-US" altLang="ko-KR" sz="13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60" name="Google Shape;200;p27">
            <a:extLst>
              <a:ext uri="{FF2B5EF4-FFF2-40B4-BE49-F238E27FC236}">
                <a16:creationId xmlns:a16="http://schemas.microsoft.com/office/drawing/2014/main" id="{C7825D77-49AB-04F7-700E-0DE9CB8B579C}"/>
              </a:ext>
            </a:extLst>
          </p:cNvPr>
          <p:cNvSpPr txBox="1"/>
          <p:nvPr/>
        </p:nvSpPr>
        <p:spPr>
          <a:xfrm>
            <a:off x="303962" y="208237"/>
            <a:ext cx="5232503" cy="29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ko-KR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3. Auto Store API Server </a:t>
            </a:r>
            <a:r>
              <a:rPr lang="ko-KR" altLang="en-US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시스템 구조</a:t>
            </a:r>
            <a:endParaRPr lang="ko-KR" altLang="en-US" sz="2000" b="1" dirty="0"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5" name="Google Shape;201;p27">
            <a:extLst>
              <a:ext uri="{FF2B5EF4-FFF2-40B4-BE49-F238E27FC236}">
                <a16:creationId xmlns:a16="http://schemas.microsoft.com/office/drawing/2014/main" id="{3B830E4F-5D5B-11C5-B6C6-585CC2ADBA1D}"/>
              </a:ext>
            </a:extLst>
          </p:cNvPr>
          <p:cNvSpPr txBox="1"/>
          <p:nvPr/>
        </p:nvSpPr>
        <p:spPr>
          <a:xfrm>
            <a:off x="2759258" y="5669173"/>
            <a:ext cx="2630726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17"/>
              </a:lnSpc>
            </a:pPr>
            <a:r>
              <a:rPr lang="en-US" altLang="ko-KR" sz="10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JpaRepository</a:t>
            </a:r>
            <a:endParaRPr lang="en-US" altLang="ko-KR" sz="10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6" name="Google Shape;201;p27">
            <a:extLst>
              <a:ext uri="{FF2B5EF4-FFF2-40B4-BE49-F238E27FC236}">
                <a16:creationId xmlns:a16="http://schemas.microsoft.com/office/drawing/2014/main" id="{6F2BC3C4-EC5A-9C05-D6D0-A546727709F1}"/>
              </a:ext>
            </a:extLst>
          </p:cNvPr>
          <p:cNvSpPr txBox="1"/>
          <p:nvPr/>
        </p:nvSpPr>
        <p:spPr>
          <a:xfrm>
            <a:off x="6765693" y="5669172"/>
            <a:ext cx="2630726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17"/>
              </a:lnSpc>
            </a:pPr>
            <a:r>
              <a:rPr lang="en-US" altLang="ko-KR" sz="10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ReactiveCrudRepository</a:t>
            </a:r>
            <a:endParaRPr lang="en-US" altLang="ko-KR" sz="10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198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 rot="-5400000">
            <a:off x="2664719" y="-2651305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1863" t="-3629" r="-74151" b="-2745"/>
            </a:stretch>
          </a:blip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93;p26">
            <a:extLst>
              <a:ext uri="{FF2B5EF4-FFF2-40B4-BE49-F238E27FC236}">
                <a16:creationId xmlns:a16="http://schemas.microsoft.com/office/drawing/2014/main" id="{41A5B272-E13D-CBAE-807B-4E603BE88A99}"/>
              </a:ext>
            </a:extLst>
          </p:cNvPr>
          <p:cNvSpPr txBox="1"/>
          <p:nvPr/>
        </p:nvSpPr>
        <p:spPr>
          <a:xfrm>
            <a:off x="11189601" y="6117435"/>
            <a:ext cx="808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altLang="ko-KR" sz="2667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667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201;p27">
            <a:extLst>
              <a:ext uri="{FF2B5EF4-FFF2-40B4-BE49-F238E27FC236}">
                <a16:creationId xmlns:a16="http://schemas.microsoft.com/office/drawing/2014/main" id="{B2EF2DF9-BABE-0FBF-9E18-071714DE6271}"/>
              </a:ext>
            </a:extLst>
          </p:cNvPr>
          <p:cNvSpPr txBox="1"/>
          <p:nvPr/>
        </p:nvSpPr>
        <p:spPr>
          <a:xfrm>
            <a:off x="3637689" y="848237"/>
            <a:ext cx="4912058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17"/>
              </a:lnSpc>
            </a:pPr>
            <a:r>
              <a:rPr lang="en-US" altLang="ko-KR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API </a:t>
            </a:r>
            <a:r>
              <a:rPr lang="ko-KR" altLang="en-US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명세</a:t>
            </a:r>
            <a:endParaRPr lang="en-US" altLang="ko-KR" sz="20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60" name="Google Shape;200;p27">
            <a:extLst>
              <a:ext uri="{FF2B5EF4-FFF2-40B4-BE49-F238E27FC236}">
                <a16:creationId xmlns:a16="http://schemas.microsoft.com/office/drawing/2014/main" id="{C7825D77-49AB-04F7-700E-0DE9CB8B579C}"/>
              </a:ext>
            </a:extLst>
          </p:cNvPr>
          <p:cNvSpPr txBox="1"/>
          <p:nvPr/>
        </p:nvSpPr>
        <p:spPr>
          <a:xfrm>
            <a:off x="303962" y="208237"/>
            <a:ext cx="5232503" cy="29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ko-KR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3. Auto Store API Server </a:t>
            </a:r>
            <a:r>
              <a:rPr lang="ko-KR" altLang="en-US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시스템 구조</a:t>
            </a:r>
            <a:endParaRPr lang="ko-KR" altLang="en-US" sz="2000" b="1" dirty="0"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9A307C-C246-7CD4-609E-8B572933F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306" y="1372280"/>
            <a:ext cx="6902824" cy="486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5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 rot="-5400000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1863" t="-3629" r="-74151" b="-2745"/>
            </a:stretch>
          </a:blip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93;p26">
            <a:extLst>
              <a:ext uri="{FF2B5EF4-FFF2-40B4-BE49-F238E27FC236}">
                <a16:creationId xmlns:a16="http://schemas.microsoft.com/office/drawing/2014/main" id="{41A5B272-E13D-CBAE-807B-4E603BE88A99}"/>
              </a:ext>
            </a:extLst>
          </p:cNvPr>
          <p:cNvSpPr txBox="1"/>
          <p:nvPr/>
        </p:nvSpPr>
        <p:spPr>
          <a:xfrm>
            <a:off x="11189601" y="6117435"/>
            <a:ext cx="808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altLang="ko-KR" sz="2667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2667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9A63E8-C4E5-E13A-61C7-766932BC3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13" y="630607"/>
            <a:ext cx="4939552" cy="5893228"/>
          </a:xfrm>
          <a:prstGeom prst="rect">
            <a:avLst/>
          </a:prstGeom>
        </p:spPr>
      </p:pic>
      <p:sp>
        <p:nvSpPr>
          <p:cNvPr id="4" name="Google Shape;200;p27">
            <a:extLst>
              <a:ext uri="{FF2B5EF4-FFF2-40B4-BE49-F238E27FC236}">
                <a16:creationId xmlns:a16="http://schemas.microsoft.com/office/drawing/2014/main" id="{2AE878EE-8998-C875-4F09-43DE5C5A0AEF}"/>
              </a:ext>
            </a:extLst>
          </p:cNvPr>
          <p:cNvSpPr txBox="1"/>
          <p:nvPr/>
        </p:nvSpPr>
        <p:spPr>
          <a:xfrm>
            <a:off x="303962" y="208237"/>
            <a:ext cx="5232503" cy="29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ko-KR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4.</a:t>
            </a:r>
            <a:r>
              <a:rPr lang="ko-KR" altLang="en-US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 결과물</a:t>
            </a:r>
            <a:endParaRPr sz="2000" b="1" dirty="0"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092162-3B38-FC2F-0692-E1E3A6ECB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2026" y="0"/>
            <a:ext cx="2802962" cy="38540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1CA4B7-0823-CDEB-C956-B7496844A4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2026" y="4027020"/>
            <a:ext cx="2802962" cy="2745367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2739C7D-967D-4007-69A5-AACF4058CE45}"/>
              </a:ext>
            </a:extLst>
          </p:cNvPr>
          <p:cNvCxnSpPr/>
          <p:nvPr/>
        </p:nvCxnSpPr>
        <p:spPr>
          <a:xfrm flipV="1">
            <a:off x="3402106" y="1976718"/>
            <a:ext cx="3449920" cy="20503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74FF199-D624-CAF3-A9AB-879B5ED8604E}"/>
              </a:ext>
            </a:extLst>
          </p:cNvPr>
          <p:cNvCxnSpPr>
            <a:endCxn id="6" idx="1"/>
          </p:cNvCxnSpPr>
          <p:nvPr/>
        </p:nvCxnSpPr>
        <p:spPr>
          <a:xfrm>
            <a:off x="3724835" y="4249271"/>
            <a:ext cx="3127191" cy="1150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595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 rot="-5400000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1863" t="-3629" r="-74151" b="-2745"/>
            </a:stretch>
          </a:blip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93;p26">
            <a:extLst>
              <a:ext uri="{FF2B5EF4-FFF2-40B4-BE49-F238E27FC236}">
                <a16:creationId xmlns:a16="http://schemas.microsoft.com/office/drawing/2014/main" id="{41A5B272-E13D-CBAE-807B-4E603BE88A99}"/>
              </a:ext>
            </a:extLst>
          </p:cNvPr>
          <p:cNvSpPr txBox="1"/>
          <p:nvPr/>
        </p:nvSpPr>
        <p:spPr>
          <a:xfrm>
            <a:off x="11189601" y="6117435"/>
            <a:ext cx="808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2667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2667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00;p27">
            <a:extLst>
              <a:ext uri="{FF2B5EF4-FFF2-40B4-BE49-F238E27FC236}">
                <a16:creationId xmlns:a16="http://schemas.microsoft.com/office/drawing/2014/main" id="{2AE878EE-8998-C875-4F09-43DE5C5A0AEF}"/>
              </a:ext>
            </a:extLst>
          </p:cNvPr>
          <p:cNvSpPr txBox="1"/>
          <p:nvPr/>
        </p:nvSpPr>
        <p:spPr>
          <a:xfrm>
            <a:off x="303962" y="208237"/>
            <a:ext cx="5232503" cy="29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ko-KR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4.</a:t>
            </a:r>
            <a:r>
              <a:rPr lang="ko-KR" altLang="en-US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 결과물</a:t>
            </a:r>
            <a:endParaRPr sz="2000" b="1" dirty="0"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7" name="Google Shape;201;p27">
            <a:extLst>
              <a:ext uri="{FF2B5EF4-FFF2-40B4-BE49-F238E27FC236}">
                <a16:creationId xmlns:a16="http://schemas.microsoft.com/office/drawing/2014/main" id="{6326EA60-2347-525F-26F7-D52B8A11698A}"/>
              </a:ext>
            </a:extLst>
          </p:cNvPr>
          <p:cNvSpPr txBox="1"/>
          <p:nvPr/>
        </p:nvSpPr>
        <p:spPr>
          <a:xfrm>
            <a:off x="2039353" y="1254795"/>
            <a:ext cx="2829564" cy="31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17"/>
              </a:lnSpc>
            </a:pP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ProductRequestMvc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/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WebFlux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5933A5-65AA-71C6-F388-BF3428050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512" y="1796791"/>
            <a:ext cx="4314494" cy="44223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57BBDD4-E307-A8DC-3CC0-D7D260F76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996" y="1761575"/>
            <a:ext cx="4314494" cy="4822988"/>
          </a:xfrm>
          <a:prstGeom prst="rect">
            <a:avLst/>
          </a:prstGeom>
        </p:spPr>
      </p:pic>
      <p:sp>
        <p:nvSpPr>
          <p:cNvPr id="12" name="Google Shape;201;p27">
            <a:extLst>
              <a:ext uri="{FF2B5EF4-FFF2-40B4-BE49-F238E27FC236}">
                <a16:creationId xmlns:a16="http://schemas.microsoft.com/office/drawing/2014/main" id="{A3042778-DED2-A65B-E23B-8ADEE918B3B3}"/>
              </a:ext>
            </a:extLst>
          </p:cNvPr>
          <p:cNvSpPr txBox="1"/>
          <p:nvPr/>
        </p:nvSpPr>
        <p:spPr>
          <a:xfrm>
            <a:off x="7012154" y="1254795"/>
            <a:ext cx="2976178" cy="31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17"/>
              </a:lnSpc>
            </a:pP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ProductResponseMvc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/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WebFlux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14" name="Google Shape;201;p27">
            <a:extLst>
              <a:ext uri="{FF2B5EF4-FFF2-40B4-BE49-F238E27FC236}">
                <a16:creationId xmlns:a16="http://schemas.microsoft.com/office/drawing/2014/main" id="{FE368F6F-F01E-6968-6FEC-65E8A7FEAC53}"/>
              </a:ext>
            </a:extLst>
          </p:cNvPr>
          <p:cNvSpPr txBox="1"/>
          <p:nvPr/>
        </p:nvSpPr>
        <p:spPr>
          <a:xfrm>
            <a:off x="4681217" y="435750"/>
            <a:ext cx="2829564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17"/>
              </a:lnSpc>
            </a:pPr>
            <a:r>
              <a:rPr lang="en-US" altLang="ko-KR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DTO (</a:t>
            </a:r>
            <a:r>
              <a:rPr lang="ko-KR" altLang="en-US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임시</a:t>
            </a:r>
            <a:r>
              <a:rPr lang="en-US" altLang="ko-KR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657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1006</Words>
  <Application>Microsoft Macintosh PowerPoint</Application>
  <PresentationFormat>와이드스크린</PresentationFormat>
  <Paragraphs>147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맑은 고딕</vt:lpstr>
      <vt:lpstr>IBMPlexMono</vt:lpstr>
      <vt:lpstr>S-Core Dream 1 Thin</vt:lpstr>
      <vt:lpstr>S-Core Dream 3 Light</vt:lpstr>
      <vt:lpstr>S-Core Dream 5 Medium</vt:lpstr>
      <vt:lpstr>S-Core Dream 6 Bold</vt:lpstr>
      <vt:lpstr>S-Core Dream 7 ExtraBold</vt:lpstr>
      <vt:lpstr>S-Core Dream 8 Heavy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SeungMin</dc:creator>
  <cp:lastModifiedBy>Kang SeungMin</cp:lastModifiedBy>
  <cp:revision>51</cp:revision>
  <dcterms:created xsi:type="dcterms:W3CDTF">2024-04-10T05:30:15Z</dcterms:created>
  <dcterms:modified xsi:type="dcterms:W3CDTF">2024-04-11T15:29:55Z</dcterms:modified>
</cp:coreProperties>
</file>