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Good morning. I’m Lucas, and these are my partners Ben, Wyatt, and Tayseer. We are presenting our open ended project: Multithreading in Pintos.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b013e87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b013e87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a:p>
            <a:pPr indent="-298450" lvl="0" marL="457200" rtl="0" algn="l">
              <a:spcBef>
                <a:spcPts val="0"/>
              </a:spcBef>
              <a:spcAft>
                <a:spcPts val="0"/>
              </a:spcAft>
              <a:buSzPts val="1100"/>
              <a:buChar char="●"/>
            </a:pPr>
            <a:r>
              <a:rPr lang="en"/>
              <a:t>Although our additions allow for correct multithreaded user programs, there are some </a:t>
            </a:r>
            <a:r>
              <a:rPr lang="en"/>
              <a:t>important</a:t>
            </a:r>
            <a:r>
              <a:rPr lang="en"/>
              <a:t> limitations to keep in mind. </a:t>
            </a:r>
            <a:endParaRPr/>
          </a:p>
          <a:p>
            <a:pPr indent="-298450" lvl="0" marL="457200" rtl="0" algn="l">
              <a:spcBef>
                <a:spcPts val="0"/>
              </a:spcBef>
              <a:spcAft>
                <a:spcPts val="0"/>
              </a:spcAft>
              <a:buSzPts val="1100"/>
              <a:buChar char="●"/>
            </a:pPr>
            <a:r>
              <a:rPr lang="en"/>
              <a:t>First, threads cannot use the default exit system call to exit the entire process, nor can they simply return at the end of their function. </a:t>
            </a:r>
            <a:endParaRPr/>
          </a:p>
          <a:p>
            <a:pPr indent="-298450" lvl="0" marL="457200" rtl="0" algn="l">
              <a:spcBef>
                <a:spcPts val="0"/>
              </a:spcBef>
              <a:spcAft>
                <a:spcPts val="0"/>
              </a:spcAft>
              <a:buSzPts val="1100"/>
              <a:buChar char="●"/>
            </a:pPr>
            <a:r>
              <a:rPr lang="en"/>
              <a:t>We implemented a new system call, thread exit, to handle safe thread exiting. </a:t>
            </a:r>
            <a:endParaRPr/>
          </a:p>
          <a:p>
            <a:pPr indent="-298450" lvl="0" marL="457200" rtl="0" algn="l">
              <a:spcBef>
                <a:spcPts val="0"/>
              </a:spcBef>
              <a:spcAft>
                <a:spcPts val="0"/>
              </a:spcAft>
              <a:buSzPts val="1100"/>
              <a:buChar char="●"/>
            </a:pPr>
            <a:r>
              <a:rPr lang="en"/>
              <a:t>Second, our synchronization mechanisms are implemented through system calls, mapping to kernel synchronization mechanisms. While correct, this is unfortunately rather slow, always requiring trapping into the kernel. </a:t>
            </a:r>
            <a:endParaRPr/>
          </a:p>
          <a:p>
            <a:pPr indent="-298450" lvl="0" marL="457200" rtl="0" algn="l">
              <a:spcBef>
                <a:spcPts val="0"/>
              </a:spcBef>
              <a:spcAft>
                <a:spcPts val="0"/>
              </a:spcAft>
              <a:buSzPts val="1100"/>
              <a:buChar char="●"/>
            </a:pPr>
            <a:r>
              <a:rPr lang="en"/>
              <a:t>Finally, processes have a static stack size. This limits the usage of </a:t>
            </a:r>
            <a:r>
              <a:rPr lang="en"/>
              <a:t>automatic variables, such as large arrays, in user programs.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b013e87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b013e87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a:p>
            <a:pPr indent="0" lvl="0" marL="0" rtl="0" algn="l">
              <a:spcBef>
                <a:spcPts val="0"/>
              </a:spcBef>
              <a:spcAft>
                <a:spcPts val="0"/>
              </a:spcAft>
              <a:buNone/>
            </a:pPr>
            <a:r>
              <a:rPr lang="en"/>
              <a:t>That concludes our presentation. We would now like to accept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2b013e87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2b013e87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a:p>
            <a:pPr indent="-298450" lvl="0" marL="457200" rtl="0" algn="l">
              <a:spcBef>
                <a:spcPts val="0"/>
              </a:spcBef>
              <a:spcAft>
                <a:spcPts val="0"/>
              </a:spcAft>
              <a:buSzPts val="1100"/>
              <a:buChar char="●"/>
            </a:pPr>
            <a:r>
              <a:rPr lang="en"/>
              <a:t>In PintoOS, the kernel itself is multithreaded; it supports multiple processes running on multiple CPUS. </a:t>
            </a:r>
            <a:endParaRPr/>
          </a:p>
          <a:p>
            <a:pPr indent="-298450" lvl="0" marL="457200" rtl="0" algn="l">
              <a:spcBef>
                <a:spcPts val="0"/>
              </a:spcBef>
              <a:spcAft>
                <a:spcPts val="0"/>
              </a:spcAft>
              <a:buSzPts val="1100"/>
              <a:buChar char="●"/>
            </a:pPr>
            <a:r>
              <a:rPr lang="en"/>
              <a:t>It has built in synchronization primitives and dynamic memory allocation. </a:t>
            </a:r>
            <a:endParaRPr/>
          </a:p>
          <a:p>
            <a:pPr indent="-298450" lvl="0" marL="457200" rtl="0" algn="l">
              <a:spcBef>
                <a:spcPts val="0"/>
              </a:spcBef>
              <a:spcAft>
                <a:spcPts val="0"/>
              </a:spcAft>
              <a:buSzPts val="1100"/>
              <a:buChar char="●"/>
            </a:pPr>
            <a:r>
              <a:rPr lang="en"/>
              <a:t>User programs running on PintOS, however, do not have these luxuries. </a:t>
            </a:r>
            <a:endParaRPr/>
          </a:p>
          <a:p>
            <a:pPr indent="-298450" lvl="0" marL="457200" rtl="0" algn="l">
              <a:spcBef>
                <a:spcPts val="0"/>
              </a:spcBef>
              <a:spcAft>
                <a:spcPts val="0"/>
              </a:spcAft>
              <a:buSzPts val="1100"/>
              <a:buChar char="●"/>
            </a:pPr>
            <a:r>
              <a:rPr lang="en"/>
              <a:t>The premise of our open ended project, was thus to add kernel support for multithreaded user programs; the goal being to write useful user programs that can create and manage multiple threads. </a:t>
            </a:r>
            <a:endParaRPr/>
          </a:p>
          <a:p>
            <a:pPr indent="-298450" lvl="0" marL="457200" rtl="0" algn="l">
              <a:spcBef>
                <a:spcPts val="0"/>
              </a:spcBef>
              <a:spcAft>
                <a:spcPts val="0"/>
              </a:spcAft>
              <a:buSzPts val="1100"/>
              <a:buChar char="●"/>
            </a:pPr>
            <a:r>
              <a:rPr lang="en"/>
              <a:t>Support for multithreading required creating a distinction between processes and threads, one that initially didn’t exist, as well as new system calls for creating and joining threads. </a:t>
            </a:r>
            <a:endParaRPr/>
          </a:p>
          <a:p>
            <a:pPr indent="-298450" lvl="0" marL="457200" rtl="0" algn="l">
              <a:spcBef>
                <a:spcPts val="0"/>
              </a:spcBef>
              <a:spcAft>
                <a:spcPts val="0"/>
              </a:spcAft>
              <a:buSzPts val="1100"/>
              <a:buChar char="●"/>
            </a:pPr>
            <a:r>
              <a:rPr lang="en"/>
              <a:t>To allow for actual useful and interesting programs, we created user level synchronization mechanisms and added user level dynamic memory allocation.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2b013e87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2b013e8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Wyatt:</a:t>
            </a:r>
            <a:endParaRPr/>
          </a:p>
          <a:p>
            <a:pPr indent="-298450" lvl="0" marL="457200" rtl="0" algn="l">
              <a:spcBef>
                <a:spcPts val="0"/>
              </a:spcBef>
              <a:spcAft>
                <a:spcPts val="0"/>
              </a:spcAft>
              <a:buSzPts val="1100"/>
              <a:buChar char="●"/>
            </a:pPr>
            <a:r>
              <a:rPr lang="en"/>
              <a:t>The base implementation you are all familiar with contains only struct thread, since there is no distinction between a thread and a process</a:t>
            </a:r>
            <a:endParaRPr/>
          </a:p>
          <a:p>
            <a:pPr indent="-298450" lvl="0" marL="457200" rtl="0" algn="l">
              <a:spcBef>
                <a:spcPts val="0"/>
              </a:spcBef>
              <a:spcAft>
                <a:spcPts val="0"/>
              </a:spcAft>
              <a:buSzPts val="1100"/>
              <a:buChar char="●"/>
            </a:pPr>
            <a:r>
              <a:rPr lang="en"/>
              <a:t>The first challenge we had to tackle was splitting these structs</a:t>
            </a:r>
            <a:endParaRPr/>
          </a:p>
          <a:p>
            <a:pPr indent="-298450" lvl="0" marL="457200" rtl="0" algn="l">
              <a:spcBef>
                <a:spcPts val="0"/>
              </a:spcBef>
              <a:spcAft>
                <a:spcPts val="0"/>
              </a:spcAft>
              <a:buSzPts val="1100"/>
              <a:buChar char="●"/>
            </a:pPr>
            <a:r>
              <a:rPr lang="en"/>
              <a:t>This was done by identifying the fields that should be shared amongst threads, which </a:t>
            </a:r>
            <a:r>
              <a:rPr lang="en"/>
              <a:t>largely</a:t>
            </a:r>
            <a:r>
              <a:rPr lang="en"/>
              <a:t> includes file descriptors and the page directory</a:t>
            </a:r>
            <a:endParaRPr/>
          </a:p>
          <a:p>
            <a:pPr indent="-298450" lvl="0" marL="457200" rtl="0" algn="l">
              <a:spcBef>
                <a:spcPts val="0"/>
              </a:spcBef>
              <a:spcAft>
                <a:spcPts val="0"/>
              </a:spcAft>
              <a:buSzPts val="1100"/>
              <a:buChar char="●"/>
            </a:pPr>
            <a:r>
              <a:rPr lang="en"/>
              <a:t>Other fields such as vruntime, for scheduling, the stack, status, and list of children are per thread</a:t>
            </a:r>
            <a:endParaRPr/>
          </a:p>
          <a:p>
            <a:pPr indent="-298450" lvl="0" marL="457200" rtl="0" algn="l">
              <a:spcBef>
                <a:spcPts val="0"/>
              </a:spcBef>
              <a:spcAft>
                <a:spcPts val="0"/>
              </a:spcAft>
              <a:buSzPts val="1100"/>
              <a:buChar char="●"/>
            </a:pPr>
            <a:r>
              <a:rPr lang="en"/>
              <a:t>A pointer to the process is kept within the thread struct, and a list of threads is kept within the process</a:t>
            </a:r>
            <a:endParaRPr/>
          </a:p>
          <a:p>
            <a:pPr indent="-298450" lvl="0" marL="457200" rtl="0" algn="l">
              <a:spcBef>
                <a:spcPts val="0"/>
              </a:spcBef>
              <a:spcAft>
                <a:spcPts val="0"/>
              </a:spcAft>
              <a:buSzPts val="1100"/>
              <a:buChar char="●"/>
            </a:pPr>
            <a:r>
              <a:rPr lang="en"/>
              <a:t>This allows threads to still access all of the shared resources</a:t>
            </a:r>
            <a:endParaRPr/>
          </a:p>
          <a:p>
            <a:pPr indent="-298450" lvl="0" marL="457200" rtl="0" algn="l">
              <a:spcBef>
                <a:spcPts val="0"/>
              </a:spcBef>
              <a:spcAft>
                <a:spcPts val="0"/>
              </a:spcAft>
              <a:buSzPts val="1100"/>
              <a:buChar char="●"/>
            </a:pPr>
            <a:r>
              <a:rPr lang="en"/>
              <a:t>All of this means we had to modify the exit and create methods for both thread and process to take care of the proper fields</a:t>
            </a:r>
            <a:endParaRPr/>
          </a:p>
          <a:p>
            <a:pPr indent="-298450" lvl="1" marL="914400" rtl="0" algn="l">
              <a:spcBef>
                <a:spcPts val="0"/>
              </a:spcBef>
              <a:spcAft>
                <a:spcPts val="0"/>
              </a:spcAft>
              <a:buSzPts val="1100"/>
              <a:buChar char="○"/>
            </a:pPr>
            <a:r>
              <a:rPr lang="en"/>
              <a:t>Logically, we switched process_exit to only be called when the last thread of that process exits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2b013e87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2b013e87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Wyatt:</a:t>
            </a:r>
            <a:endParaRPr/>
          </a:p>
          <a:p>
            <a:pPr indent="-298450" lvl="0" marL="457200" rtl="0" algn="l">
              <a:spcBef>
                <a:spcPts val="0"/>
              </a:spcBef>
              <a:spcAft>
                <a:spcPts val="0"/>
              </a:spcAft>
              <a:buSzPts val="1100"/>
              <a:buChar char="●"/>
            </a:pPr>
            <a:r>
              <a:rPr lang="en"/>
              <a:t>The first set of system calls we made allows the user to create, join and exit threads</a:t>
            </a:r>
            <a:endParaRPr/>
          </a:p>
          <a:p>
            <a:pPr indent="-298450" lvl="0" marL="457200" rtl="0" algn="l">
              <a:spcBef>
                <a:spcPts val="0"/>
              </a:spcBef>
              <a:spcAft>
                <a:spcPts val="0"/>
              </a:spcAft>
              <a:buSzPts val="1100"/>
              <a:buChar char="●"/>
            </a:pPr>
            <a:r>
              <a:rPr lang="en"/>
              <a:t>System calls are added on the user and kernel sides, linked by their system call number</a:t>
            </a:r>
            <a:endParaRPr/>
          </a:p>
          <a:p>
            <a:pPr indent="-298450" lvl="0" marL="457200" rtl="0" algn="l">
              <a:spcBef>
                <a:spcPts val="0"/>
              </a:spcBef>
              <a:spcAft>
                <a:spcPts val="0"/>
              </a:spcAft>
              <a:buSzPts val="1100"/>
              <a:buChar char="●"/>
            </a:pPr>
            <a:r>
              <a:rPr lang="en"/>
              <a:t>Thread_create mainly consists of two parts:</a:t>
            </a:r>
            <a:endParaRPr/>
          </a:p>
          <a:p>
            <a:pPr indent="-298450" lvl="1" marL="914400" rtl="0" algn="l">
              <a:spcBef>
                <a:spcPts val="0"/>
              </a:spcBef>
              <a:spcAft>
                <a:spcPts val="0"/>
              </a:spcAft>
              <a:buSzPts val="1100"/>
              <a:buChar char="○"/>
            </a:pPr>
            <a:r>
              <a:rPr lang="en"/>
              <a:t>Setting up a stack in which we store the passed in function pointer and arguments</a:t>
            </a:r>
            <a:endParaRPr/>
          </a:p>
          <a:p>
            <a:pPr indent="-298450" lvl="1" marL="914400" rtl="0" algn="l">
              <a:spcBef>
                <a:spcPts val="0"/>
              </a:spcBef>
              <a:spcAft>
                <a:spcPts val="0"/>
              </a:spcAft>
              <a:buSzPts val="1100"/>
              <a:buChar char="○"/>
            </a:pPr>
            <a:r>
              <a:rPr lang="en"/>
              <a:t>And calling thread_create with an added process argument to set up the thread’s pointer</a:t>
            </a:r>
            <a:endParaRPr/>
          </a:p>
          <a:p>
            <a:pPr indent="-298450" lvl="0" marL="457200" rtl="0" algn="l">
              <a:spcBef>
                <a:spcPts val="0"/>
              </a:spcBef>
              <a:spcAft>
                <a:spcPts val="0"/>
              </a:spcAft>
              <a:buSzPts val="1100"/>
              <a:buChar char="●"/>
            </a:pPr>
            <a:r>
              <a:rPr lang="en"/>
              <a:t>This then returns the threads id number which is stored by the user for the thread_join </a:t>
            </a:r>
            <a:r>
              <a:rPr lang="en"/>
              <a:t>system call</a:t>
            </a:r>
            <a:endParaRPr/>
          </a:p>
          <a:p>
            <a:pPr indent="-298450" lvl="0" marL="457200" rtl="0" algn="l">
              <a:spcBef>
                <a:spcPts val="0"/>
              </a:spcBef>
              <a:spcAft>
                <a:spcPts val="0"/>
              </a:spcAft>
              <a:buSzPts val="1100"/>
              <a:buChar char="●"/>
            </a:pPr>
            <a:r>
              <a:rPr lang="en"/>
              <a:t>Join takes this id, iterates over the process’ thread list to find the one it is looking for, and waits on a semaphore down to obtain the return code</a:t>
            </a:r>
            <a:endParaRPr/>
          </a:p>
          <a:p>
            <a:pPr indent="-298450" lvl="0" marL="457200" rtl="0" algn="l">
              <a:spcBef>
                <a:spcPts val="0"/>
              </a:spcBef>
              <a:spcAft>
                <a:spcPts val="0"/>
              </a:spcAft>
              <a:buSzPts val="1100"/>
              <a:buChar char="●"/>
            </a:pPr>
            <a:r>
              <a:rPr lang="en"/>
              <a:t>If the thread was not created by the calling process, join exits</a:t>
            </a:r>
            <a:endParaRPr/>
          </a:p>
          <a:p>
            <a:pPr indent="-298450" lvl="0" marL="457200" rtl="0" algn="l">
              <a:spcBef>
                <a:spcPts val="0"/>
              </a:spcBef>
              <a:spcAft>
                <a:spcPts val="0"/>
              </a:spcAft>
              <a:buSzPts val="1100"/>
              <a:buChar char="●"/>
            </a:pPr>
            <a:r>
              <a:rPr lang="en"/>
              <a:t>The syscall for exiting a thread simply calls thread_exit with the given exit code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b013e87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b013e87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b013e87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b013e87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a:p>
            <a:pPr indent="-298450" lvl="0" marL="457200" rtl="0" algn="l">
              <a:spcBef>
                <a:spcPts val="0"/>
              </a:spcBef>
              <a:spcAft>
                <a:spcPts val="0"/>
              </a:spcAft>
              <a:buSzPts val="1100"/>
              <a:buChar char="●"/>
            </a:pPr>
            <a:r>
              <a:rPr lang="en"/>
              <a:t>In order to achieve anything useful, most programs need to make use of dynamically allocated memory on the heap. This holds true for multithreaded programs. </a:t>
            </a:r>
            <a:endParaRPr/>
          </a:p>
          <a:p>
            <a:pPr indent="-298450" lvl="0" marL="457200" rtl="0" algn="l">
              <a:spcBef>
                <a:spcPts val="0"/>
              </a:spcBef>
              <a:spcAft>
                <a:spcPts val="0"/>
              </a:spcAft>
              <a:buSzPts val="1100"/>
              <a:buChar char="●"/>
            </a:pPr>
            <a:r>
              <a:rPr lang="en"/>
              <a:t>In order to carry out many important functions, such as using inodes, hash tables, bitmaps, an threads, the kernel has support for dynamic memory allocation. </a:t>
            </a:r>
            <a:endParaRPr/>
          </a:p>
          <a:p>
            <a:pPr indent="-298450" lvl="0" marL="457200" rtl="0" algn="l">
              <a:spcBef>
                <a:spcPts val="0"/>
              </a:spcBef>
              <a:spcAft>
                <a:spcPts val="0"/>
              </a:spcAft>
              <a:buSzPts val="1100"/>
              <a:buChar char="●"/>
            </a:pPr>
            <a:r>
              <a:rPr lang="en"/>
              <a:t>User programs, however, are greatly constrained by the lack of a user level memory allocator. </a:t>
            </a:r>
            <a:endParaRPr/>
          </a:p>
          <a:p>
            <a:pPr indent="-298450" lvl="0" marL="457200" rtl="0" algn="l">
              <a:spcBef>
                <a:spcPts val="0"/>
              </a:spcBef>
              <a:spcAft>
                <a:spcPts val="0"/>
              </a:spcAft>
              <a:buSzPts val="1100"/>
              <a:buChar char="●"/>
            </a:pPr>
            <a:r>
              <a:rPr lang="en"/>
              <a:t>To unlock the potential of our multithreaded user programs, we ported a malloc implementation written for CS 3214 to PintOS. </a:t>
            </a:r>
            <a:endParaRPr/>
          </a:p>
          <a:p>
            <a:pPr indent="-298450" lvl="0" marL="457200" rtl="0" algn="l">
              <a:spcBef>
                <a:spcPts val="0"/>
              </a:spcBef>
              <a:spcAft>
                <a:spcPts val="0"/>
              </a:spcAft>
              <a:buSzPts val="1100"/>
              <a:buChar char="●"/>
            </a:pPr>
            <a:r>
              <a:rPr lang="en"/>
              <a:t>This required implementing the concept of heap space in our process control block, which initially didn’t exist. </a:t>
            </a:r>
            <a:endParaRPr/>
          </a:p>
          <a:p>
            <a:pPr indent="-298450" lvl="0" marL="457200" rtl="0" algn="l">
              <a:spcBef>
                <a:spcPts val="0"/>
              </a:spcBef>
              <a:spcAft>
                <a:spcPts val="0"/>
              </a:spcAft>
              <a:buSzPts val="1100"/>
              <a:buChar char="●"/>
            </a:pPr>
            <a:r>
              <a:rPr lang="en"/>
              <a:t>We did this by tracking the executable data during program loading, and recording the start address of the heap. </a:t>
            </a:r>
            <a:endParaRPr/>
          </a:p>
          <a:p>
            <a:pPr indent="-298450" lvl="0" marL="457200" rtl="0" algn="l">
              <a:spcBef>
                <a:spcPts val="0"/>
              </a:spcBef>
              <a:spcAft>
                <a:spcPts val="0"/>
              </a:spcAft>
              <a:buSzPts val="1100"/>
              <a:buChar char="●"/>
            </a:pPr>
            <a:r>
              <a:rPr lang="en"/>
              <a:t>Using this new heap space we implemented an sbrk system call, which allows user programs, specifically malloc, to allocate memory on the heap.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b013e8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b013e87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2b013e87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2b013e8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b013e8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b013e8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Multithreading in PintOS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Ben Dunko, Wyatt Muller, </a:t>
            </a:r>
            <a:endParaRPr/>
          </a:p>
          <a:p>
            <a:pPr indent="0" lvl="0" marL="0" rtl="0" algn="ctr">
              <a:spcBef>
                <a:spcPts val="0"/>
              </a:spcBef>
              <a:spcAft>
                <a:spcPts val="0"/>
              </a:spcAft>
              <a:buNone/>
            </a:pPr>
            <a:r>
              <a:rPr lang="en"/>
              <a:t>Lucas Nunn, Tayseer Hannan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23" name="Google Shape;123;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 exit system call doesn’t work with threads</a:t>
            </a:r>
            <a:endParaRPr/>
          </a:p>
          <a:p>
            <a:pPr indent="-317500" lvl="1" marL="914400" rtl="0" algn="l">
              <a:spcBef>
                <a:spcPts val="0"/>
              </a:spcBef>
              <a:spcAft>
                <a:spcPts val="0"/>
              </a:spcAft>
              <a:buSzPts val="1400"/>
              <a:buChar char="○"/>
            </a:pPr>
            <a:r>
              <a:rPr lang="en"/>
              <a:t>Safely exiting each thread within a process is difficult</a:t>
            </a:r>
            <a:endParaRPr/>
          </a:p>
          <a:p>
            <a:pPr indent="-317500" lvl="1" marL="914400" rtl="0" algn="l">
              <a:spcBef>
                <a:spcPts val="0"/>
              </a:spcBef>
              <a:spcAft>
                <a:spcPts val="0"/>
              </a:spcAft>
              <a:buSzPts val="1400"/>
              <a:buChar char="○"/>
            </a:pPr>
            <a:r>
              <a:rPr lang="en"/>
              <a:t>Some threads may be blocked on, for example, IO operations which will never complete</a:t>
            </a:r>
            <a:endParaRPr/>
          </a:p>
          <a:p>
            <a:pPr indent="-342900" lvl="0" marL="457200" rtl="0" algn="l">
              <a:spcBef>
                <a:spcPts val="0"/>
              </a:spcBef>
              <a:spcAft>
                <a:spcPts val="0"/>
              </a:spcAft>
              <a:buSzPts val="1800"/>
              <a:buChar char="●"/>
            </a:pPr>
            <a:r>
              <a:rPr lang="en"/>
              <a:t>Synchronization through system calls is slow</a:t>
            </a:r>
            <a:endParaRPr/>
          </a:p>
          <a:p>
            <a:pPr indent="-317500" lvl="1" marL="914400" rtl="0" algn="l">
              <a:spcBef>
                <a:spcPts val="0"/>
              </a:spcBef>
              <a:spcAft>
                <a:spcPts val="0"/>
              </a:spcAft>
              <a:buSzPts val="1400"/>
              <a:buChar char="○"/>
            </a:pPr>
            <a:r>
              <a:rPr lang="en"/>
              <a:t>Requires slow context switch, even for simple operations like taking an uncontested lock</a:t>
            </a:r>
            <a:endParaRPr/>
          </a:p>
          <a:p>
            <a:pPr indent="-342900" lvl="0" marL="457200" rtl="0" algn="l">
              <a:spcBef>
                <a:spcPts val="0"/>
              </a:spcBef>
              <a:spcAft>
                <a:spcPts val="0"/>
              </a:spcAft>
              <a:buSzPts val="1800"/>
              <a:buChar char="●"/>
            </a:pPr>
            <a:r>
              <a:rPr lang="en"/>
              <a:t>Processes have a static stack size</a:t>
            </a:r>
            <a:endParaRPr/>
          </a:p>
          <a:p>
            <a:pPr indent="-317500" lvl="1" marL="914400" rtl="0" algn="l">
              <a:spcBef>
                <a:spcPts val="0"/>
              </a:spcBef>
              <a:spcAft>
                <a:spcPts val="0"/>
              </a:spcAft>
              <a:buSzPts val="1400"/>
              <a:buChar char="○"/>
            </a:pPr>
            <a:r>
              <a:rPr lang="en"/>
              <a:t>Based implementation off of project 2, no stack growth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default, PintOS supports multiple threads running on multiple CPUs</a:t>
            </a:r>
            <a:endParaRPr/>
          </a:p>
          <a:p>
            <a:pPr indent="-342900" lvl="0" marL="457200" rtl="0" algn="l">
              <a:spcBef>
                <a:spcPts val="0"/>
              </a:spcBef>
              <a:spcAft>
                <a:spcPts val="0"/>
              </a:spcAft>
              <a:buSzPts val="1800"/>
              <a:buChar char="●"/>
            </a:pPr>
            <a:r>
              <a:rPr lang="en"/>
              <a:t>But each process only contains 1 thread</a:t>
            </a:r>
            <a:endParaRPr/>
          </a:p>
          <a:p>
            <a:pPr indent="-342900" lvl="0" marL="457200" rtl="0" algn="l">
              <a:spcBef>
                <a:spcPts val="0"/>
              </a:spcBef>
              <a:spcAft>
                <a:spcPts val="0"/>
              </a:spcAft>
              <a:buSzPts val="1800"/>
              <a:buChar char="●"/>
            </a:pPr>
            <a:r>
              <a:rPr lang="en"/>
              <a:t>Goal: Enable a single process to start and manage multiple threads</a:t>
            </a:r>
            <a:endParaRPr/>
          </a:p>
          <a:p>
            <a:pPr indent="-317500" lvl="1" marL="914400" rtl="0" algn="l">
              <a:spcBef>
                <a:spcPts val="0"/>
              </a:spcBef>
              <a:spcAft>
                <a:spcPts val="0"/>
              </a:spcAft>
              <a:buSzPts val="1400"/>
              <a:buChar char="○"/>
            </a:pPr>
            <a:r>
              <a:rPr lang="en"/>
              <a:t>Splitting the monolithic thread control block into two parts - a process control block and a thread control block</a:t>
            </a:r>
            <a:endParaRPr/>
          </a:p>
          <a:p>
            <a:pPr indent="-317500" lvl="1" marL="914400" rtl="0" algn="l">
              <a:spcBef>
                <a:spcPts val="0"/>
              </a:spcBef>
              <a:spcAft>
                <a:spcPts val="0"/>
              </a:spcAft>
              <a:buSzPts val="1400"/>
              <a:buChar char="○"/>
            </a:pPr>
            <a:r>
              <a:rPr lang="en"/>
              <a:t>System Calls to create and join threads</a:t>
            </a:r>
            <a:endParaRPr/>
          </a:p>
          <a:p>
            <a:pPr indent="-317500" lvl="1" marL="914400" rtl="0" algn="l">
              <a:spcBef>
                <a:spcPts val="0"/>
              </a:spcBef>
              <a:spcAft>
                <a:spcPts val="0"/>
              </a:spcAft>
              <a:buSzPts val="1400"/>
              <a:buChar char="○"/>
            </a:pPr>
            <a:r>
              <a:rPr lang="en"/>
              <a:t>Adding user-level synchronization mechanisms</a:t>
            </a:r>
            <a:endParaRPr/>
          </a:p>
          <a:p>
            <a:pPr indent="-317500" lvl="1" marL="914400" rtl="0" algn="l">
              <a:spcBef>
                <a:spcPts val="0"/>
              </a:spcBef>
              <a:spcAft>
                <a:spcPts val="0"/>
              </a:spcAft>
              <a:buSzPts val="1400"/>
              <a:buChar char="○"/>
            </a:pPr>
            <a:r>
              <a:rPr lang="en"/>
              <a:t>Adding user-level dynamic memory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Splitting Thread</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implementation: struct thread contains both thread and process specific information</a:t>
            </a:r>
            <a:endParaRPr/>
          </a:p>
          <a:p>
            <a:pPr indent="-317500" lvl="1" marL="914400" rtl="0" algn="l">
              <a:spcBef>
                <a:spcPts val="0"/>
              </a:spcBef>
              <a:spcAft>
                <a:spcPts val="0"/>
              </a:spcAft>
              <a:buSzPts val="1400"/>
              <a:buChar char="○"/>
            </a:pPr>
            <a:r>
              <a:rPr lang="en"/>
              <a:t>No distinction between a process and a thread</a:t>
            </a:r>
            <a:endParaRPr/>
          </a:p>
          <a:p>
            <a:pPr indent="-342900" lvl="0" marL="457200" rtl="0" algn="l">
              <a:spcBef>
                <a:spcPts val="0"/>
              </a:spcBef>
              <a:spcAft>
                <a:spcPts val="0"/>
              </a:spcAft>
              <a:buSzPts val="1800"/>
              <a:buChar char="●"/>
            </a:pPr>
            <a:r>
              <a:rPr lang="en"/>
              <a:t>Added a struct process</a:t>
            </a:r>
            <a:endParaRPr/>
          </a:p>
          <a:p>
            <a:pPr indent="-317500" lvl="1" marL="914400" rtl="0" algn="l">
              <a:spcBef>
                <a:spcPts val="0"/>
              </a:spcBef>
              <a:spcAft>
                <a:spcPts val="0"/>
              </a:spcAft>
              <a:buSzPts val="1400"/>
              <a:buChar char="○"/>
            </a:pPr>
            <a:r>
              <a:rPr lang="en"/>
              <a:t>Contains a list of threads that this process contains</a:t>
            </a:r>
            <a:endParaRPr/>
          </a:p>
          <a:p>
            <a:pPr indent="-317500" lvl="1" marL="914400" rtl="0" algn="l">
              <a:spcBef>
                <a:spcPts val="0"/>
              </a:spcBef>
              <a:spcAft>
                <a:spcPts val="0"/>
              </a:spcAft>
              <a:buSzPts val="1400"/>
              <a:buChar char="○"/>
            </a:pPr>
            <a:r>
              <a:rPr lang="en"/>
              <a:t>Contains shared information such as file descriptors</a:t>
            </a:r>
            <a:endParaRPr/>
          </a:p>
          <a:p>
            <a:pPr indent="-342900" lvl="0" marL="457200" rtl="0" algn="l">
              <a:spcBef>
                <a:spcPts val="0"/>
              </a:spcBef>
              <a:spcAft>
                <a:spcPts val="0"/>
              </a:spcAft>
              <a:buSzPts val="1800"/>
              <a:buChar char="●"/>
            </a:pPr>
            <a:r>
              <a:rPr lang="en"/>
              <a:t>Modified thread_exit and process_exit accordingly.</a:t>
            </a:r>
            <a:endParaRPr/>
          </a:p>
          <a:p>
            <a:pPr indent="-317500" lvl="1" marL="914400" rtl="0" algn="l">
              <a:spcBef>
                <a:spcPts val="0"/>
              </a:spcBef>
              <a:spcAft>
                <a:spcPts val="0"/>
              </a:spcAft>
              <a:buSzPts val="1400"/>
              <a:buChar char="○"/>
            </a:pPr>
            <a:r>
              <a:rPr lang="en"/>
              <a:t>Threads no longer call process_exit as part of thread_exit, instead process_exit is called when the last thread of a process exits.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Calls: Threads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Added 3 new system calls: thread_create, thread_join, thread_exit</a:t>
            </a:r>
            <a:endParaRPr/>
          </a:p>
          <a:p>
            <a:pPr indent="-342900" lvl="0" marL="457200" rtl="0" algn="l">
              <a:spcBef>
                <a:spcPts val="0"/>
              </a:spcBef>
              <a:spcAft>
                <a:spcPts val="0"/>
              </a:spcAft>
              <a:buSzPts val="1800"/>
              <a:buChar char="●"/>
            </a:pPr>
            <a:r>
              <a:rPr lang="en"/>
              <a:t>i</a:t>
            </a:r>
            <a:r>
              <a:rPr lang="en"/>
              <a:t>nt </a:t>
            </a:r>
            <a:r>
              <a:rPr lang="en"/>
              <a:t>t</a:t>
            </a:r>
            <a:r>
              <a:rPr lang="en"/>
              <a:t>hread_create(void function (void * aux), void * aux)</a:t>
            </a:r>
            <a:endParaRPr/>
          </a:p>
          <a:p>
            <a:pPr indent="-317500" lvl="1" marL="914400" rtl="0" algn="l">
              <a:spcBef>
                <a:spcPts val="0"/>
              </a:spcBef>
              <a:spcAft>
                <a:spcPts val="0"/>
              </a:spcAft>
              <a:buSzPts val="1400"/>
              <a:buChar char="○"/>
            </a:pPr>
            <a:r>
              <a:rPr lang="en"/>
              <a:t>Creates a new thread which will run the given function</a:t>
            </a:r>
            <a:endParaRPr/>
          </a:p>
          <a:p>
            <a:pPr indent="-317500" lvl="1" marL="914400" rtl="0" algn="l">
              <a:spcBef>
                <a:spcPts val="0"/>
              </a:spcBef>
              <a:spcAft>
                <a:spcPts val="0"/>
              </a:spcAft>
              <a:buSzPts val="1400"/>
              <a:buChar char="○"/>
            </a:pPr>
            <a:r>
              <a:rPr lang="en"/>
              <a:t>Allows passing a void * parameter to the new thread</a:t>
            </a:r>
            <a:endParaRPr/>
          </a:p>
          <a:p>
            <a:pPr indent="-317500" lvl="1" marL="914400" rtl="0" algn="l">
              <a:spcBef>
                <a:spcPts val="0"/>
              </a:spcBef>
              <a:spcAft>
                <a:spcPts val="0"/>
              </a:spcAft>
              <a:buSzPts val="1400"/>
              <a:buChar char="○"/>
            </a:pPr>
            <a:r>
              <a:rPr lang="en"/>
              <a:t>Returns the id of the created thread, for use with thread_join</a:t>
            </a:r>
            <a:endParaRPr/>
          </a:p>
          <a:p>
            <a:pPr indent="-342900" lvl="0" marL="457200" rtl="0" algn="l">
              <a:spcBef>
                <a:spcPts val="0"/>
              </a:spcBef>
              <a:spcAft>
                <a:spcPts val="0"/>
              </a:spcAft>
              <a:buSzPts val="1800"/>
              <a:buChar char="●"/>
            </a:pPr>
            <a:r>
              <a:rPr lang="en"/>
              <a:t>int thread_join(int id)</a:t>
            </a:r>
            <a:endParaRPr/>
          </a:p>
          <a:p>
            <a:pPr indent="-317500" lvl="1" marL="914400" rtl="0" algn="l">
              <a:spcBef>
                <a:spcPts val="0"/>
              </a:spcBef>
              <a:spcAft>
                <a:spcPts val="0"/>
              </a:spcAft>
              <a:buSzPts val="1400"/>
              <a:buChar char="○"/>
            </a:pPr>
            <a:r>
              <a:rPr lang="en"/>
              <a:t>Waits for the given thread to exit, then returns the exit code for that thread</a:t>
            </a:r>
            <a:endParaRPr/>
          </a:p>
          <a:p>
            <a:pPr indent="-317500" lvl="1" marL="914400" rtl="0" algn="l">
              <a:spcBef>
                <a:spcPts val="0"/>
              </a:spcBef>
              <a:spcAft>
                <a:spcPts val="0"/>
              </a:spcAft>
              <a:buSzPts val="1400"/>
              <a:buChar char="○"/>
            </a:pPr>
            <a:r>
              <a:rPr lang="en"/>
              <a:t>Disallows joining a thread that was not created by the calling process</a:t>
            </a:r>
            <a:endParaRPr/>
          </a:p>
          <a:p>
            <a:pPr indent="-342900" lvl="0" marL="457200" rtl="0" algn="l">
              <a:spcBef>
                <a:spcPts val="0"/>
              </a:spcBef>
              <a:spcAft>
                <a:spcPts val="0"/>
              </a:spcAft>
              <a:buSzPts val="1800"/>
              <a:buChar char="●"/>
            </a:pPr>
            <a:r>
              <a:rPr lang="en"/>
              <a:t>void thread_exit(int exit_code)</a:t>
            </a:r>
            <a:endParaRPr/>
          </a:p>
          <a:p>
            <a:pPr indent="-317500" lvl="1" marL="914400" rtl="0" algn="l">
              <a:spcBef>
                <a:spcPts val="0"/>
              </a:spcBef>
              <a:spcAft>
                <a:spcPts val="0"/>
              </a:spcAft>
              <a:buSzPts val="1400"/>
              <a:buChar char="○"/>
            </a:pPr>
            <a:r>
              <a:rPr lang="en"/>
              <a:t>Terminates the calling thread with the given exit_code.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Calls: Synchronization</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Multithreaded user programs often need synchronization mechanisms to do useful work.</a:t>
            </a:r>
            <a:endParaRPr/>
          </a:p>
          <a:p>
            <a:pPr indent="-342900" lvl="0" marL="457200" rtl="0" algn="l">
              <a:spcBef>
                <a:spcPts val="0"/>
              </a:spcBef>
              <a:spcAft>
                <a:spcPts val="0"/>
              </a:spcAft>
              <a:buSzPts val="1800"/>
              <a:buChar char="●"/>
            </a:pPr>
            <a:r>
              <a:rPr lang="en"/>
              <a:t>Added systems calls to create and use synchronization mechanisms (locks, semaphores, and condition variables)</a:t>
            </a:r>
            <a:endParaRPr/>
          </a:p>
          <a:p>
            <a:pPr indent="-317500" lvl="1" marL="914400" rtl="0" algn="l">
              <a:spcBef>
                <a:spcPts val="0"/>
              </a:spcBef>
              <a:spcAft>
                <a:spcPts val="0"/>
              </a:spcAft>
              <a:buSzPts val="1400"/>
              <a:buChar char="○"/>
            </a:pPr>
            <a:r>
              <a:rPr lang="en"/>
              <a:t>int lock_init(), void lock_acquire(int), void lock_release(int)</a:t>
            </a:r>
            <a:endParaRPr/>
          </a:p>
          <a:p>
            <a:pPr indent="-317500" lvl="1" marL="914400" rtl="0" algn="l">
              <a:spcBef>
                <a:spcPts val="0"/>
              </a:spcBef>
              <a:spcAft>
                <a:spcPts val="0"/>
              </a:spcAft>
              <a:buSzPts val="1400"/>
              <a:buChar char="○"/>
            </a:pPr>
            <a:r>
              <a:rPr lang="en"/>
              <a:t>i</a:t>
            </a:r>
            <a:r>
              <a:rPr lang="en"/>
              <a:t>nt sema_init(), void sema_up(int), void sema_down(int)</a:t>
            </a:r>
            <a:endParaRPr/>
          </a:p>
          <a:p>
            <a:pPr indent="-317500" lvl="1" marL="914400" rtl="0" algn="l">
              <a:spcBef>
                <a:spcPts val="0"/>
              </a:spcBef>
              <a:spcAft>
                <a:spcPts val="0"/>
              </a:spcAft>
              <a:buSzPts val="1400"/>
              <a:buChar char="○"/>
            </a:pPr>
            <a:r>
              <a:rPr lang="en"/>
              <a:t>Int </a:t>
            </a:r>
            <a:r>
              <a:rPr lang="en"/>
              <a:t>c</a:t>
            </a:r>
            <a:r>
              <a:rPr lang="en"/>
              <a:t>ond_init(), void cond_wait(int), void cond_signal(int), </a:t>
            </a:r>
            <a:r>
              <a:rPr lang="en"/>
              <a:t>void </a:t>
            </a:r>
            <a:r>
              <a:rPr lang="en"/>
              <a:t>cond_broadcast(int)</a:t>
            </a:r>
            <a:endParaRPr/>
          </a:p>
          <a:p>
            <a:pPr indent="-342900" lvl="0" marL="457200" rtl="0" algn="l">
              <a:spcBef>
                <a:spcPts val="0"/>
              </a:spcBef>
              <a:spcAft>
                <a:spcPts val="0"/>
              </a:spcAft>
              <a:buSzPts val="1800"/>
              <a:buChar char="●"/>
            </a:pPr>
            <a:r>
              <a:rPr lang="en"/>
              <a:t>The init functions return a “synchronization descriptor” number.</a:t>
            </a:r>
            <a:endParaRPr/>
          </a:p>
          <a:p>
            <a:pPr indent="-317500" lvl="1" marL="914400" rtl="0" algn="l">
              <a:spcBef>
                <a:spcPts val="0"/>
              </a:spcBef>
              <a:spcAft>
                <a:spcPts val="0"/>
              </a:spcAft>
              <a:buSzPts val="1400"/>
              <a:buChar char="○"/>
            </a:pPr>
            <a:r>
              <a:rPr lang="en"/>
              <a:t>Numbers map to synchronization mechanisms inside the kernel</a:t>
            </a:r>
            <a:endParaRPr/>
          </a:p>
          <a:p>
            <a:pPr indent="-317500" lvl="1" marL="914400" rtl="0" algn="l">
              <a:spcBef>
                <a:spcPts val="0"/>
              </a:spcBef>
              <a:spcAft>
                <a:spcPts val="0"/>
              </a:spcAft>
              <a:buSzPts val="1400"/>
              <a:buChar char="○"/>
            </a:pPr>
            <a:r>
              <a:rPr lang="en"/>
              <a:t>User does not have direct access to locks, semaphores, or condition variables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Dynamic Memory</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Multithreaded</a:t>
            </a:r>
            <a:r>
              <a:rPr lang="en"/>
              <a:t> user programs often need dynamic memory allocation to do useful work.</a:t>
            </a:r>
            <a:endParaRPr/>
          </a:p>
          <a:p>
            <a:pPr indent="-342900" lvl="0" marL="457200" rtl="0" algn="l">
              <a:spcBef>
                <a:spcPts val="0"/>
              </a:spcBef>
              <a:spcAft>
                <a:spcPts val="0"/>
              </a:spcAft>
              <a:buSzPts val="1800"/>
              <a:buChar char="●"/>
            </a:pPr>
            <a:r>
              <a:rPr lang="en"/>
              <a:t>Added a malloc and free implementation to the user library</a:t>
            </a:r>
            <a:endParaRPr/>
          </a:p>
          <a:p>
            <a:pPr indent="-317500" lvl="1" marL="914400" rtl="0" algn="l">
              <a:spcBef>
                <a:spcPts val="0"/>
              </a:spcBef>
              <a:spcAft>
                <a:spcPts val="0"/>
              </a:spcAft>
              <a:buSzPts val="1400"/>
              <a:buChar char="○"/>
            </a:pPr>
            <a:r>
              <a:rPr lang="en"/>
              <a:t>Transferred</a:t>
            </a:r>
            <a:r>
              <a:rPr lang="en"/>
              <a:t> over implementation from CS 3214: Computer Systems</a:t>
            </a:r>
            <a:endParaRPr/>
          </a:p>
          <a:p>
            <a:pPr indent="-342900" lvl="0" marL="457200" rtl="0" algn="l">
              <a:spcBef>
                <a:spcPts val="0"/>
              </a:spcBef>
              <a:spcAft>
                <a:spcPts val="0"/>
              </a:spcAft>
              <a:buSzPts val="1800"/>
              <a:buChar char="●"/>
            </a:pPr>
            <a:r>
              <a:rPr lang="en"/>
              <a:t>Implemented sbrk system call</a:t>
            </a:r>
            <a:endParaRPr/>
          </a:p>
          <a:p>
            <a:pPr indent="-317500" lvl="1" marL="914400" rtl="0" algn="l">
              <a:spcBef>
                <a:spcPts val="0"/>
              </a:spcBef>
              <a:spcAft>
                <a:spcPts val="0"/>
              </a:spcAft>
              <a:buSzPts val="1400"/>
              <a:buChar char="○"/>
            </a:pPr>
            <a:r>
              <a:rPr lang="en"/>
              <a:t>Added heap indices to process control block</a:t>
            </a:r>
            <a:endParaRPr/>
          </a:p>
          <a:p>
            <a:pPr indent="-317500" lvl="1" marL="914400" rtl="0" algn="l">
              <a:spcBef>
                <a:spcPts val="0"/>
              </a:spcBef>
              <a:spcAft>
                <a:spcPts val="0"/>
              </a:spcAft>
              <a:buSzPts val="1400"/>
              <a:buChar char="○"/>
            </a:pPr>
            <a:r>
              <a:rPr lang="en"/>
              <a:t>Set heap start during program loading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555600"/>
            <a:ext cx="7987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Dining Philosophers</a:t>
            </a:r>
            <a:endParaRPr/>
          </a:p>
        </p:txBody>
      </p:sp>
      <p:sp>
        <p:nvSpPr>
          <p:cNvPr id="99" name="Google Shape;99;p19"/>
          <p:cNvSpPr txBox="1"/>
          <p:nvPr>
            <p:ph idx="1" type="body"/>
          </p:nvPr>
        </p:nvSpPr>
        <p:spPr>
          <a:xfrm>
            <a:off x="311700" y="1399400"/>
            <a:ext cx="5999100" cy="3638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Five philosophers sit around a </a:t>
            </a:r>
            <a:r>
              <a:rPr lang="en"/>
              <a:t>circular</a:t>
            </a:r>
            <a:r>
              <a:rPr lang="en"/>
              <a:t> dinner table.</a:t>
            </a:r>
            <a:endParaRPr/>
          </a:p>
          <a:p>
            <a:pPr indent="-304800" lvl="0" marL="457200" rtl="0" algn="l">
              <a:spcBef>
                <a:spcPts val="0"/>
              </a:spcBef>
              <a:spcAft>
                <a:spcPts val="0"/>
              </a:spcAft>
              <a:buSzPts val="1200"/>
              <a:buChar char="●"/>
            </a:pPr>
            <a:r>
              <a:rPr lang="en"/>
              <a:t>Each philosopher has a fork to his left and to his right, shared with his neighbors.</a:t>
            </a:r>
            <a:endParaRPr/>
          </a:p>
          <a:p>
            <a:pPr indent="-304800" lvl="0" marL="457200" rtl="0" algn="l">
              <a:spcBef>
                <a:spcPts val="0"/>
              </a:spcBef>
              <a:spcAft>
                <a:spcPts val="0"/>
              </a:spcAft>
              <a:buSzPts val="1200"/>
              <a:buChar char="●"/>
            </a:pPr>
            <a:r>
              <a:rPr lang="en"/>
              <a:t>The philosophers would like to eat from their plate of spaghetti, but require both forks in order to do so. </a:t>
            </a:r>
            <a:endParaRPr/>
          </a:p>
          <a:p>
            <a:pPr indent="-304800" lvl="0" marL="457200" rtl="0" algn="l">
              <a:spcBef>
                <a:spcPts val="0"/>
              </a:spcBef>
              <a:spcAft>
                <a:spcPts val="0"/>
              </a:spcAft>
              <a:buSzPts val="1200"/>
              <a:buChar char="●"/>
            </a:pPr>
            <a:r>
              <a:rPr lang="en"/>
              <a:t>Dijkstra’s solution requires one lock, one semaphore per philosopher, and one state per philosopher.</a:t>
            </a:r>
            <a:endParaRPr/>
          </a:p>
          <a:p>
            <a:pPr indent="-304800" lvl="1" marL="914400" rtl="0" algn="l">
              <a:spcBef>
                <a:spcPts val="0"/>
              </a:spcBef>
              <a:spcAft>
                <a:spcPts val="0"/>
              </a:spcAft>
              <a:buSzPts val="1200"/>
              <a:buChar char="○"/>
            </a:pPr>
            <a:r>
              <a:rPr lang="en"/>
              <a:t>Philosophers think for some amount of time, setting their state to Thinking.</a:t>
            </a:r>
            <a:endParaRPr/>
          </a:p>
          <a:p>
            <a:pPr indent="-304800" lvl="1" marL="914400" rtl="0" algn="l">
              <a:spcBef>
                <a:spcPts val="0"/>
              </a:spcBef>
              <a:spcAft>
                <a:spcPts val="0"/>
              </a:spcAft>
              <a:buSzPts val="1200"/>
              <a:buChar char="○"/>
            </a:pPr>
            <a:r>
              <a:rPr lang="en"/>
              <a:t>Afterwards, philosophers set their state to Hungry</a:t>
            </a:r>
            <a:endParaRPr/>
          </a:p>
          <a:p>
            <a:pPr indent="-304800" lvl="1" marL="914400" rtl="0" algn="l">
              <a:spcBef>
                <a:spcPts val="0"/>
              </a:spcBef>
              <a:spcAft>
                <a:spcPts val="0"/>
              </a:spcAft>
              <a:buSzPts val="1200"/>
              <a:buChar char="○"/>
            </a:pPr>
            <a:r>
              <a:rPr lang="en"/>
              <a:t>Philosophers attempt to pick up forks, blocking on semaphore if unable. If able, sets state to Eating.</a:t>
            </a:r>
            <a:endParaRPr/>
          </a:p>
          <a:p>
            <a:pPr indent="-304800" lvl="1" marL="914400" rtl="0" algn="l">
              <a:spcBef>
                <a:spcPts val="0"/>
              </a:spcBef>
              <a:spcAft>
                <a:spcPts val="0"/>
              </a:spcAft>
              <a:buSzPts val="1200"/>
              <a:buChar char="○"/>
            </a:pPr>
            <a:r>
              <a:rPr lang="en"/>
              <a:t>After eating, the philosopher who just ate checks if the philosophers to his left and right now could eat, and if so, unblocks them and atomically sets their state to Eating. </a:t>
            </a:r>
            <a:endParaRPr/>
          </a:p>
        </p:txBody>
      </p:sp>
      <p:pic>
        <p:nvPicPr>
          <p:cNvPr id="100" name="Google Shape;100;p19"/>
          <p:cNvPicPr preferRelativeResize="0"/>
          <p:nvPr/>
        </p:nvPicPr>
        <p:blipFill>
          <a:blip r:embed="rId3">
            <a:alphaModFix/>
          </a:blip>
          <a:stretch>
            <a:fillRect/>
          </a:stretch>
        </p:blipFill>
        <p:spPr>
          <a:xfrm>
            <a:off x="6548998" y="1639950"/>
            <a:ext cx="2331976" cy="2418524"/>
          </a:xfrm>
          <a:prstGeom prst="rect">
            <a:avLst/>
          </a:prstGeom>
          <a:noFill/>
          <a:ln>
            <a:noFill/>
          </a:ln>
        </p:spPr>
      </p:pic>
      <p:sp>
        <p:nvSpPr>
          <p:cNvPr id="101" name="Google Shape;101;p19"/>
          <p:cNvSpPr txBox="1"/>
          <p:nvPr/>
        </p:nvSpPr>
        <p:spPr>
          <a:xfrm>
            <a:off x="359625" y="4940025"/>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555600"/>
            <a:ext cx="7987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Simple Workers</a:t>
            </a:r>
            <a:endParaRPr/>
          </a:p>
        </p:txBody>
      </p:sp>
      <p:sp>
        <p:nvSpPr>
          <p:cNvPr id="107" name="Google Shape;107;p20"/>
          <p:cNvSpPr txBox="1"/>
          <p:nvPr>
            <p:ph idx="1" type="body"/>
          </p:nvPr>
        </p:nvSpPr>
        <p:spPr>
          <a:xfrm>
            <a:off x="311700" y="1399400"/>
            <a:ext cx="3790800" cy="2784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Simple test program where workers increment a counter</a:t>
            </a:r>
            <a:endParaRPr/>
          </a:p>
          <a:p>
            <a:pPr indent="-304800" lvl="0" marL="457200" rtl="0" algn="l">
              <a:spcBef>
                <a:spcPts val="0"/>
              </a:spcBef>
              <a:spcAft>
                <a:spcPts val="0"/>
              </a:spcAft>
              <a:buSzPts val="1200"/>
              <a:buChar char="●"/>
            </a:pPr>
            <a:r>
              <a:rPr lang="en"/>
              <a:t>Update shared counter every </a:t>
            </a:r>
            <a:r>
              <a:rPr lang="en"/>
              <a:t>1,000,000 </a:t>
            </a:r>
            <a:r>
              <a:rPr lang="en"/>
              <a:t>additions.</a:t>
            </a:r>
            <a:endParaRPr/>
          </a:p>
          <a:p>
            <a:pPr indent="-304800" lvl="0" marL="457200" rtl="0" algn="l">
              <a:spcBef>
                <a:spcPts val="0"/>
              </a:spcBef>
              <a:spcAft>
                <a:spcPts val="0"/>
              </a:spcAft>
              <a:buSzPts val="1200"/>
              <a:buChar char="●"/>
            </a:pPr>
            <a:r>
              <a:rPr lang="en"/>
              <a:t>Shared counter protected by lock.</a:t>
            </a:r>
            <a:endParaRPr/>
          </a:p>
          <a:p>
            <a:pPr indent="-304800" lvl="0" marL="457200" rtl="0" algn="l">
              <a:spcBef>
                <a:spcPts val="0"/>
              </a:spcBef>
              <a:spcAft>
                <a:spcPts val="0"/>
              </a:spcAft>
              <a:buSzPts val="1200"/>
              <a:buChar char="●"/>
            </a:pPr>
            <a:r>
              <a:rPr lang="en"/>
              <a:t>Exit when shared counter reaches 999,999,999.</a:t>
            </a:r>
            <a:endParaRPr/>
          </a:p>
          <a:p>
            <a:pPr indent="-304800" lvl="0" marL="457200" rtl="0" algn="l">
              <a:spcBef>
                <a:spcPts val="0"/>
              </a:spcBef>
              <a:spcAft>
                <a:spcPts val="0"/>
              </a:spcAft>
              <a:buSzPts val="1200"/>
              <a:buChar char="●"/>
            </a:pPr>
            <a:r>
              <a:rPr lang="en"/>
              <a:t>Total ticks required decreases as number of worker threads increases.</a:t>
            </a:r>
            <a:endParaRPr/>
          </a:p>
        </p:txBody>
      </p:sp>
      <p:sp>
        <p:nvSpPr>
          <p:cNvPr id="108" name="Google Shape;108;p20"/>
          <p:cNvSpPr txBox="1"/>
          <p:nvPr/>
        </p:nvSpPr>
        <p:spPr>
          <a:xfrm>
            <a:off x="359625" y="4940025"/>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09" name="Google Shape;109;p20"/>
          <p:cNvPicPr preferRelativeResize="0"/>
          <p:nvPr/>
        </p:nvPicPr>
        <p:blipFill>
          <a:blip r:embed="rId3">
            <a:alphaModFix/>
          </a:blip>
          <a:stretch>
            <a:fillRect/>
          </a:stretch>
        </p:blipFill>
        <p:spPr>
          <a:xfrm>
            <a:off x="4693375" y="1561700"/>
            <a:ext cx="4100526" cy="246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555600"/>
            <a:ext cx="7987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Speedup Continued</a:t>
            </a:r>
            <a:r>
              <a:rPr lang="en"/>
              <a:t>:</a:t>
            </a:r>
            <a:endParaRPr/>
          </a:p>
        </p:txBody>
      </p:sp>
      <p:sp>
        <p:nvSpPr>
          <p:cNvPr id="115" name="Google Shape;115;p21"/>
          <p:cNvSpPr txBox="1"/>
          <p:nvPr>
            <p:ph idx="1" type="body"/>
          </p:nvPr>
        </p:nvSpPr>
        <p:spPr>
          <a:xfrm>
            <a:off x="311700" y="1399400"/>
            <a:ext cx="4260300" cy="3463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Limitations to speedup, 8 cores available on pintos, thus max speedup seen at 8 threads. </a:t>
            </a:r>
            <a:endParaRPr/>
          </a:p>
          <a:p>
            <a:pPr indent="-304800" lvl="0" marL="457200" rtl="0" algn="l">
              <a:spcBef>
                <a:spcPts val="0"/>
              </a:spcBef>
              <a:spcAft>
                <a:spcPts val="0"/>
              </a:spcAft>
              <a:buSzPts val="1200"/>
              <a:buChar char="●"/>
            </a:pPr>
            <a:r>
              <a:rPr lang="en"/>
              <a:t>Threads will compete for CPU time </a:t>
            </a:r>
            <a:endParaRPr/>
          </a:p>
          <a:p>
            <a:pPr indent="0" lvl="0" marL="457200" rtl="0" algn="l">
              <a:spcBef>
                <a:spcPts val="1200"/>
              </a:spcBef>
              <a:spcAft>
                <a:spcPts val="1200"/>
              </a:spcAft>
              <a:buNone/>
            </a:pPr>
            <a:r>
              <a:rPr lang="en"/>
              <a:t> </a:t>
            </a:r>
            <a:endParaRPr/>
          </a:p>
        </p:txBody>
      </p:sp>
      <p:sp>
        <p:nvSpPr>
          <p:cNvPr id="116" name="Google Shape;116;p21"/>
          <p:cNvSpPr txBox="1"/>
          <p:nvPr/>
        </p:nvSpPr>
        <p:spPr>
          <a:xfrm>
            <a:off x="359625" y="4940025"/>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17" name="Google Shape;117;p21"/>
          <p:cNvPicPr preferRelativeResize="0"/>
          <p:nvPr/>
        </p:nvPicPr>
        <p:blipFill>
          <a:blip r:embed="rId3">
            <a:alphaModFix/>
          </a:blip>
          <a:stretch>
            <a:fillRect/>
          </a:stretch>
        </p:blipFill>
        <p:spPr>
          <a:xfrm>
            <a:off x="4572000" y="1727425"/>
            <a:ext cx="4341050" cy="265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