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sldIdLst>
    <p:sldId id="256" r:id="rId2"/>
    <p:sldId id="287" r:id="rId3"/>
    <p:sldId id="288" r:id="rId4"/>
    <p:sldId id="289" r:id="rId5"/>
    <p:sldId id="290" r:id="rId6"/>
    <p:sldId id="291" r:id="rId7"/>
    <p:sldId id="292" r:id="rId8"/>
    <p:sldId id="293" r:id="rId9"/>
    <p:sldId id="258" r:id="rId10"/>
    <p:sldId id="257" r:id="rId11"/>
    <p:sldId id="262" r:id="rId12"/>
    <p:sldId id="260" r:id="rId13"/>
    <p:sldId id="261" r:id="rId14"/>
    <p:sldId id="263" r:id="rId15"/>
    <p:sldId id="265" r:id="rId16"/>
    <p:sldId id="264" r:id="rId17"/>
    <p:sldId id="266" r:id="rId18"/>
    <p:sldId id="285" r:id="rId19"/>
    <p:sldId id="279" r:id="rId20"/>
    <p:sldId id="282" r:id="rId21"/>
    <p:sldId id="277" r:id="rId22"/>
    <p:sldId id="272" r:id="rId23"/>
    <p:sldId id="284" r:id="rId24"/>
    <p:sldId id="283" r:id="rId25"/>
    <p:sldId id="295" r:id="rId26"/>
    <p:sldId id="296" r:id="rId27"/>
    <p:sldId id="297" r:id="rId28"/>
    <p:sldId id="298" r:id="rId29"/>
    <p:sldId id="286" r:id="rId30"/>
    <p:sldId id="300" r:id="rId31"/>
    <p:sldId id="299" r:id="rId32"/>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ián Alejandro Tapia Jorquera" initials="FATJ" lastIdx="0" clrIdx="0">
    <p:extLst>
      <p:ext uri="{19B8F6BF-5375-455C-9EA6-DF929625EA0E}">
        <p15:presenceInfo xmlns:p15="http://schemas.microsoft.com/office/powerpoint/2012/main" userId="086e992d1d6eaf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D59D8-0503-4DA6-8FFF-D1888D1DF91A}" type="datetimeFigureOut">
              <a:rPr lang="es-CL" smtClean="0"/>
              <a:t>03-07-2019</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FB9CA-C9D3-452A-9930-B1E2015437FC}" type="slidenum">
              <a:rPr lang="es-CL" smtClean="0"/>
              <a:t>‹Nº›</a:t>
            </a:fld>
            <a:endParaRPr lang="es-CL"/>
          </a:p>
        </p:txBody>
      </p:sp>
    </p:spTree>
    <p:extLst>
      <p:ext uri="{BB962C8B-B14F-4D97-AF65-F5344CB8AC3E}">
        <p14:creationId xmlns:p14="http://schemas.microsoft.com/office/powerpoint/2010/main" val="327064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a:p>
        </p:txBody>
      </p:sp>
      <p:sp>
        <p:nvSpPr>
          <p:cNvPr id="4" name="Marcador de número de diapositiva 3"/>
          <p:cNvSpPr>
            <a:spLocks noGrp="1"/>
          </p:cNvSpPr>
          <p:nvPr>
            <p:ph type="sldNum" sz="quarter" idx="10"/>
          </p:nvPr>
        </p:nvSpPr>
        <p:spPr/>
        <p:txBody>
          <a:bodyPr/>
          <a:lstStyle/>
          <a:p>
            <a:fld id="{024FB9CA-C9D3-452A-9930-B1E2015437FC}" type="slidenum">
              <a:rPr lang="es-CL" smtClean="0"/>
              <a:t>16</a:t>
            </a:fld>
            <a:endParaRPr lang="es-CL"/>
          </a:p>
        </p:txBody>
      </p:sp>
    </p:spTree>
    <p:extLst>
      <p:ext uri="{BB962C8B-B14F-4D97-AF65-F5344CB8AC3E}">
        <p14:creationId xmlns:p14="http://schemas.microsoft.com/office/powerpoint/2010/main" val="3946868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a:p>
        </p:txBody>
      </p:sp>
      <p:sp>
        <p:nvSpPr>
          <p:cNvPr id="4" name="Marcador de número de diapositiva 3"/>
          <p:cNvSpPr>
            <a:spLocks noGrp="1"/>
          </p:cNvSpPr>
          <p:nvPr>
            <p:ph type="sldNum" sz="quarter" idx="10"/>
          </p:nvPr>
        </p:nvSpPr>
        <p:spPr/>
        <p:txBody>
          <a:bodyPr/>
          <a:lstStyle/>
          <a:p>
            <a:fld id="{024FB9CA-C9D3-452A-9930-B1E2015437FC}" type="slidenum">
              <a:rPr lang="es-CL" smtClean="0"/>
              <a:t>25</a:t>
            </a:fld>
            <a:endParaRPr lang="es-CL"/>
          </a:p>
        </p:txBody>
      </p:sp>
    </p:spTree>
    <p:extLst>
      <p:ext uri="{BB962C8B-B14F-4D97-AF65-F5344CB8AC3E}">
        <p14:creationId xmlns:p14="http://schemas.microsoft.com/office/powerpoint/2010/main" val="22573777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E1C33AD-A038-442E-9F50-F29ADFA2C077}" type="datetimeFigureOut">
              <a:rPr lang="es-CL" smtClean="0"/>
              <a:t>03-07-2019</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E2F92FC-DA25-4023-97C0-F5216CBF1AF3}" type="slidenum">
              <a:rPr lang="es-CL" smtClean="0"/>
              <a:t>‹Nº›</a:t>
            </a:fld>
            <a:endParaRPr lang="es-CL" dirty="0"/>
          </a:p>
        </p:txBody>
      </p:sp>
    </p:spTree>
    <p:extLst>
      <p:ext uri="{BB962C8B-B14F-4D97-AF65-F5344CB8AC3E}">
        <p14:creationId xmlns:p14="http://schemas.microsoft.com/office/powerpoint/2010/main" val="1086518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1C33AD-A038-442E-9F50-F29ADFA2C077}" type="datetimeFigureOut">
              <a:rPr lang="es-CL" smtClean="0"/>
              <a:t>03-07-2019</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0E2F92FC-DA25-4023-97C0-F5216CBF1AF3}" type="slidenum">
              <a:rPr lang="es-CL" smtClean="0"/>
              <a:t>‹Nº›</a:t>
            </a:fld>
            <a:endParaRPr lang="es-CL" dirty="0"/>
          </a:p>
        </p:txBody>
      </p:sp>
    </p:spTree>
    <p:extLst>
      <p:ext uri="{BB962C8B-B14F-4D97-AF65-F5344CB8AC3E}">
        <p14:creationId xmlns:p14="http://schemas.microsoft.com/office/powerpoint/2010/main" val="1774119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1C33AD-A038-442E-9F50-F29ADFA2C077}" type="datetimeFigureOut">
              <a:rPr lang="es-CL" smtClean="0"/>
              <a:t>03-07-2019</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0E2F92FC-DA25-4023-97C0-F5216CBF1AF3}" type="slidenum">
              <a:rPr lang="es-CL" smtClean="0"/>
              <a:t>‹Nº›</a:t>
            </a:fld>
            <a:endParaRPr lang="es-CL" dirty="0"/>
          </a:p>
        </p:txBody>
      </p:sp>
    </p:spTree>
    <p:extLst>
      <p:ext uri="{BB962C8B-B14F-4D97-AF65-F5344CB8AC3E}">
        <p14:creationId xmlns:p14="http://schemas.microsoft.com/office/powerpoint/2010/main" val="125554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1C33AD-A038-442E-9F50-F29ADFA2C077}" type="datetimeFigureOut">
              <a:rPr lang="es-CL" smtClean="0"/>
              <a:t>03-07-2019</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0E2F92FC-DA25-4023-97C0-F5216CBF1AF3}" type="slidenum">
              <a:rPr lang="es-CL" smtClean="0"/>
              <a:t>‹Nº›</a:t>
            </a:fld>
            <a:endParaRPr lang="es-CL" dirty="0"/>
          </a:p>
        </p:txBody>
      </p:sp>
    </p:spTree>
    <p:extLst>
      <p:ext uri="{BB962C8B-B14F-4D97-AF65-F5344CB8AC3E}">
        <p14:creationId xmlns:p14="http://schemas.microsoft.com/office/powerpoint/2010/main" val="1672082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2E1C33AD-A038-442E-9F50-F29ADFA2C077}" type="datetimeFigureOut">
              <a:rPr lang="es-CL" smtClean="0"/>
              <a:t>03-07-2019</a:t>
            </a:fld>
            <a:endParaRPr lang="es-CL" dirty="0"/>
          </a:p>
        </p:txBody>
      </p:sp>
      <p:sp>
        <p:nvSpPr>
          <p:cNvPr id="5" name="Footer Placeholder 4"/>
          <p:cNvSpPr>
            <a:spLocks noGrp="1"/>
          </p:cNvSpPr>
          <p:nvPr>
            <p:ph type="ftr" sz="quarter" idx="11"/>
          </p:nvPr>
        </p:nvSpPr>
        <p:spPr>
          <a:xfrm>
            <a:off x="2182708" y="6272784"/>
            <a:ext cx="6327648" cy="365125"/>
          </a:xfrm>
        </p:spPr>
        <p:txBody>
          <a:bodyPr/>
          <a:lstStyle/>
          <a:p>
            <a:endParaRPr lang="es-CL"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E2F92FC-DA25-4023-97C0-F5216CBF1AF3}" type="slidenum">
              <a:rPr lang="es-CL" smtClean="0"/>
              <a:t>‹Nº›</a:t>
            </a:fld>
            <a:endParaRPr lang="es-CL" dirty="0"/>
          </a:p>
        </p:txBody>
      </p:sp>
    </p:spTree>
    <p:extLst>
      <p:ext uri="{BB962C8B-B14F-4D97-AF65-F5344CB8AC3E}">
        <p14:creationId xmlns:p14="http://schemas.microsoft.com/office/powerpoint/2010/main" val="407100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E1C33AD-A038-442E-9F50-F29ADFA2C077}" type="datetimeFigureOut">
              <a:rPr lang="es-CL" smtClean="0"/>
              <a:t>03-07-2019</a:t>
            </a:fld>
            <a:endParaRPr lang="es-CL" dirty="0"/>
          </a:p>
        </p:txBody>
      </p:sp>
      <p:sp>
        <p:nvSpPr>
          <p:cNvPr id="6" name="Footer Placeholder 5"/>
          <p:cNvSpPr>
            <a:spLocks noGrp="1"/>
          </p:cNvSpPr>
          <p:nvPr>
            <p:ph type="ftr" sz="quarter" idx="11"/>
          </p:nvPr>
        </p:nvSpPr>
        <p:spPr/>
        <p:txBody>
          <a:bodyPr/>
          <a:lstStyle/>
          <a:p>
            <a:endParaRPr lang="es-CL" dirty="0"/>
          </a:p>
        </p:txBody>
      </p:sp>
      <p:sp>
        <p:nvSpPr>
          <p:cNvPr id="7" name="Slide Number Placeholder 6"/>
          <p:cNvSpPr>
            <a:spLocks noGrp="1"/>
          </p:cNvSpPr>
          <p:nvPr>
            <p:ph type="sldNum" sz="quarter" idx="12"/>
          </p:nvPr>
        </p:nvSpPr>
        <p:spPr/>
        <p:txBody>
          <a:bodyPr/>
          <a:lstStyle/>
          <a:p>
            <a:fld id="{0E2F92FC-DA25-4023-97C0-F5216CBF1AF3}" type="slidenum">
              <a:rPr lang="es-CL" smtClean="0"/>
              <a:t>‹Nº›</a:t>
            </a:fld>
            <a:endParaRPr lang="es-CL" dirty="0"/>
          </a:p>
        </p:txBody>
      </p:sp>
    </p:spTree>
    <p:extLst>
      <p:ext uri="{BB962C8B-B14F-4D97-AF65-F5344CB8AC3E}">
        <p14:creationId xmlns:p14="http://schemas.microsoft.com/office/powerpoint/2010/main" val="783076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E1C33AD-A038-442E-9F50-F29ADFA2C077}" type="datetimeFigureOut">
              <a:rPr lang="es-CL" smtClean="0"/>
              <a:t>03-07-2019</a:t>
            </a:fld>
            <a:endParaRPr lang="es-CL" dirty="0"/>
          </a:p>
        </p:txBody>
      </p:sp>
      <p:sp>
        <p:nvSpPr>
          <p:cNvPr id="8" name="Footer Placeholder 7"/>
          <p:cNvSpPr>
            <a:spLocks noGrp="1"/>
          </p:cNvSpPr>
          <p:nvPr>
            <p:ph type="ftr" sz="quarter" idx="11"/>
          </p:nvPr>
        </p:nvSpPr>
        <p:spPr/>
        <p:txBody>
          <a:bodyPr/>
          <a:lstStyle/>
          <a:p>
            <a:endParaRPr lang="es-CL" dirty="0"/>
          </a:p>
        </p:txBody>
      </p:sp>
      <p:sp>
        <p:nvSpPr>
          <p:cNvPr id="9" name="Slide Number Placeholder 8"/>
          <p:cNvSpPr>
            <a:spLocks noGrp="1"/>
          </p:cNvSpPr>
          <p:nvPr>
            <p:ph type="sldNum" sz="quarter" idx="12"/>
          </p:nvPr>
        </p:nvSpPr>
        <p:spPr/>
        <p:txBody>
          <a:bodyPr/>
          <a:lstStyle/>
          <a:p>
            <a:fld id="{0E2F92FC-DA25-4023-97C0-F5216CBF1AF3}" type="slidenum">
              <a:rPr lang="es-CL" smtClean="0"/>
              <a:t>‹Nº›</a:t>
            </a:fld>
            <a:endParaRPr lang="es-CL" dirty="0"/>
          </a:p>
        </p:txBody>
      </p:sp>
    </p:spTree>
    <p:extLst>
      <p:ext uri="{BB962C8B-B14F-4D97-AF65-F5344CB8AC3E}">
        <p14:creationId xmlns:p14="http://schemas.microsoft.com/office/powerpoint/2010/main" val="167922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E1C33AD-A038-442E-9F50-F29ADFA2C077}" type="datetimeFigureOut">
              <a:rPr lang="es-CL" smtClean="0"/>
              <a:t>03-07-2019</a:t>
            </a:fld>
            <a:endParaRPr lang="es-CL" dirty="0"/>
          </a:p>
        </p:txBody>
      </p:sp>
      <p:sp>
        <p:nvSpPr>
          <p:cNvPr id="4" name="Footer Placeholder 3"/>
          <p:cNvSpPr>
            <a:spLocks noGrp="1"/>
          </p:cNvSpPr>
          <p:nvPr>
            <p:ph type="ftr" sz="quarter" idx="11"/>
          </p:nvPr>
        </p:nvSpPr>
        <p:spPr/>
        <p:txBody>
          <a:bodyPr/>
          <a:lstStyle/>
          <a:p>
            <a:endParaRPr lang="es-CL" dirty="0"/>
          </a:p>
        </p:txBody>
      </p:sp>
      <p:sp>
        <p:nvSpPr>
          <p:cNvPr id="5" name="Slide Number Placeholder 4"/>
          <p:cNvSpPr>
            <a:spLocks noGrp="1"/>
          </p:cNvSpPr>
          <p:nvPr>
            <p:ph type="sldNum" sz="quarter" idx="12"/>
          </p:nvPr>
        </p:nvSpPr>
        <p:spPr/>
        <p:txBody>
          <a:bodyPr/>
          <a:lstStyle/>
          <a:p>
            <a:fld id="{0E2F92FC-DA25-4023-97C0-F5216CBF1AF3}" type="slidenum">
              <a:rPr lang="es-CL" smtClean="0"/>
              <a:t>‹Nº›</a:t>
            </a:fld>
            <a:endParaRPr lang="es-CL" dirty="0"/>
          </a:p>
        </p:txBody>
      </p:sp>
    </p:spTree>
    <p:extLst>
      <p:ext uri="{BB962C8B-B14F-4D97-AF65-F5344CB8AC3E}">
        <p14:creationId xmlns:p14="http://schemas.microsoft.com/office/powerpoint/2010/main" val="1476038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1C33AD-A038-442E-9F50-F29ADFA2C077}" type="datetimeFigureOut">
              <a:rPr lang="es-CL" smtClean="0"/>
              <a:t>03-07-2019</a:t>
            </a:fld>
            <a:endParaRPr lang="es-CL" dirty="0"/>
          </a:p>
        </p:txBody>
      </p:sp>
      <p:sp>
        <p:nvSpPr>
          <p:cNvPr id="3" name="Footer Placeholder 2"/>
          <p:cNvSpPr>
            <a:spLocks noGrp="1"/>
          </p:cNvSpPr>
          <p:nvPr>
            <p:ph type="ftr" sz="quarter" idx="11"/>
          </p:nvPr>
        </p:nvSpPr>
        <p:spPr/>
        <p:txBody>
          <a:bodyPr/>
          <a:lstStyle/>
          <a:p>
            <a:endParaRPr lang="es-CL" dirty="0"/>
          </a:p>
        </p:txBody>
      </p:sp>
      <p:sp>
        <p:nvSpPr>
          <p:cNvPr id="4" name="Slide Number Placeholder 3"/>
          <p:cNvSpPr>
            <a:spLocks noGrp="1"/>
          </p:cNvSpPr>
          <p:nvPr>
            <p:ph type="sldNum" sz="quarter" idx="12"/>
          </p:nvPr>
        </p:nvSpPr>
        <p:spPr/>
        <p:txBody>
          <a:bodyPr/>
          <a:lstStyle/>
          <a:p>
            <a:fld id="{0E2F92FC-DA25-4023-97C0-F5216CBF1AF3}" type="slidenum">
              <a:rPr lang="es-CL" smtClean="0"/>
              <a:t>‹Nº›</a:t>
            </a:fld>
            <a:endParaRPr lang="es-CL" dirty="0"/>
          </a:p>
        </p:txBody>
      </p:sp>
    </p:spTree>
    <p:extLst>
      <p:ext uri="{BB962C8B-B14F-4D97-AF65-F5344CB8AC3E}">
        <p14:creationId xmlns:p14="http://schemas.microsoft.com/office/powerpoint/2010/main" val="2950186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E1C33AD-A038-442E-9F50-F29ADFA2C077}" type="datetimeFigureOut">
              <a:rPr lang="es-CL" smtClean="0"/>
              <a:t>03-07-2019</a:t>
            </a:fld>
            <a:endParaRPr lang="es-CL" dirty="0"/>
          </a:p>
        </p:txBody>
      </p:sp>
      <p:sp>
        <p:nvSpPr>
          <p:cNvPr id="6" name="Footer Placeholder 5"/>
          <p:cNvSpPr>
            <a:spLocks noGrp="1"/>
          </p:cNvSpPr>
          <p:nvPr>
            <p:ph type="ftr" sz="quarter" idx="11"/>
          </p:nvPr>
        </p:nvSpPr>
        <p:spPr/>
        <p:txBody>
          <a:bodyPr/>
          <a:lstStyle/>
          <a:p>
            <a:endParaRPr lang="es-CL"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E2F92FC-DA25-4023-97C0-F5216CBF1AF3}" type="slidenum">
              <a:rPr lang="es-CL" smtClean="0"/>
              <a:t>‹Nº›</a:t>
            </a:fld>
            <a:endParaRPr lang="es-CL" dirty="0"/>
          </a:p>
        </p:txBody>
      </p:sp>
    </p:spTree>
    <p:extLst>
      <p:ext uri="{BB962C8B-B14F-4D97-AF65-F5344CB8AC3E}">
        <p14:creationId xmlns:p14="http://schemas.microsoft.com/office/powerpoint/2010/main" val="404240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E1C33AD-A038-442E-9F50-F29ADFA2C077}" type="datetimeFigureOut">
              <a:rPr lang="es-CL" smtClean="0"/>
              <a:t>03-07-2019</a:t>
            </a:fld>
            <a:endParaRPr lang="es-CL"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E2F92FC-DA25-4023-97C0-F5216CBF1AF3}" type="slidenum">
              <a:rPr lang="es-CL" smtClean="0"/>
              <a:t>‹Nº›</a:t>
            </a:fld>
            <a:endParaRPr lang="es-CL" dirty="0"/>
          </a:p>
        </p:txBody>
      </p:sp>
    </p:spTree>
    <p:extLst>
      <p:ext uri="{BB962C8B-B14F-4D97-AF65-F5344CB8AC3E}">
        <p14:creationId xmlns:p14="http://schemas.microsoft.com/office/powerpoint/2010/main" val="1872508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E1C33AD-A038-442E-9F50-F29ADFA2C077}" type="datetimeFigureOut">
              <a:rPr lang="es-CL" smtClean="0"/>
              <a:t>03-07-2019</a:t>
            </a:fld>
            <a:endParaRPr lang="es-CL"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CL"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E2F92FC-DA25-4023-97C0-F5216CBF1AF3}" type="slidenum">
              <a:rPr lang="es-CL" smtClean="0"/>
              <a:t>‹Nº›</a:t>
            </a:fld>
            <a:endParaRPr lang="es-CL" dirty="0"/>
          </a:p>
        </p:txBody>
      </p:sp>
    </p:spTree>
    <p:extLst>
      <p:ext uri="{BB962C8B-B14F-4D97-AF65-F5344CB8AC3E}">
        <p14:creationId xmlns:p14="http://schemas.microsoft.com/office/powerpoint/2010/main" val="3588026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18.png"/><Relationship Id="rId4" Type="http://schemas.openxmlformats.org/officeDocument/2006/relationships/image" Target="../media/image29.png"/><Relationship Id="rId9" Type="http://schemas.openxmlformats.org/officeDocument/2006/relationships/slide" Target="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12.png"/><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14.xml"/><Relationship Id="rId11" Type="http://schemas.openxmlformats.org/officeDocument/2006/relationships/slide" Target="slide23.xml"/><Relationship Id="rId5" Type="http://schemas.openxmlformats.org/officeDocument/2006/relationships/image" Target="../media/image8.png"/><Relationship Id="rId10" Type="http://schemas.openxmlformats.org/officeDocument/2006/relationships/image" Target="../media/image11.png"/><Relationship Id="rId4" Type="http://schemas.openxmlformats.org/officeDocument/2006/relationships/hyperlink" Target="file:///C:\Users\Fabi&#225;nAlejandro\Desktop\Untitled%2031.avi" TargetMode="External"/><Relationship Id="rId9" Type="http://schemas.openxmlformats.org/officeDocument/2006/relationships/slide" Target="slide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dirty="0"/>
              <a:t>Algoritmo de </a:t>
            </a:r>
            <a:r>
              <a:rPr lang="es-CL" dirty="0" err="1"/>
              <a:t>porter</a:t>
            </a:r>
            <a:endParaRPr lang="es-CL" dirty="0"/>
          </a:p>
        </p:txBody>
      </p:sp>
      <p:sp>
        <p:nvSpPr>
          <p:cNvPr id="3" name="Subtítulo 2"/>
          <p:cNvSpPr>
            <a:spLocks noGrp="1"/>
          </p:cNvSpPr>
          <p:nvPr>
            <p:ph type="subTitle" idx="1"/>
          </p:nvPr>
        </p:nvSpPr>
        <p:spPr>
          <a:xfrm>
            <a:off x="1069848" y="4389120"/>
            <a:ext cx="7891272" cy="2011680"/>
          </a:xfrm>
        </p:spPr>
        <p:txBody>
          <a:bodyPr>
            <a:normAutofit lnSpcReduction="10000"/>
          </a:bodyPr>
          <a:lstStyle/>
          <a:p>
            <a:r>
              <a:rPr lang="es-CL" sz="2000" dirty="0"/>
              <a:t>Integrantes: 	Cristian Antonio Arias Menares</a:t>
            </a:r>
          </a:p>
          <a:p>
            <a:r>
              <a:rPr lang="es-CL" sz="2000" dirty="0"/>
              <a:t>		Fabian Alejandro Tapia Jorquera</a:t>
            </a:r>
          </a:p>
          <a:p>
            <a:r>
              <a:rPr lang="es-CL" sz="2000" dirty="0"/>
              <a:t>		Maximiliano </a:t>
            </a:r>
            <a:r>
              <a:rPr lang="es-CL" sz="2000" smtClean="0"/>
              <a:t>Campos Arriagada</a:t>
            </a:r>
            <a:endParaRPr lang="es-CL" sz="2000" dirty="0"/>
          </a:p>
          <a:p>
            <a:r>
              <a:rPr lang="es-CL" sz="2000" dirty="0"/>
              <a:t>Profesor:	Ricardo </a:t>
            </a:r>
            <a:r>
              <a:rPr lang="es-CL" sz="2000" dirty="0" err="1" smtClean="0"/>
              <a:t>Corbinaud</a:t>
            </a:r>
            <a:r>
              <a:rPr lang="es-CL" sz="2000" dirty="0" smtClean="0"/>
              <a:t> Pérez</a:t>
            </a:r>
            <a:endParaRPr lang="es-CL" sz="2000" dirty="0"/>
          </a:p>
          <a:p>
            <a:r>
              <a:rPr lang="es-CL" sz="2000" dirty="0"/>
              <a:t>Ayudante:	Cristóbal </a:t>
            </a:r>
            <a:r>
              <a:rPr lang="es-CL" sz="2000" dirty="0" err="1" smtClean="0"/>
              <a:t>Saldías</a:t>
            </a:r>
            <a:r>
              <a:rPr lang="es-CL" sz="2000" dirty="0" smtClean="0"/>
              <a:t> Rojas</a:t>
            </a:r>
            <a:endParaRPr lang="es-CL" sz="2000" dirty="0"/>
          </a:p>
          <a:p>
            <a:endParaRPr lang="es-CL" dirty="0"/>
          </a:p>
        </p:txBody>
      </p:sp>
      <p:sp>
        <p:nvSpPr>
          <p:cNvPr id="4" name="8 Rectángulo">
            <a:extLst>
              <a:ext uri="{FF2B5EF4-FFF2-40B4-BE49-F238E27FC236}">
                <a16:creationId xmlns:a16="http://schemas.microsoft.com/office/drawing/2014/main" xmlns="" id="{F5E3595F-83AD-4205-AAC5-8C0D85D613CB}"/>
              </a:ext>
            </a:extLst>
          </p:cNvPr>
          <p:cNvSpPr/>
          <p:nvPr/>
        </p:nvSpPr>
        <p:spPr>
          <a:xfrm>
            <a:off x="3048000" y="106017"/>
            <a:ext cx="9144000" cy="857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bg1"/>
              </a:solidFill>
            </a:endParaRPr>
          </a:p>
        </p:txBody>
      </p:sp>
      <p:pic>
        <p:nvPicPr>
          <p:cNvPr id="5" name="Picture 8" descr="Imagen relacionada">
            <a:extLst>
              <a:ext uri="{FF2B5EF4-FFF2-40B4-BE49-F238E27FC236}">
                <a16:creationId xmlns:a16="http://schemas.microsoft.com/office/drawing/2014/main" xmlns="" id="{5900422F-19E5-405F-AD93-59569CA31030}"/>
              </a:ext>
            </a:extLst>
          </p:cNvPr>
          <p:cNvPicPr>
            <a:picLocks noChangeAspect="1" noChangeArrowheads="1"/>
          </p:cNvPicPr>
          <p:nvPr/>
        </p:nvPicPr>
        <p:blipFill>
          <a:blip r:embed="rId2"/>
          <a:srcRect t="22727" b="27272"/>
          <a:stretch>
            <a:fillRect/>
          </a:stretch>
        </p:blipFill>
        <p:spPr bwMode="auto">
          <a:xfrm>
            <a:off x="9334500" y="106017"/>
            <a:ext cx="2857500" cy="785818"/>
          </a:xfrm>
          <a:prstGeom prst="rect">
            <a:avLst/>
          </a:prstGeom>
          <a:noFill/>
        </p:spPr>
      </p:pic>
      <p:sp>
        <p:nvSpPr>
          <p:cNvPr id="7" name="Rectángulo 6">
            <a:extLst>
              <a:ext uri="{FF2B5EF4-FFF2-40B4-BE49-F238E27FC236}">
                <a16:creationId xmlns:a16="http://schemas.microsoft.com/office/drawing/2014/main" xmlns="" id="{5C37FBFB-E835-4DB5-90F4-BCE9B8645AA4}"/>
              </a:ext>
            </a:extLst>
          </p:cNvPr>
          <p:cNvSpPr/>
          <p:nvPr/>
        </p:nvSpPr>
        <p:spPr>
          <a:xfrm>
            <a:off x="780520" y="963249"/>
            <a:ext cx="2267480" cy="369332"/>
          </a:xfrm>
          <a:prstGeom prst="rect">
            <a:avLst/>
          </a:prstGeom>
        </p:spPr>
        <p:txBody>
          <a:bodyPr wrap="none">
            <a:spAutoFit/>
          </a:bodyPr>
          <a:lstStyle/>
          <a:p>
            <a:r>
              <a:rPr lang="es-CL" dirty="0"/>
              <a:t>Proyecto Semestral</a:t>
            </a:r>
          </a:p>
        </p:txBody>
      </p:sp>
    </p:spTree>
    <p:extLst>
      <p:ext uri="{BB962C8B-B14F-4D97-AF65-F5344CB8AC3E}">
        <p14:creationId xmlns:p14="http://schemas.microsoft.com/office/powerpoint/2010/main" val="3940807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426690" y="685800"/>
            <a:ext cx="3446300" cy="1737360"/>
          </a:xfrm>
        </p:spPr>
        <p:txBody>
          <a:bodyPr/>
          <a:lstStyle/>
          <a:p>
            <a:pPr algn="just"/>
            <a:r>
              <a:rPr lang="es-CL" dirty="0"/>
              <a:t>Interfaz gráfica</a:t>
            </a:r>
          </a:p>
        </p:txBody>
      </p:sp>
      <p:pic>
        <p:nvPicPr>
          <p:cNvPr id="3" name="Marcador de posición de imagen 2"/>
          <p:cNvPicPr>
            <a:picLocks noGrp="1" noChangeAspect="1"/>
          </p:cNvPicPr>
          <p:nvPr>
            <p:ph type="pic" idx="1"/>
          </p:nvPr>
        </p:nvPicPr>
        <p:blipFill>
          <a:blip r:embed="rId2">
            <a:extLst>
              <a:ext uri="{28A0092B-C50C-407E-A947-70E740481C1C}">
                <a14:useLocalDpi xmlns:a14="http://schemas.microsoft.com/office/drawing/2010/main" val="0"/>
              </a:ext>
            </a:extLst>
          </a:blip>
          <a:srcRect l="1589" r="1589"/>
          <a:stretch>
            <a:fillRect/>
          </a:stretch>
        </p:blipFill>
        <p:spPr/>
      </p:pic>
      <p:sp>
        <p:nvSpPr>
          <p:cNvPr id="6" name="Marcador de texto 5"/>
          <p:cNvSpPr>
            <a:spLocks noGrp="1"/>
          </p:cNvSpPr>
          <p:nvPr>
            <p:ph type="body" sz="half" idx="2"/>
          </p:nvPr>
        </p:nvSpPr>
        <p:spPr/>
        <p:txBody>
          <a:bodyPr>
            <a:normAutofit/>
          </a:bodyPr>
          <a:lstStyle/>
          <a:p>
            <a:pPr algn="just"/>
            <a:r>
              <a:rPr lang="es-CL" sz="1600" dirty="0"/>
              <a:t>Descripción del funcionamiento del software diseñado</a:t>
            </a:r>
          </a:p>
        </p:txBody>
      </p:sp>
    </p:spTree>
    <p:extLst>
      <p:ext uri="{BB962C8B-B14F-4D97-AF65-F5344CB8AC3E}">
        <p14:creationId xmlns:p14="http://schemas.microsoft.com/office/powerpoint/2010/main" val="2737790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252316" y="288099"/>
            <a:ext cx="3579826" cy="923330"/>
          </a:xfrm>
          <a:prstGeom prst="rect">
            <a:avLst/>
          </a:prstGeom>
          <a:noFill/>
        </p:spPr>
        <p:txBody>
          <a:bodyPr wrap="none" rtlCol="0">
            <a:spAutoFit/>
          </a:bodyPr>
          <a:lstStyle/>
          <a:p>
            <a:pPr algn="r"/>
            <a:r>
              <a:rPr lang="es-CL" sz="3600" dirty="0"/>
              <a:t>Funcionamiento</a:t>
            </a:r>
          </a:p>
          <a:p>
            <a:pPr algn="r"/>
            <a:endParaRPr lang="es-CL" dirty="0"/>
          </a:p>
        </p:txBody>
      </p:sp>
      <p:sp>
        <p:nvSpPr>
          <p:cNvPr id="3" name="CuadroTexto 2"/>
          <p:cNvSpPr txBox="1"/>
          <p:nvPr/>
        </p:nvSpPr>
        <p:spPr>
          <a:xfrm>
            <a:off x="766694" y="1950093"/>
            <a:ext cx="6770828" cy="2031325"/>
          </a:xfrm>
          <a:prstGeom prst="rect">
            <a:avLst/>
          </a:prstGeom>
          <a:noFill/>
        </p:spPr>
        <p:txBody>
          <a:bodyPr wrap="none" rtlCol="0">
            <a:spAutoFit/>
          </a:bodyPr>
          <a:lstStyle/>
          <a:p>
            <a:r>
              <a:rPr lang="es-CL" dirty="0"/>
              <a:t>El funcionamiento del programa es bastante simple y sencillo:</a:t>
            </a:r>
          </a:p>
          <a:p>
            <a:pPr marL="342900" indent="-342900">
              <a:buFont typeface="+mj-lt"/>
              <a:buAutoNum type="arabicParenR"/>
            </a:pPr>
            <a:r>
              <a:rPr lang="es-CL" dirty="0"/>
              <a:t>Se debe seleccionar un archivo en formato txt (.txt)</a:t>
            </a:r>
          </a:p>
          <a:p>
            <a:pPr marL="342900" indent="-342900">
              <a:buFont typeface="+mj-lt"/>
              <a:buAutoNum type="arabicParenR"/>
            </a:pPr>
            <a:endParaRPr lang="es-CL" dirty="0"/>
          </a:p>
          <a:p>
            <a:pPr marL="342900" indent="-342900">
              <a:buFont typeface="+mj-lt"/>
              <a:buAutoNum type="arabicParenR"/>
            </a:pPr>
            <a:r>
              <a:rPr lang="es-CL" dirty="0"/>
              <a:t>Seleccionar una ubicación donde se guardarán los</a:t>
            </a:r>
          </a:p>
          <a:p>
            <a:r>
              <a:rPr lang="es-CL" dirty="0"/>
              <a:t>      archivos generados por el programa</a:t>
            </a:r>
          </a:p>
          <a:p>
            <a:endParaRPr lang="es-CL" dirty="0"/>
          </a:p>
          <a:p>
            <a:pPr marL="342900" indent="-342900">
              <a:buAutoNum type="arabicParenR" startAt="3"/>
            </a:pPr>
            <a:r>
              <a:rPr lang="es-CL" dirty="0"/>
              <a:t>Dar clic en el botón iniciar  </a:t>
            </a:r>
          </a:p>
        </p:txBody>
      </p:sp>
      <p:sp>
        <p:nvSpPr>
          <p:cNvPr id="4" name="CuadroTexto 3"/>
          <p:cNvSpPr txBox="1"/>
          <p:nvPr/>
        </p:nvSpPr>
        <p:spPr>
          <a:xfrm>
            <a:off x="766694" y="1211429"/>
            <a:ext cx="2712602" cy="477054"/>
          </a:xfrm>
          <a:prstGeom prst="rect">
            <a:avLst/>
          </a:prstGeom>
          <a:noFill/>
        </p:spPr>
        <p:txBody>
          <a:bodyPr wrap="none" rtlCol="0">
            <a:spAutoFit/>
          </a:bodyPr>
          <a:lstStyle/>
          <a:p>
            <a:r>
              <a:rPr lang="es-CL" sz="2500" dirty="0"/>
              <a:t>¿Cómo funciona?</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9315" y="1211429"/>
            <a:ext cx="4876800" cy="4876800"/>
          </a:xfrm>
          <a:prstGeom prst="rect">
            <a:avLst/>
          </a:prstGeom>
        </p:spPr>
      </p:pic>
      <p:sp>
        <p:nvSpPr>
          <p:cNvPr id="6" name="CuadroTexto 5"/>
          <p:cNvSpPr txBox="1"/>
          <p:nvPr/>
        </p:nvSpPr>
        <p:spPr>
          <a:xfrm>
            <a:off x="766694" y="4535416"/>
            <a:ext cx="5946949" cy="646331"/>
          </a:xfrm>
          <a:prstGeom prst="rect">
            <a:avLst/>
          </a:prstGeom>
          <a:noFill/>
        </p:spPr>
        <p:txBody>
          <a:bodyPr wrap="none" rtlCol="0">
            <a:spAutoFit/>
          </a:bodyPr>
          <a:lstStyle/>
          <a:p>
            <a:r>
              <a:rPr lang="es-CL" dirty="0"/>
              <a:t>De esta forma se mostrará el listado de las 10 palabras</a:t>
            </a:r>
          </a:p>
          <a:p>
            <a:r>
              <a:rPr lang="es-CL" dirty="0"/>
              <a:t>que más se repiten en el texto seleccionado</a:t>
            </a:r>
          </a:p>
        </p:txBody>
      </p:sp>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4332" y="5309176"/>
            <a:ext cx="2871671" cy="1309753"/>
          </a:xfrm>
          <a:prstGeom prst="rect">
            <a:avLst/>
          </a:prstGeom>
        </p:spPr>
      </p:pic>
    </p:spTree>
    <p:extLst>
      <p:ext uri="{BB962C8B-B14F-4D97-AF65-F5344CB8AC3E}">
        <p14:creationId xmlns:p14="http://schemas.microsoft.com/office/powerpoint/2010/main" val="161756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1000"/>
                                        <p:tgtEl>
                                          <p:spTgt spid="3">
                                            <p:txEl>
                                              <p:pRg st="0" end="0"/>
                                            </p:txEl>
                                          </p:spTgt>
                                        </p:tgtEl>
                                      </p:cBhvr>
                                    </p:animEffect>
                                    <p:anim calcmode="lin" valueType="num">
                                      <p:cBhvr>
                                        <p:cTn id="3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1000"/>
                                        <p:tgtEl>
                                          <p:spTgt spid="3">
                                            <p:txEl>
                                              <p:pRg st="1" end="1"/>
                                            </p:txEl>
                                          </p:spTgt>
                                        </p:tgtEl>
                                      </p:cBhvr>
                                    </p:animEffect>
                                    <p:anim calcmode="lin" valueType="num">
                                      <p:cBhvr>
                                        <p:cTn id="3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000"/>
                                        <p:tgtEl>
                                          <p:spTgt spid="3">
                                            <p:txEl>
                                              <p:pRg st="3" end="3"/>
                                            </p:txEl>
                                          </p:spTgt>
                                        </p:tgtEl>
                                      </p:cBhvr>
                                    </p:animEffect>
                                    <p:anim calcmode="lin" valueType="num">
                                      <p:cBhvr>
                                        <p:cTn id="4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000"/>
                                        <p:tgtEl>
                                          <p:spTgt spid="3">
                                            <p:txEl>
                                              <p:pRg st="4" end="4"/>
                                            </p:txEl>
                                          </p:spTgt>
                                        </p:tgtEl>
                                      </p:cBhvr>
                                    </p:animEffect>
                                    <p:anim calcmode="lin" valueType="num">
                                      <p:cBhvr>
                                        <p:cTn id="4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fade">
                                      <p:cBhvr>
                                        <p:cTn id="51" dur="1000"/>
                                        <p:tgtEl>
                                          <p:spTgt spid="3">
                                            <p:txEl>
                                              <p:pRg st="6" end="6"/>
                                            </p:txEl>
                                          </p:spTgt>
                                        </p:tgtEl>
                                      </p:cBhvr>
                                    </p:animEffect>
                                    <p:anim calcmode="lin" valueType="num">
                                      <p:cBhvr>
                                        <p:cTn id="5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6">
                                            <p:txEl>
                                              <p:pRg st="0" end="0"/>
                                            </p:txEl>
                                          </p:spTgt>
                                        </p:tgtEl>
                                        <p:attrNameLst>
                                          <p:attrName>style.visibility</p:attrName>
                                        </p:attrNameLst>
                                      </p:cBhvr>
                                      <p:to>
                                        <p:strVal val="visible"/>
                                      </p:to>
                                    </p:set>
                                    <p:animEffect transition="in" filter="fade">
                                      <p:cBhvr>
                                        <p:cTn id="58" dur="1000"/>
                                        <p:tgtEl>
                                          <p:spTgt spid="6">
                                            <p:txEl>
                                              <p:pRg st="0" end="0"/>
                                            </p:txEl>
                                          </p:spTgt>
                                        </p:tgtEl>
                                      </p:cBhvr>
                                    </p:animEffect>
                                    <p:anim calcmode="lin" valueType="num">
                                      <p:cBhvr>
                                        <p:cTn id="5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60" dur="1000" fill="hold"/>
                                        <p:tgtEl>
                                          <p:spTgt spid="6">
                                            <p:txEl>
                                              <p:pRg st="0" end="0"/>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6">
                                            <p:txEl>
                                              <p:pRg st="1" end="1"/>
                                            </p:txEl>
                                          </p:spTgt>
                                        </p:tgtEl>
                                        <p:attrNameLst>
                                          <p:attrName>style.visibility</p:attrName>
                                        </p:attrNameLst>
                                      </p:cBhvr>
                                      <p:to>
                                        <p:strVal val="visible"/>
                                      </p:to>
                                    </p:set>
                                    <p:animEffect transition="in" filter="fade">
                                      <p:cBhvr>
                                        <p:cTn id="63" dur="1000"/>
                                        <p:tgtEl>
                                          <p:spTgt spid="6">
                                            <p:txEl>
                                              <p:pRg st="1" end="1"/>
                                            </p:txEl>
                                          </p:spTgt>
                                        </p:tgtEl>
                                      </p:cBhvr>
                                    </p:animEffect>
                                    <p:anim calcmode="lin" valueType="num">
                                      <p:cBhvr>
                                        <p:cTn id="6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fade">
                                      <p:cBhvr>
                                        <p:cTn id="70" dur="1000"/>
                                        <p:tgtEl>
                                          <p:spTgt spid="7"/>
                                        </p:tgtEl>
                                      </p:cBhvr>
                                    </p:animEffect>
                                    <p:anim calcmode="lin" valueType="num">
                                      <p:cBhvr>
                                        <p:cTn id="71" dur="1000" fill="hold"/>
                                        <p:tgtEl>
                                          <p:spTgt spid="7"/>
                                        </p:tgtEl>
                                        <p:attrNameLst>
                                          <p:attrName>ppt_x</p:attrName>
                                        </p:attrNameLst>
                                      </p:cBhvr>
                                      <p:tavLst>
                                        <p:tav tm="0">
                                          <p:val>
                                            <p:strVal val="#ppt_x"/>
                                          </p:val>
                                        </p:tav>
                                        <p:tav tm="100000">
                                          <p:val>
                                            <p:strVal val="#ppt_x"/>
                                          </p:val>
                                        </p:tav>
                                      </p:tavLst>
                                    </p:anim>
                                    <p:anim calcmode="lin" valueType="num">
                                      <p:cBhvr>
                                        <p:cTn id="7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59" y="1942476"/>
            <a:ext cx="5473874" cy="4376905"/>
          </a:xfrm>
          <a:prstGeom prst="rect">
            <a:avLst/>
          </a:prstGeom>
        </p:spPr>
      </p:pic>
      <p:sp>
        <p:nvSpPr>
          <p:cNvPr id="4" name="CuadroTexto 3"/>
          <p:cNvSpPr txBox="1"/>
          <p:nvPr/>
        </p:nvSpPr>
        <p:spPr>
          <a:xfrm>
            <a:off x="3150296" y="323105"/>
            <a:ext cx="6183296" cy="646331"/>
          </a:xfrm>
          <a:prstGeom prst="rect">
            <a:avLst/>
          </a:prstGeom>
          <a:noFill/>
        </p:spPr>
        <p:txBody>
          <a:bodyPr wrap="none" rtlCol="0">
            <a:spAutoFit/>
          </a:bodyPr>
          <a:lstStyle/>
          <a:p>
            <a:r>
              <a:rPr lang="es-CL" sz="3600" dirty="0"/>
              <a:t>Frame de inicio del software</a:t>
            </a:r>
          </a:p>
        </p:txBody>
      </p:sp>
      <p:sp>
        <p:nvSpPr>
          <p:cNvPr id="5" name="CuadroTexto 4"/>
          <p:cNvSpPr txBox="1"/>
          <p:nvPr/>
        </p:nvSpPr>
        <p:spPr>
          <a:xfrm>
            <a:off x="5887233" y="1942476"/>
            <a:ext cx="6234592" cy="2585323"/>
          </a:xfrm>
          <a:prstGeom prst="rect">
            <a:avLst/>
          </a:prstGeom>
          <a:noFill/>
        </p:spPr>
        <p:txBody>
          <a:bodyPr wrap="none" rtlCol="0">
            <a:spAutoFit/>
          </a:bodyPr>
          <a:lstStyle/>
          <a:p>
            <a:pPr marL="342900" indent="-342900" algn="just">
              <a:buFont typeface="+mj-lt"/>
              <a:buAutoNum type="arabicParenR"/>
            </a:pPr>
            <a:r>
              <a:rPr lang="es-CL" dirty="0"/>
              <a:t>Botón de inicio: Da acceso al frame donde se va a </a:t>
            </a:r>
          </a:p>
          <a:p>
            <a:pPr algn="just"/>
            <a:r>
              <a:rPr lang="es-CL" dirty="0"/>
              <a:t>      ejecutar el algoritmo de Porter</a:t>
            </a:r>
          </a:p>
          <a:p>
            <a:pPr algn="just"/>
            <a:endParaRPr lang="es-CL" dirty="0"/>
          </a:p>
          <a:p>
            <a:pPr marL="342900" indent="-342900" algn="just">
              <a:buFont typeface="+mj-lt"/>
              <a:buAutoNum type="arabicParenR" startAt="2"/>
            </a:pPr>
            <a:r>
              <a:rPr lang="es-CL" dirty="0"/>
              <a:t>Botón salir: Cierra el frame y termina el programa</a:t>
            </a:r>
          </a:p>
          <a:p>
            <a:pPr marL="342900" indent="-342900" algn="just">
              <a:buFont typeface="+mj-lt"/>
              <a:buAutoNum type="arabicParenR" startAt="2"/>
            </a:pPr>
            <a:endParaRPr lang="es-CL" dirty="0"/>
          </a:p>
          <a:p>
            <a:pPr marL="342900" indent="-342900" algn="just">
              <a:buFont typeface="+mj-lt"/>
              <a:buAutoNum type="arabicParenR" startAt="2"/>
            </a:pPr>
            <a:r>
              <a:rPr lang="es-CL" dirty="0"/>
              <a:t>Botones de redes sociales: Abre en el navegador la </a:t>
            </a:r>
          </a:p>
          <a:p>
            <a:pPr algn="just"/>
            <a:r>
              <a:rPr lang="es-CL" dirty="0"/>
              <a:t>      correspondiente url con alguna de las Redes sociales </a:t>
            </a:r>
          </a:p>
          <a:p>
            <a:pPr algn="just"/>
            <a:r>
              <a:rPr lang="es-CL" dirty="0"/>
              <a:t>      de los miembros del grupo</a:t>
            </a:r>
          </a:p>
          <a:p>
            <a:endParaRPr lang="es-CL" dirty="0"/>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2801" y="5009628"/>
            <a:ext cx="2871671" cy="1309753"/>
          </a:xfrm>
          <a:prstGeom prst="rect">
            <a:avLst/>
          </a:prstGeom>
        </p:spPr>
      </p:pic>
    </p:spTree>
    <p:extLst>
      <p:ext uri="{BB962C8B-B14F-4D97-AF65-F5344CB8AC3E}">
        <p14:creationId xmlns:p14="http://schemas.microsoft.com/office/powerpoint/2010/main" val="65870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271376" y="375781"/>
            <a:ext cx="3577582" cy="646331"/>
          </a:xfrm>
          <a:prstGeom prst="rect">
            <a:avLst/>
          </a:prstGeom>
          <a:noFill/>
        </p:spPr>
        <p:txBody>
          <a:bodyPr wrap="none" rtlCol="0">
            <a:spAutoFit/>
          </a:bodyPr>
          <a:lstStyle/>
          <a:p>
            <a:r>
              <a:rPr lang="es-CL" sz="3600" dirty="0"/>
              <a:t>Frame principal</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20" y="1691014"/>
            <a:ext cx="6620799" cy="4286660"/>
          </a:xfrm>
          <a:prstGeom prst="rect">
            <a:avLst/>
          </a:prstGeom>
        </p:spPr>
      </p:pic>
      <p:sp>
        <p:nvSpPr>
          <p:cNvPr id="5" name="CuadroTexto 4"/>
          <p:cNvSpPr txBox="1"/>
          <p:nvPr/>
        </p:nvSpPr>
        <p:spPr>
          <a:xfrm>
            <a:off x="6913717" y="1691014"/>
            <a:ext cx="5370253" cy="3693319"/>
          </a:xfrm>
          <a:prstGeom prst="rect">
            <a:avLst/>
          </a:prstGeom>
          <a:noFill/>
        </p:spPr>
        <p:txBody>
          <a:bodyPr wrap="none" rtlCol="0">
            <a:spAutoFit/>
          </a:bodyPr>
          <a:lstStyle/>
          <a:p>
            <a:pPr marL="342900" indent="-342900" algn="just">
              <a:buFont typeface="+mj-lt"/>
              <a:buAutoNum type="arabicParenR"/>
            </a:pPr>
            <a:r>
              <a:rPr lang="es-CL" dirty="0"/>
              <a:t>Barra de menús </a:t>
            </a:r>
          </a:p>
          <a:p>
            <a:pPr algn="just"/>
            <a:endParaRPr lang="es-CL" dirty="0"/>
          </a:p>
          <a:p>
            <a:pPr marL="342900" indent="-342900" algn="just">
              <a:buFont typeface="+mj-lt"/>
              <a:buAutoNum type="arabicParenR" startAt="2"/>
            </a:pPr>
            <a:r>
              <a:rPr lang="es-CL" dirty="0"/>
              <a:t>Área para seleccionar la ubicación del texto</a:t>
            </a:r>
          </a:p>
          <a:p>
            <a:pPr algn="just"/>
            <a:r>
              <a:rPr lang="es-CL" dirty="0"/>
              <a:t>      a analizar</a:t>
            </a:r>
          </a:p>
          <a:p>
            <a:pPr algn="just"/>
            <a:endParaRPr lang="es-CL" dirty="0"/>
          </a:p>
          <a:p>
            <a:pPr marL="342900" indent="-342900" algn="just">
              <a:buFont typeface="+mj-lt"/>
              <a:buAutoNum type="arabicParenR" startAt="3"/>
            </a:pPr>
            <a:r>
              <a:rPr lang="es-CL" dirty="0"/>
              <a:t>Vista previa del texto seleccionado</a:t>
            </a:r>
          </a:p>
          <a:p>
            <a:pPr marL="342900" indent="-342900" algn="just">
              <a:buFont typeface="+mj-lt"/>
              <a:buAutoNum type="arabicParenR" startAt="3"/>
            </a:pPr>
            <a:endParaRPr lang="es-CL" dirty="0"/>
          </a:p>
          <a:p>
            <a:pPr marL="342900" indent="-342900" algn="just">
              <a:buFont typeface="+mj-lt"/>
              <a:buAutoNum type="arabicParenR" startAt="3"/>
            </a:pPr>
            <a:r>
              <a:rPr lang="es-CL" dirty="0"/>
              <a:t>Área para seleccionar la ubicación en donde </a:t>
            </a:r>
          </a:p>
          <a:p>
            <a:pPr algn="just"/>
            <a:r>
              <a:rPr lang="es-CL" dirty="0"/>
              <a:t>      en almacenaran los análisis generados por el </a:t>
            </a:r>
          </a:p>
          <a:p>
            <a:pPr algn="just"/>
            <a:r>
              <a:rPr lang="es-CL" dirty="0"/>
              <a:t>      programa</a:t>
            </a:r>
          </a:p>
          <a:p>
            <a:pPr algn="just"/>
            <a:endParaRPr lang="es-CL" dirty="0"/>
          </a:p>
          <a:p>
            <a:pPr marL="342900" indent="-342900" algn="just">
              <a:buFont typeface="+mj-lt"/>
              <a:buAutoNum type="arabicParenR" startAt="5"/>
            </a:pPr>
            <a:r>
              <a:rPr lang="es-CL" dirty="0"/>
              <a:t>Área donde aparecerá el ranking de palabras</a:t>
            </a:r>
          </a:p>
          <a:p>
            <a:pPr algn="just"/>
            <a:r>
              <a:rPr lang="es-CL" dirty="0"/>
              <a:t>      más repetidas</a:t>
            </a:r>
          </a:p>
        </p:txBody>
      </p:sp>
      <p:pic>
        <p:nvPicPr>
          <p:cNvPr id="8" name="Imagen 7">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63900" y="5318292"/>
            <a:ext cx="1469885" cy="1469885"/>
          </a:xfrm>
          <a:prstGeom prst="rect">
            <a:avLst/>
          </a:prstGeom>
        </p:spPr>
      </p:pic>
    </p:spTree>
    <p:extLst>
      <p:ext uri="{BB962C8B-B14F-4D97-AF65-F5344CB8AC3E}">
        <p14:creationId xmlns:p14="http://schemas.microsoft.com/office/powerpoint/2010/main" val="299872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985359" y="375781"/>
            <a:ext cx="1901483" cy="646331"/>
          </a:xfrm>
          <a:prstGeom prst="rect">
            <a:avLst/>
          </a:prstGeom>
          <a:noFill/>
        </p:spPr>
        <p:txBody>
          <a:bodyPr wrap="none" rtlCol="0">
            <a:spAutoFit/>
          </a:bodyPr>
          <a:lstStyle/>
          <a:p>
            <a:r>
              <a:rPr lang="es-CL" sz="3600" dirty="0"/>
              <a:t>Análisis</a:t>
            </a:r>
            <a:r>
              <a:rPr lang="es-CL" dirty="0"/>
              <a:t> </a:t>
            </a:r>
          </a:p>
        </p:txBody>
      </p:sp>
      <p:sp>
        <p:nvSpPr>
          <p:cNvPr id="4" name="CuadroTexto 3"/>
          <p:cNvSpPr txBox="1"/>
          <p:nvPr/>
        </p:nvSpPr>
        <p:spPr>
          <a:xfrm>
            <a:off x="400832" y="1439350"/>
            <a:ext cx="7309693" cy="646331"/>
          </a:xfrm>
          <a:prstGeom prst="rect">
            <a:avLst/>
          </a:prstGeom>
          <a:noFill/>
        </p:spPr>
        <p:txBody>
          <a:bodyPr wrap="none" rtlCol="0">
            <a:spAutoFit/>
          </a:bodyPr>
          <a:lstStyle/>
          <a:p>
            <a:r>
              <a:rPr lang="es-CL" dirty="0"/>
              <a:t>Para la elaboración de la interfaz gráfica se recurrió a la biblioteca</a:t>
            </a:r>
          </a:p>
          <a:p>
            <a:r>
              <a:rPr lang="es-CL" dirty="0"/>
              <a:t>gráfica Swing</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62" y="4356771"/>
            <a:ext cx="4376041" cy="2689442"/>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0525" y="1537047"/>
            <a:ext cx="3617124" cy="546337"/>
          </a:xfrm>
          <a:prstGeom prst="rect">
            <a:avLst/>
          </a:prstGeom>
        </p:spPr>
      </p:pic>
      <p:sp>
        <p:nvSpPr>
          <p:cNvPr id="7" name="CuadroTexto 6"/>
          <p:cNvSpPr txBox="1"/>
          <p:nvPr/>
        </p:nvSpPr>
        <p:spPr>
          <a:xfrm>
            <a:off x="400832" y="2133587"/>
            <a:ext cx="7371890" cy="646331"/>
          </a:xfrm>
          <a:prstGeom prst="rect">
            <a:avLst/>
          </a:prstGeom>
          <a:noFill/>
        </p:spPr>
        <p:txBody>
          <a:bodyPr wrap="none" rtlCol="0">
            <a:spAutoFit/>
          </a:bodyPr>
          <a:lstStyle/>
          <a:p>
            <a:r>
              <a:rPr lang="es-CL" dirty="0"/>
              <a:t>Se capturaron los errores que pudieran interrumpir la ejecución del</a:t>
            </a:r>
          </a:p>
          <a:p>
            <a:r>
              <a:rPr lang="es-CL" dirty="0"/>
              <a:t>programa mediante la clase </a:t>
            </a:r>
            <a:r>
              <a:rPr lang="es-CL" dirty="0" err="1"/>
              <a:t>io</a:t>
            </a:r>
            <a:endParaRPr lang="es-CL" dirty="0"/>
          </a:p>
        </p:txBody>
      </p:sp>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2721" y="2274748"/>
            <a:ext cx="4120247" cy="393296"/>
          </a:xfrm>
          <a:prstGeom prst="rect">
            <a:avLst/>
          </a:prstGeom>
        </p:spPr>
      </p:pic>
      <p:sp>
        <p:nvSpPr>
          <p:cNvPr id="9" name="CuadroTexto 8"/>
          <p:cNvSpPr txBox="1"/>
          <p:nvPr/>
        </p:nvSpPr>
        <p:spPr>
          <a:xfrm>
            <a:off x="400832" y="2851894"/>
            <a:ext cx="6290825" cy="369332"/>
          </a:xfrm>
          <a:prstGeom prst="rect">
            <a:avLst/>
          </a:prstGeom>
          <a:noFill/>
        </p:spPr>
        <p:txBody>
          <a:bodyPr wrap="none" rtlCol="0">
            <a:spAutoFit/>
          </a:bodyPr>
          <a:lstStyle/>
          <a:p>
            <a:r>
              <a:rPr lang="es-CL" dirty="0"/>
              <a:t>Además de apoyarnos de otras clases como </a:t>
            </a:r>
            <a:r>
              <a:rPr lang="es-CL" dirty="0" err="1"/>
              <a:t>awt</a:t>
            </a:r>
            <a:r>
              <a:rPr lang="es-CL" dirty="0"/>
              <a:t>, net, </a:t>
            </a:r>
            <a:r>
              <a:rPr lang="es-CL" dirty="0" err="1"/>
              <a:t>util</a:t>
            </a:r>
            <a:r>
              <a:rPr lang="es-CL" dirty="0"/>
              <a:t> </a:t>
            </a:r>
          </a:p>
        </p:txBody>
      </p:sp>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6659" y="2921079"/>
            <a:ext cx="4458980" cy="323115"/>
          </a:xfrm>
          <a:prstGeom prst="rect">
            <a:avLst/>
          </a:prstGeom>
        </p:spPr>
      </p:pic>
      <p:pic>
        <p:nvPicPr>
          <p:cNvPr id="12" name="Imagen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221" y="3662533"/>
            <a:ext cx="5641925" cy="446003"/>
          </a:xfrm>
          <a:prstGeom prst="rect">
            <a:avLst/>
          </a:prstGeom>
        </p:spPr>
      </p:pic>
      <p:pic>
        <p:nvPicPr>
          <p:cNvPr id="13" name="Imagen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10524" y="3560000"/>
            <a:ext cx="4102085" cy="548535"/>
          </a:xfrm>
          <a:prstGeom prst="rect">
            <a:avLst/>
          </a:prstGeom>
        </p:spPr>
      </p:pic>
      <p:pic>
        <p:nvPicPr>
          <p:cNvPr id="14" name="Imagen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4689" y="5046615"/>
            <a:ext cx="2871671" cy="1309753"/>
          </a:xfrm>
          <a:prstGeom prst="rect">
            <a:avLst/>
          </a:prstGeom>
        </p:spPr>
      </p:pic>
    </p:spTree>
    <p:extLst>
      <p:ext uri="{BB962C8B-B14F-4D97-AF65-F5344CB8AC3E}">
        <p14:creationId xmlns:p14="http://schemas.microsoft.com/office/powerpoint/2010/main" val="181595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anim calcmode="lin" valueType="num">
                                      <p:cBhvr>
                                        <p:cTn id="64" dur="1000" fill="hold"/>
                                        <p:tgtEl>
                                          <p:spTgt spid="14"/>
                                        </p:tgtEl>
                                        <p:attrNameLst>
                                          <p:attrName>ppt_x</p:attrName>
                                        </p:attrNameLst>
                                      </p:cBhvr>
                                      <p:tavLst>
                                        <p:tav tm="0">
                                          <p:val>
                                            <p:strVal val="#ppt_x"/>
                                          </p:val>
                                        </p:tav>
                                        <p:tav tm="100000">
                                          <p:val>
                                            <p:strVal val="#ppt_x"/>
                                          </p:val>
                                        </p:tav>
                                      </p:tavLst>
                                    </p:anim>
                                    <p:anim calcmode="lin" valueType="num">
                                      <p:cBhvr>
                                        <p:cTn id="6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910203" y="463463"/>
            <a:ext cx="1529329" cy="646331"/>
          </a:xfrm>
          <a:prstGeom prst="rect">
            <a:avLst/>
          </a:prstGeom>
          <a:noFill/>
        </p:spPr>
        <p:txBody>
          <a:bodyPr wrap="none" rtlCol="0">
            <a:spAutoFit/>
          </a:bodyPr>
          <a:lstStyle/>
          <a:p>
            <a:r>
              <a:rPr lang="es-CL" sz="3600" dirty="0"/>
              <a:t>Frame</a:t>
            </a:r>
          </a:p>
        </p:txBody>
      </p:sp>
      <p:sp>
        <p:nvSpPr>
          <p:cNvPr id="3" name="CuadroTexto 2"/>
          <p:cNvSpPr txBox="1"/>
          <p:nvPr/>
        </p:nvSpPr>
        <p:spPr>
          <a:xfrm>
            <a:off x="0" y="1377863"/>
            <a:ext cx="12192000" cy="369332"/>
          </a:xfrm>
          <a:prstGeom prst="rect">
            <a:avLst/>
          </a:prstGeom>
          <a:noFill/>
        </p:spPr>
        <p:txBody>
          <a:bodyPr wrap="square" rtlCol="0">
            <a:spAutoFit/>
          </a:bodyPr>
          <a:lstStyle/>
          <a:p>
            <a:pPr algn="just"/>
            <a:r>
              <a:rPr lang="es-CL" dirty="0"/>
              <a:t>Se han añadido 2 frames al software para generar una mejor interacción con el usuario</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47195"/>
            <a:ext cx="12192000" cy="4352980"/>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9532" y="5445298"/>
            <a:ext cx="2871671" cy="1309753"/>
          </a:xfrm>
          <a:prstGeom prst="rect">
            <a:avLst/>
          </a:prstGeom>
        </p:spPr>
      </p:pic>
    </p:spTree>
    <p:extLst>
      <p:ext uri="{BB962C8B-B14F-4D97-AF65-F5344CB8AC3E}">
        <p14:creationId xmlns:p14="http://schemas.microsoft.com/office/powerpoint/2010/main" val="327445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97469" y="438410"/>
            <a:ext cx="1863011" cy="646331"/>
          </a:xfrm>
          <a:prstGeom prst="rect">
            <a:avLst/>
          </a:prstGeom>
          <a:noFill/>
        </p:spPr>
        <p:txBody>
          <a:bodyPr wrap="none" rtlCol="0">
            <a:spAutoFit/>
          </a:bodyPr>
          <a:lstStyle/>
          <a:p>
            <a:r>
              <a:rPr lang="es-CL" sz="3600" dirty="0"/>
              <a:t>Botones</a:t>
            </a:r>
          </a:p>
        </p:txBody>
      </p:sp>
      <p:sp>
        <p:nvSpPr>
          <p:cNvPr id="3" name="CuadroTexto 2"/>
          <p:cNvSpPr txBox="1"/>
          <p:nvPr/>
        </p:nvSpPr>
        <p:spPr>
          <a:xfrm>
            <a:off x="1" y="1302707"/>
            <a:ext cx="12192000" cy="1477328"/>
          </a:xfrm>
          <a:prstGeom prst="rect">
            <a:avLst/>
          </a:prstGeom>
          <a:noFill/>
        </p:spPr>
        <p:txBody>
          <a:bodyPr wrap="square" rtlCol="0">
            <a:spAutoFit/>
          </a:bodyPr>
          <a:lstStyle/>
          <a:p>
            <a:pPr algn="just"/>
            <a:r>
              <a:rPr lang="es-CL" dirty="0"/>
              <a:t>El programa costa de 8 botones, 5 en el frame de inicio y 3 en el frame principal. Todos estos botones son </a:t>
            </a:r>
          </a:p>
          <a:p>
            <a:pPr algn="just"/>
            <a:r>
              <a:rPr lang="es-CL" dirty="0"/>
              <a:t>programados de forma similar, a partir del siguiente código: </a:t>
            </a:r>
          </a:p>
          <a:p>
            <a:r>
              <a:rPr lang="es-CL" dirty="0"/>
              <a:t>   </a:t>
            </a:r>
          </a:p>
          <a:p>
            <a:endParaRPr lang="es-CL" dirty="0"/>
          </a:p>
          <a:p>
            <a:endParaRPr lang="es-CL" dirty="0"/>
          </a:p>
        </p:txBody>
      </p:sp>
      <p:sp>
        <p:nvSpPr>
          <p:cNvPr id="5" name="CuadroTexto 4"/>
          <p:cNvSpPr txBox="1"/>
          <p:nvPr/>
        </p:nvSpPr>
        <p:spPr>
          <a:xfrm>
            <a:off x="0" y="4508628"/>
            <a:ext cx="10032746" cy="369332"/>
          </a:xfrm>
          <a:prstGeom prst="rect">
            <a:avLst/>
          </a:prstGeom>
          <a:noFill/>
        </p:spPr>
        <p:txBody>
          <a:bodyPr wrap="none" rtlCol="0">
            <a:spAutoFit/>
          </a:bodyPr>
          <a:lstStyle/>
          <a:p>
            <a:r>
              <a:rPr lang="es-CL" dirty="0"/>
              <a:t>Donde se instancia, se le dan las características y se selecciona su ubicación dentro del frame</a:t>
            </a:r>
          </a:p>
        </p:txBody>
      </p:sp>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7469" y="5297136"/>
            <a:ext cx="2871671" cy="1309753"/>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94230"/>
            <a:ext cx="12192000" cy="2709639"/>
          </a:xfrm>
          <a:prstGeom prst="rect">
            <a:avLst/>
          </a:prstGeom>
        </p:spPr>
      </p:pic>
    </p:spTree>
    <p:extLst>
      <p:ext uri="{BB962C8B-B14F-4D97-AF65-F5344CB8AC3E}">
        <p14:creationId xmlns:p14="http://schemas.microsoft.com/office/powerpoint/2010/main" val="38463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60515" y="288099"/>
            <a:ext cx="1344407" cy="646331"/>
          </a:xfrm>
          <a:prstGeom prst="rect">
            <a:avLst/>
          </a:prstGeom>
          <a:noFill/>
        </p:spPr>
        <p:txBody>
          <a:bodyPr wrap="none" rtlCol="0">
            <a:spAutoFit/>
          </a:bodyPr>
          <a:lstStyle/>
          <a:p>
            <a:r>
              <a:rPr lang="es-CL" sz="3600" dirty="0"/>
              <a:t>Otros</a:t>
            </a:r>
          </a:p>
        </p:txBody>
      </p:sp>
      <p:sp>
        <p:nvSpPr>
          <p:cNvPr id="3" name="CuadroTexto 2"/>
          <p:cNvSpPr txBox="1"/>
          <p:nvPr/>
        </p:nvSpPr>
        <p:spPr>
          <a:xfrm>
            <a:off x="1692950" y="1308971"/>
            <a:ext cx="2091598" cy="369332"/>
          </a:xfrm>
          <a:prstGeom prst="rect">
            <a:avLst/>
          </a:prstGeom>
          <a:noFill/>
        </p:spPr>
        <p:txBody>
          <a:bodyPr wrap="none" rtlCol="0">
            <a:spAutoFit/>
          </a:bodyPr>
          <a:lstStyle/>
          <a:p>
            <a:r>
              <a:rPr lang="es-CL" dirty="0"/>
              <a:t>Campos de textos</a:t>
            </a:r>
          </a:p>
        </p:txBody>
      </p:sp>
      <p:sp>
        <p:nvSpPr>
          <p:cNvPr id="5" name="CuadroTexto 4"/>
          <p:cNvSpPr txBox="1"/>
          <p:nvPr/>
        </p:nvSpPr>
        <p:spPr>
          <a:xfrm>
            <a:off x="7603299" y="1302707"/>
            <a:ext cx="1818831" cy="369332"/>
          </a:xfrm>
          <a:prstGeom prst="rect">
            <a:avLst/>
          </a:prstGeom>
          <a:noFill/>
        </p:spPr>
        <p:txBody>
          <a:bodyPr wrap="none" rtlCol="0">
            <a:spAutoFit/>
          </a:bodyPr>
          <a:lstStyle/>
          <a:p>
            <a:r>
              <a:rPr lang="es-CL" dirty="0"/>
              <a:t>Áreas de textos</a:t>
            </a:r>
          </a:p>
        </p:txBody>
      </p:sp>
      <p:sp>
        <p:nvSpPr>
          <p:cNvPr id="11" name="CuadroTexto 10"/>
          <p:cNvSpPr txBox="1"/>
          <p:nvPr/>
        </p:nvSpPr>
        <p:spPr>
          <a:xfrm>
            <a:off x="2839498" y="4027051"/>
            <a:ext cx="1167307" cy="369332"/>
          </a:xfrm>
          <a:prstGeom prst="rect">
            <a:avLst/>
          </a:prstGeom>
          <a:noFill/>
        </p:spPr>
        <p:txBody>
          <a:bodyPr wrap="none" rtlCol="0">
            <a:spAutoFit/>
          </a:bodyPr>
          <a:lstStyle/>
          <a:p>
            <a:r>
              <a:rPr lang="es-CL" dirty="0"/>
              <a:t>Etiquetas</a:t>
            </a:r>
          </a:p>
        </p:txBody>
      </p:sp>
      <p:sp>
        <p:nvSpPr>
          <p:cNvPr id="14" name="CuadroTexto 13"/>
          <p:cNvSpPr txBox="1"/>
          <p:nvPr/>
        </p:nvSpPr>
        <p:spPr>
          <a:xfrm>
            <a:off x="2081157" y="911877"/>
            <a:ext cx="2149691" cy="369332"/>
          </a:xfrm>
          <a:prstGeom prst="rect">
            <a:avLst/>
          </a:prstGeom>
          <a:noFill/>
        </p:spPr>
        <p:txBody>
          <a:bodyPr wrap="none" rtlCol="0">
            <a:spAutoFit/>
          </a:bodyPr>
          <a:lstStyle/>
          <a:p>
            <a:r>
              <a:rPr lang="es-CL" dirty="0"/>
              <a:t>Oyentes de acción</a:t>
            </a:r>
          </a:p>
        </p:txBody>
      </p:sp>
      <p:sp>
        <p:nvSpPr>
          <p:cNvPr id="16" name="CuadroTexto 15"/>
          <p:cNvSpPr txBox="1"/>
          <p:nvPr/>
        </p:nvSpPr>
        <p:spPr>
          <a:xfrm>
            <a:off x="1523058" y="462343"/>
            <a:ext cx="1007199" cy="369332"/>
          </a:xfrm>
          <a:prstGeom prst="rect">
            <a:avLst/>
          </a:prstGeom>
          <a:noFill/>
        </p:spPr>
        <p:txBody>
          <a:bodyPr wrap="none" rtlCol="0">
            <a:spAutoFit/>
          </a:bodyPr>
          <a:lstStyle/>
          <a:p>
            <a:r>
              <a:rPr lang="es-CL" dirty="0"/>
              <a:t>Paneles</a:t>
            </a:r>
          </a:p>
        </p:txBody>
      </p:sp>
      <p:pic>
        <p:nvPicPr>
          <p:cNvPr id="12" name="Imagen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3" y="1833566"/>
            <a:ext cx="6487430" cy="1905266"/>
          </a:xfrm>
          <a:prstGeom prst="rect">
            <a:avLst/>
          </a:prstGeom>
        </p:spPr>
      </p:pic>
      <p:pic>
        <p:nvPicPr>
          <p:cNvPr id="19" name="Imagen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416" y="1833566"/>
            <a:ext cx="5363323" cy="1838582"/>
          </a:xfrm>
          <a:prstGeom prst="rect">
            <a:avLst/>
          </a:prstGeom>
        </p:spPr>
      </p:pic>
      <p:pic>
        <p:nvPicPr>
          <p:cNvPr id="21" name="Imagen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73" y="4496398"/>
            <a:ext cx="7983064" cy="943107"/>
          </a:xfrm>
          <a:prstGeom prst="rect">
            <a:avLst/>
          </a:prstGeom>
        </p:spPr>
      </p:pic>
      <p:pic>
        <p:nvPicPr>
          <p:cNvPr id="22" name="Imagen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0515" y="5320373"/>
            <a:ext cx="5372850" cy="1352739"/>
          </a:xfrm>
          <a:prstGeom prst="rect">
            <a:avLst/>
          </a:prstGeom>
        </p:spPr>
      </p:pic>
      <p:sp>
        <p:nvSpPr>
          <p:cNvPr id="23" name="Rectángulo 22"/>
          <p:cNvSpPr/>
          <p:nvPr/>
        </p:nvSpPr>
        <p:spPr>
          <a:xfrm>
            <a:off x="5896176" y="4967951"/>
            <a:ext cx="2929905" cy="369332"/>
          </a:xfrm>
          <a:prstGeom prst="rect">
            <a:avLst/>
          </a:prstGeom>
        </p:spPr>
        <p:txBody>
          <a:bodyPr wrap="none">
            <a:spAutoFit/>
          </a:bodyPr>
          <a:lstStyle/>
          <a:p>
            <a:r>
              <a:rPr lang="es-CL" dirty="0"/>
              <a:t>Barras de desplazamiento</a:t>
            </a:r>
          </a:p>
        </p:txBody>
      </p:sp>
      <p:pic>
        <p:nvPicPr>
          <p:cNvPr id="24" name="Imagen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281209"/>
            <a:ext cx="6630325" cy="4039164"/>
          </a:xfrm>
          <a:prstGeom prst="rect">
            <a:avLst/>
          </a:prstGeom>
        </p:spPr>
      </p:pic>
      <p:pic>
        <p:nvPicPr>
          <p:cNvPr id="25" name="Imagen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2471" y="4276777"/>
            <a:ext cx="10058400" cy="1382347"/>
          </a:xfrm>
          <a:prstGeom prst="rect">
            <a:avLst/>
          </a:prstGeom>
        </p:spPr>
      </p:pic>
      <p:sp>
        <p:nvSpPr>
          <p:cNvPr id="26" name="Rectángulo 25"/>
          <p:cNvSpPr/>
          <p:nvPr/>
        </p:nvSpPr>
        <p:spPr>
          <a:xfrm>
            <a:off x="5060515" y="3929998"/>
            <a:ext cx="2331536" cy="369332"/>
          </a:xfrm>
          <a:prstGeom prst="rect">
            <a:avLst/>
          </a:prstGeom>
        </p:spPr>
        <p:txBody>
          <a:bodyPr wrap="none">
            <a:spAutoFit/>
          </a:bodyPr>
          <a:lstStyle/>
          <a:p>
            <a:r>
              <a:rPr lang="es-CL" dirty="0"/>
              <a:t>Selector de archivos</a:t>
            </a:r>
          </a:p>
        </p:txBody>
      </p:sp>
      <p:pic>
        <p:nvPicPr>
          <p:cNvPr id="27" name="Imagen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883028"/>
            <a:ext cx="5782482" cy="3343742"/>
          </a:xfrm>
          <a:prstGeom prst="rect">
            <a:avLst/>
          </a:prstGeom>
        </p:spPr>
      </p:pic>
      <p:sp>
        <p:nvSpPr>
          <p:cNvPr id="28" name="CuadroTexto 27"/>
          <p:cNvSpPr txBox="1"/>
          <p:nvPr/>
        </p:nvSpPr>
        <p:spPr>
          <a:xfrm>
            <a:off x="2851085" y="1165389"/>
            <a:ext cx="7558479" cy="3785652"/>
          </a:xfrm>
          <a:prstGeom prst="rect">
            <a:avLst/>
          </a:prstGeom>
          <a:noFill/>
        </p:spPr>
        <p:txBody>
          <a:bodyPr wrap="none" rtlCol="0">
            <a:spAutoFit/>
          </a:bodyPr>
          <a:lstStyle/>
          <a:p>
            <a:r>
              <a:rPr lang="es-CL" sz="24000" dirty="0"/>
              <a:t>etc…</a:t>
            </a:r>
          </a:p>
        </p:txBody>
      </p:sp>
      <p:pic>
        <p:nvPicPr>
          <p:cNvPr id="29" name="Imagen 28">
            <a:hlinkClick r:id="rId9" action="ppaction://hlinksldjump"/>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95104" y="148085"/>
            <a:ext cx="1469885" cy="1469885"/>
          </a:xfrm>
          <a:prstGeom prst="rect">
            <a:avLst/>
          </a:prstGeom>
        </p:spPr>
      </p:pic>
    </p:spTree>
    <p:extLst>
      <p:ext uri="{BB962C8B-B14F-4D97-AF65-F5344CB8AC3E}">
        <p14:creationId xmlns:p14="http://schemas.microsoft.com/office/powerpoint/2010/main" val="37992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1000"/>
                                        <p:tgtEl>
                                          <p:spTgt spid="23"/>
                                        </p:tgtEl>
                                      </p:cBhvr>
                                    </p:animEffect>
                                    <p:anim calcmode="lin" valueType="num">
                                      <p:cBhvr>
                                        <p:cTn id="50" dur="1000" fill="hold"/>
                                        <p:tgtEl>
                                          <p:spTgt spid="23"/>
                                        </p:tgtEl>
                                        <p:attrNameLst>
                                          <p:attrName>ppt_x</p:attrName>
                                        </p:attrNameLst>
                                      </p:cBhvr>
                                      <p:tavLst>
                                        <p:tav tm="0">
                                          <p:val>
                                            <p:strVal val="#ppt_x"/>
                                          </p:val>
                                        </p:tav>
                                        <p:tav tm="100000">
                                          <p:val>
                                            <p:strVal val="#ppt_x"/>
                                          </p:val>
                                        </p:tav>
                                      </p:tavLst>
                                    </p:anim>
                                    <p:anim calcmode="lin" valueType="num">
                                      <p:cBhvr>
                                        <p:cTn id="5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6" presetClass="entr" presetSubtype="16"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circle(in)">
                                      <p:cBhvr>
                                        <p:cTn id="68" dur="20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barn(inVertical)">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nodeType="clickEffect">
                                  <p:stCondLst>
                                    <p:cond delay="0"/>
                                  </p:stCondLst>
                                  <p:childTnLst>
                                    <p:set>
                                      <p:cBhvr>
                                        <p:cTn id="77" dur="1" fill="hold">
                                          <p:stCondLst>
                                            <p:cond delay="0"/>
                                          </p:stCondLst>
                                        </p:cTn>
                                        <p:tgtEl>
                                          <p:spTgt spid="25"/>
                                        </p:tgtEl>
                                        <p:attrNameLst>
                                          <p:attrName>style.visibility</p:attrName>
                                        </p:attrNameLst>
                                      </p:cBhvr>
                                      <p:to>
                                        <p:strVal val="visible"/>
                                      </p:to>
                                    </p:set>
                                    <p:anim calcmode="lin" valueType="num">
                                      <p:cBhvr>
                                        <p:cTn id="78" dur="500" fill="hold"/>
                                        <p:tgtEl>
                                          <p:spTgt spid="25"/>
                                        </p:tgtEl>
                                        <p:attrNameLst>
                                          <p:attrName>ppt_w</p:attrName>
                                        </p:attrNameLst>
                                      </p:cBhvr>
                                      <p:tavLst>
                                        <p:tav tm="0">
                                          <p:val>
                                            <p:fltVal val="0"/>
                                          </p:val>
                                        </p:tav>
                                        <p:tav tm="100000">
                                          <p:val>
                                            <p:strVal val="#ppt_w"/>
                                          </p:val>
                                        </p:tav>
                                      </p:tavLst>
                                    </p:anim>
                                    <p:anim calcmode="lin" valueType="num">
                                      <p:cBhvr>
                                        <p:cTn id="79" dur="500" fill="hold"/>
                                        <p:tgtEl>
                                          <p:spTgt spid="25"/>
                                        </p:tgtEl>
                                        <p:attrNameLst>
                                          <p:attrName>ppt_h</p:attrName>
                                        </p:attrNameLst>
                                      </p:cBhvr>
                                      <p:tavLst>
                                        <p:tav tm="0">
                                          <p:val>
                                            <p:fltVal val="0"/>
                                          </p:val>
                                        </p:tav>
                                        <p:tav tm="100000">
                                          <p:val>
                                            <p:strVal val="#ppt_h"/>
                                          </p:val>
                                        </p:tav>
                                      </p:tavLst>
                                    </p:anim>
                                    <p:animEffect transition="in" filter="fade">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31" presetClass="entr" presetSubtype="0"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p:cTn id="85" dur="1000" fill="hold"/>
                                        <p:tgtEl>
                                          <p:spTgt spid="16"/>
                                        </p:tgtEl>
                                        <p:attrNameLst>
                                          <p:attrName>ppt_w</p:attrName>
                                        </p:attrNameLst>
                                      </p:cBhvr>
                                      <p:tavLst>
                                        <p:tav tm="0">
                                          <p:val>
                                            <p:fltVal val="0"/>
                                          </p:val>
                                        </p:tav>
                                        <p:tav tm="100000">
                                          <p:val>
                                            <p:strVal val="#ppt_w"/>
                                          </p:val>
                                        </p:tav>
                                      </p:tavLst>
                                    </p:anim>
                                    <p:anim calcmode="lin" valueType="num">
                                      <p:cBhvr>
                                        <p:cTn id="86" dur="1000" fill="hold"/>
                                        <p:tgtEl>
                                          <p:spTgt spid="16"/>
                                        </p:tgtEl>
                                        <p:attrNameLst>
                                          <p:attrName>ppt_h</p:attrName>
                                        </p:attrNameLst>
                                      </p:cBhvr>
                                      <p:tavLst>
                                        <p:tav tm="0">
                                          <p:val>
                                            <p:fltVal val="0"/>
                                          </p:val>
                                        </p:tav>
                                        <p:tav tm="100000">
                                          <p:val>
                                            <p:strVal val="#ppt_h"/>
                                          </p:val>
                                        </p:tav>
                                      </p:tavLst>
                                    </p:anim>
                                    <p:anim calcmode="lin" valueType="num">
                                      <p:cBhvr>
                                        <p:cTn id="87" dur="1000" fill="hold"/>
                                        <p:tgtEl>
                                          <p:spTgt spid="16"/>
                                        </p:tgtEl>
                                        <p:attrNameLst>
                                          <p:attrName>style.rotation</p:attrName>
                                        </p:attrNameLst>
                                      </p:cBhvr>
                                      <p:tavLst>
                                        <p:tav tm="0">
                                          <p:val>
                                            <p:fltVal val="90"/>
                                          </p:val>
                                        </p:tav>
                                        <p:tav tm="100000">
                                          <p:val>
                                            <p:fltVal val="0"/>
                                          </p:val>
                                        </p:tav>
                                      </p:tavLst>
                                    </p:anim>
                                    <p:animEffect transition="in" filter="fade">
                                      <p:cBhvr>
                                        <p:cTn id="88" dur="10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31" presetClass="entr" presetSubtype="0" fill="hold" nodeType="click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p:cTn id="93" dur="1000" fill="hold"/>
                                        <p:tgtEl>
                                          <p:spTgt spid="27"/>
                                        </p:tgtEl>
                                        <p:attrNameLst>
                                          <p:attrName>ppt_w</p:attrName>
                                        </p:attrNameLst>
                                      </p:cBhvr>
                                      <p:tavLst>
                                        <p:tav tm="0">
                                          <p:val>
                                            <p:fltVal val="0"/>
                                          </p:val>
                                        </p:tav>
                                        <p:tav tm="100000">
                                          <p:val>
                                            <p:strVal val="#ppt_w"/>
                                          </p:val>
                                        </p:tav>
                                      </p:tavLst>
                                    </p:anim>
                                    <p:anim calcmode="lin" valueType="num">
                                      <p:cBhvr>
                                        <p:cTn id="94" dur="1000" fill="hold"/>
                                        <p:tgtEl>
                                          <p:spTgt spid="27"/>
                                        </p:tgtEl>
                                        <p:attrNameLst>
                                          <p:attrName>ppt_h</p:attrName>
                                        </p:attrNameLst>
                                      </p:cBhvr>
                                      <p:tavLst>
                                        <p:tav tm="0">
                                          <p:val>
                                            <p:fltVal val="0"/>
                                          </p:val>
                                        </p:tav>
                                        <p:tav tm="100000">
                                          <p:val>
                                            <p:strVal val="#ppt_h"/>
                                          </p:val>
                                        </p:tav>
                                      </p:tavLst>
                                    </p:anim>
                                    <p:anim calcmode="lin" valueType="num">
                                      <p:cBhvr>
                                        <p:cTn id="95" dur="1000" fill="hold"/>
                                        <p:tgtEl>
                                          <p:spTgt spid="27"/>
                                        </p:tgtEl>
                                        <p:attrNameLst>
                                          <p:attrName>style.rotation</p:attrName>
                                        </p:attrNameLst>
                                      </p:cBhvr>
                                      <p:tavLst>
                                        <p:tav tm="0">
                                          <p:val>
                                            <p:fltVal val="90"/>
                                          </p:val>
                                        </p:tav>
                                        <p:tav tm="100000">
                                          <p:val>
                                            <p:fltVal val="0"/>
                                          </p:val>
                                        </p:tav>
                                      </p:tavLst>
                                    </p:anim>
                                    <p:animEffect transition="in" filter="fade">
                                      <p:cBhvr>
                                        <p:cTn id="96" dur="1000"/>
                                        <p:tgtEl>
                                          <p:spTgt spid="27"/>
                                        </p:tgtEl>
                                      </p:cBhvr>
                                    </p:animEffect>
                                  </p:childTnLst>
                                </p:cTn>
                              </p:par>
                            </p:childTnLst>
                          </p:cTn>
                        </p:par>
                      </p:childTnLst>
                    </p:cTn>
                  </p:par>
                  <p:par>
                    <p:cTn id="97" fill="hold">
                      <p:stCondLst>
                        <p:cond delay="indefinite"/>
                      </p:stCondLst>
                      <p:childTnLst>
                        <p:par>
                          <p:cTn id="98" fill="hold">
                            <p:stCondLst>
                              <p:cond delay="0"/>
                            </p:stCondLst>
                            <p:childTnLst>
                              <p:par>
                                <p:cTn id="99" presetID="26" presetClass="entr" presetSubtype="0" fill="hold" grpId="0" nodeType="click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wipe(down)">
                                      <p:cBhvr>
                                        <p:cTn id="101" dur="580">
                                          <p:stCondLst>
                                            <p:cond delay="0"/>
                                          </p:stCondLst>
                                        </p:cTn>
                                        <p:tgtEl>
                                          <p:spTgt spid="28"/>
                                        </p:tgtEl>
                                      </p:cBhvr>
                                    </p:animEffect>
                                    <p:anim calcmode="lin" valueType="num">
                                      <p:cBhvr>
                                        <p:cTn id="102"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07" dur="26">
                                          <p:stCondLst>
                                            <p:cond delay="650"/>
                                          </p:stCondLst>
                                        </p:cTn>
                                        <p:tgtEl>
                                          <p:spTgt spid="28"/>
                                        </p:tgtEl>
                                      </p:cBhvr>
                                      <p:to x="100000" y="60000"/>
                                    </p:animScale>
                                    <p:animScale>
                                      <p:cBhvr>
                                        <p:cTn id="108" dur="166" decel="50000">
                                          <p:stCondLst>
                                            <p:cond delay="676"/>
                                          </p:stCondLst>
                                        </p:cTn>
                                        <p:tgtEl>
                                          <p:spTgt spid="28"/>
                                        </p:tgtEl>
                                      </p:cBhvr>
                                      <p:to x="100000" y="100000"/>
                                    </p:animScale>
                                    <p:animScale>
                                      <p:cBhvr>
                                        <p:cTn id="109" dur="26">
                                          <p:stCondLst>
                                            <p:cond delay="1312"/>
                                          </p:stCondLst>
                                        </p:cTn>
                                        <p:tgtEl>
                                          <p:spTgt spid="28"/>
                                        </p:tgtEl>
                                      </p:cBhvr>
                                      <p:to x="100000" y="80000"/>
                                    </p:animScale>
                                    <p:animScale>
                                      <p:cBhvr>
                                        <p:cTn id="110" dur="166" decel="50000">
                                          <p:stCondLst>
                                            <p:cond delay="1338"/>
                                          </p:stCondLst>
                                        </p:cTn>
                                        <p:tgtEl>
                                          <p:spTgt spid="28"/>
                                        </p:tgtEl>
                                      </p:cBhvr>
                                      <p:to x="100000" y="100000"/>
                                    </p:animScale>
                                    <p:animScale>
                                      <p:cBhvr>
                                        <p:cTn id="111" dur="26">
                                          <p:stCondLst>
                                            <p:cond delay="1642"/>
                                          </p:stCondLst>
                                        </p:cTn>
                                        <p:tgtEl>
                                          <p:spTgt spid="28"/>
                                        </p:tgtEl>
                                      </p:cBhvr>
                                      <p:to x="100000" y="90000"/>
                                    </p:animScale>
                                    <p:animScale>
                                      <p:cBhvr>
                                        <p:cTn id="112" dur="166" decel="50000">
                                          <p:stCondLst>
                                            <p:cond delay="1668"/>
                                          </p:stCondLst>
                                        </p:cTn>
                                        <p:tgtEl>
                                          <p:spTgt spid="28"/>
                                        </p:tgtEl>
                                      </p:cBhvr>
                                      <p:to x="100000" y="100000"/>
                                    </p:animScale>
                                    <p:animScale>
                                      <p:cBhvr>
                                        <p:cTn id="113" dur="26">
                                          <p:stCondLst>
                                            <p:cond delay="1808"/>
                                          </p:stCondLst>
                                        </p:cTn>
                                        <p:tgtEl>
                                          <p:spTgt spid="28"/>
                                        </p:tgtEl>
                                      </p:cBhvr>
                                      <p:to x="100000" y="95000"/>
                                    </p:animScale>
                                    <p:animScale>
                                      <p:cBhvr>
                                        <p:cTn id="114" dur="166" decel="50000">
                                          <p:stCondLst>
                                            <p:cond delay="1834"/>
                                          </p:stCondLst>
                                        </p:cTn>
                                        <p:tgtEl>
                                          <p:spTgt spid="28"/>
                                        </p:tgtEl>
                                      </p:cBhvr>
                                      <p:to x="100000" y="100000"/>
                                    </p:animScale>
                                  </p:childTnLst>
                                </p:cTn>
                              </p:par>
                            </p:childTnLst>
                          </p:cTn>
                        </p:par>
                      </p:childTnLst>
                    </p:cTn>
                  </p:par>
                  <p:par>
                    <p:cTn id="115" fill="hold">
                      <p:stCondLst>
                        <p:cond delay="indefinite"/>
                      </p:stCondLst>
                      <p:childTnLst>
                        <p:par>
                          <p:cTn id="116" fill="hold">
                            <p:stCondLst>
                              <p:cond delay="0"/>
                            </p:stCondLst>
                            <p:childTnLst>
                              <p:par>
                                <p:cTn id="117" presetID="21" presetClass="entr" presetSubtype="1" fill="hold" nodeType="click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wheel(1)">
                                      <p:cBhvr>
                                        <p:cTn id="119"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1" grpId="0"/>
      <p:bldP spid="14" grpId="0"/>
      <p:bldP spid="16" grpId="0"/>
      <p:bldP spid="23" grpId="0"/>
      <p:bldP spid="26" grpId="0"/>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381000"/>
            <a:ext cx="10058400" cy="1609344"/>
          </a:xfrm>
        </p:spPr>
        <p:txBody>
          <a:bodyPr/>
          <a:lstStyle/>
          <a:p>
            <a:r>
              <a:rPr lang="es-CL" dirty="0"/>
              <a:t>Expresiones Regulares (REGEX)</a:t>
            </a:r>
          </a:p>
        </p:txBody>
      </p:sp>
      <p:sp>
        <p:nvSpPr>
          <p:cNvPr id="3" name="Marcador de contenido 2"/>
          <p:cNvSpPr>
            <a:spLocks noGrp="1"/>
          </p:cNvSpPr>
          <p:nvPr>
            <p:ph idx="1"/>
          </p:nvPr>
        </p:nvSpPr>
        <p:spPr>
          <a:xfrm>
            <a:off x="0" y="2426208"/>
            <a:ext cx="12192000" cy="4050792"/>
          </a:xfrm>
        </p:spPr>
        <p:txBody>
          <a:bodyPr>
            <a:normAutofit/>
          </a:bodyPr>
          <a:lstStyle/>
          <a:p>
            <a:pPr marL="0" indent="0" algn="just">
              <a:buNone/>
            </a:pPr>
            <a:r>
              <a:rPr lang="es-CL" sz="3600" dirty="0"/>
              <a:t>Una expresión regular, también conocida como REGEX, es una secuencia de caracteres que forma un patrón de búsqueda, principalmente utilizada para la búsqueda de patrones de cadenas de caracteres u operaciones de sustituciones.</a:t>
            </a:r>
          </a:p>
        </p:txBody>
      </p:sp>
    </p:spTree>
    <p:extLst>
      <p:ext uri="{BB962C8B-B14F-4D97-AF65-F5344CB8AC3E}">
        <p14:creationId xmlns:p14="http://schemas.microsoft.com/office/powerpoint/2010/main" val="321092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xmlns="" id="{788309B2-A7B4-41DC-A2D3-45F47EDE4FA5}"/>
              </a:ext>
            </a:extLst>
          </p:cNvPr>
          <p:cNvPicPr>
            <a:picLocks noChangeAspect="1"/>
          </p:cNvPicPr>
          <p:nvPr/>
        </p:nvPicPr>
        <p:blipFill>
          <a:blip r:embed="rId2"/>
          <a:stretch>
            <a:fillRect/>
          </a:stretch>
        </p:blipFill>
        <p:spPr>
          <a:xfrm>
            <a:off x="1836241" y="1663988"/>
            <a:ext cx="7626935" cy="3572300"/>
          </a:xfrm>
          <a:prstGeom prst="rect">
            <a:avLst/>
          </a:prstGeom>
        </p:spPr>
      </p:pic>
      <p:sp>
        <p:nvSpPr>
          <p:cNvPr id="4" name="Rectángulo 3">
            <a:extLst>
              <a:ext uri="{FF2B5EF4-FFF2-40B4-BE49-F238E27FC236}">
                <a16:creationId xmlns:a16="http://schemas.microsoft.com/office/drawing/2014/main" xmlns="" id="{09DA6FB5-9DCD-40C9-A59A-29219171073B}"/>
              </a:ext>
            </a:extLst>
          </p:cNvPr>
          <p:cNvSpPr/>
          <p:nvPr/>
        </p:nvSpPr>
        <p:spPr>
          <a:xfrm>
            <a:off x="1291842" y="602268"/>
            <a:ext cx="9376157" cy="1661993"/>
          </a:xfrm>
          <a:prstGeom prst="rect">
            <a:avLst/>
          </a:prstGeom>
        </p:spPr>
        <p:txBody>
          <a:bodyPr wrap="square">
            <a:spAutoFit/>
          </a:bodyPr>
          <a:lstStyle/>
          <a:p>
            <a:pPr lvl="0"/>
            <a:r>
              <a:rPr lang="es-CL" sz="5400" dirty="0">
                <a:solidFill>
                  <a:prstClr val="black"/>
                </a:solidFill>
                <a:latin typeface="+mj-lt"/>
              </a:rPr>
              <a:t>Autómata para los Sufijos:  </a:t>
            </a:r>
          </a:p>
          <a:p>
            <a:pPr lvl="0"/>
            <a:r>
              <a:rPr lang="es-CL" sz="4800" dirty="0">
                <a:solidFill>
                  <a:prstClr val="black"/>
                </a:solidFill>
                <a:latin typeface="+mj-lt"/>
              </a:rPr>
              <a:t>         </a:t>
            </a:r>
            <a:r>
              <a:rPr lang="es-CL" sz="3200" dirty="0">
                <a:solidFill>
                  <a:prstClr val="black"/>
                </a:solidFill>
              </a:rPr>
              <a:t>Encia ,  Ancia</a:t>
            </a:r>
            <a:endParaRPr lang="es-CL" sz="4800" dirty="0">
              <a:solidFill>
                <a:prstClr val="black"/>
              </a:solidFill>
            </a:endParaRPr>
          </a:p>
        </p:txBody>
      </p:sp>
      <p:sp>
        <p:nvSpPr>
          <p:cNvPr id="8" name="CuadroTexto 7">
            <a:extLst>
              <a:ext uri="{FF2B5EF4-FFF2-40B4-BE49-F238E27FC236}">
                <a16:creationId xmlns:a16="http://schemas.microsoft.com/office/drawing/2014/main" xmlns="" id="{78D11B9A-D56C-4531-894A-EBD8E54D2EB9}"/>
              </a:ext>
            </a:extLst>
          </p:cNvPr>
          <p:cNvSpPr txBox="1"/>
          <p:nvPr/>
        </p:nvSpPr>
        <p:spPr>
          <a:xfrm>
            <a:off x="1004674" y="5033352"/>
            <a:ext cx="8772939" cy="584775"/>
          </a:xfrm>
          <a:prstGeom prst="rect">
            <a:avLst/>
          </a:prstGeom>
          <a:noFill/>
        </p:spPr>
        <p:txBody>
          <a:bodyPr wrap="square" rtlCol="0">
            <a:spAutoFit/>
          </a:bodyPr>
          <a:lstStyle/>
          <a:p>
            <a:pPr algn="ctr"/>
            <a:r>
              <a:rPr lang="es-CL" sz="3200" dirty="0">
                <a:solidFill>
                  <a:prstClr val="black"/>
                </a:solidFill>
                <a:latin typeface="Garamond" panose="02020404030301010803"/>
              </a:rPr>
              <a:t>El REGEX resultante</a:t>
            </a:r>
            <a:endParaRPr lang="es-CL" dirty="0">
              <a:solidFill>
                <a:prstClr val="black"/>
              </a:solidFill>
              <a:latin typeface="Garamond" panose="02020404030301010803"/>
            </a:endParaRPr>
          </a:p>
        </p:txBody>
      </p:sp>
      <p:sp>
        <p:nvSpPr>
          <p:cNvPr id="9" name="Rectángulo 8">
            <a:extLst>
              <a:ext uri="{FF2B5EF4-FFF2-40B4-BE49-F238E27FC236}">
                <a16:creationId xmlns:a16="http://schemas.microsoft.com/office/drawing/2014/main" xmlns="" id="{D68C0DEC-4F88-4915-A0AD-5E6A75A71A23}"/>
              </a:ext>
            </a:extLst>
          </p:cNvPr>
          <p:cNvSpPr/>
          <p:nvPr/>
        </p:nvSpPr>
        <p:spPr>
          <a:xfrm>
            <a:off x="3500242" y="5467011"/>
            <a:ext cx="3781805" cy="769441"/>
          </a:xfrm>
          <a:prstGeom prst="rect">
            <a:avLst/>
          </a:prstGeom>
        </p:spPr>
        <p:txBody>
          <a:bodyPr wrap="none">
            <a:spAutoFit/>
          </a:bodyPr>
          <a:lstStyle/>
          <a:p>
            <a:r>
              <a:rPr lang="es-CL" sz="4400" dirty="0">
                <a:solidFill>
                  <a:srgbClr val="0070C0"/>
                </a:solidFill>
                <a:latin typeface="Garamond" panose="02020404030301010803"/>
              </a:rPr>
              <a:t>[</a:t>
            </a:r>
            <a:r>
              <a:rPr lang="es-CL" sz="4400" dirty="0">
                <a:solidFill>
                  <a:prstClr val="black"/>
                </a:solidFill>
                <a:latin typeface="Garamond" panose="02020404030301010803"/>
              </a:rPr>
              <a:t>a-z</a:t>
            </a:r>
            <a:r>
              <a:rPr lang="es-CL" sz="4400" dirty="0">
                <a:solidFill>
                  <a:srgbClr val="0070C0"/>
                </a:solidFill>
                <a:latin typeface="Garamond" panose="02020404030301010803"/>
              </a:rPr>
              <a:t>] [</a:t>
            </a:r>
            <a:r>
              <a:rPr lang="es-CL" sz="4400" dirty="0">
                <a:solidFill>
                  <a:prstClr val="black"/>
                </a:solidFill>
                <a:latin typeface="Garamond" panose="02020404030301010803"/>
              </a:rPr>
              <a:t>ae</a:t>
            </a:r>
            <a:r>
              <a:rPr lang="es-CL" sz="4400" dirty="0">
                <a:solidFill>
                  <a:srgbClr val="0070C0"/>
                </a:solidFill>
                <a:latin typeface="Garamond" panose="02020404030301010803"/>
              </a:rPr>
              <a:t>]</a:t>
            </a:r>
            <a:r>
              <a:rPr lang="es-CL" sz="4400" dirty="0">
                <a:solidFill>
                  <a:prstClr val="black"/>
                </a:solidFill>
                <a:latin typeface="Garamond" panose="02020404030301010803"/>
              </a:rPr>
              <a:t>ncia</a:t>
            </a:r>
            <a:r>
              <a:rPr lang="es-CL" sz="4400" dirty="0">
                <a:solidFill>
                  <a:srgbClr val="C00000"/>
                </a:solidFill>
                <a:latin typeface="Garamond" panose="02020404030301010803"/>
              </a:rPr>
              <a:t>\\b</a:t>
            </a:r>
          </a:p>
        </p:txBody>
      </p:sp>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96328" y="5467011"/>
            <a:ext cx="2871671" cy="1309753"/>
          </a:xfrm>
          <a:prstGeom prst="rect">
            <a:avLst/>
          </a:prstGeom>
        </p:spPr>
      </p:pic>
    </p:spTree>
    <p:extLst>
      <p:ext uri="{BB962C8B-B14F-4D97-AF65-F5344CB8AC3E}">
        <p14:creationId xmlns:p14="http://schemas.microsoft.com/office/powerpoint/2010/main" val="399627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 y="1540700"/>
            <a:ext cx="12192001" cy="1754326"/>
          </a:xfrm>
          <a:prstGeom prst="rect">
            <a:avLst/>
          </a:prstGeom>
          <a:noFill/>
        </p:spPr>
        <p:txBody>
          <a:bodyPr wrap="square" rtlCol="0">
            <a:spAutoFit/>
          </a:bodyPr>
          <a:lstStyle/>
          <a:p>
            <a:pPr algn="just"/>
            <a:r>
              <a:rPr lang="es-CL" sz="3600" dirty="0"/>
              <a:t>La frecuencia de una palabra en un texto puede ser útil para muchas tareas como por ejemplo la clasificación de textos</a:t>
            </a:r>
          </a:p>
        </p:txBody>
      </p:sp>
      <p:sp>
        <p:nvSpPr>
          <p:cNvPr id="5" name="CuadroTexto 4"/>
          <p:cNvSpPr txBox="1"/>
          <p:nvPr/>
        </p:nvSpPr>
        <p:spPr>
          <a:xfrm>
            <a:off x="-1" y="3428911"/>
            <a:ext cx="12192001" cy="1200329"/>
          </a:xfrm>
          <a:prstGeom prst="rect">
            <a:avLst/>
          </a:prstGeom>
          <a:noFill/>
        </p:spPr>
        <p:txBody>
          <a:bodyPr wrap="square" rtlCol="0">
            <a:spAutoFit/>
          </a:bodyPr>
          <a:lstStyle/>
          <a:p>
            <a:pPr algn="just"/>
            <a:r>
              <a:rPr lang="es-CL" sz="3600" dirty="0"/>
              <a:t>He ahí la importancia de contar con algún software que pueda facilitar la elaboración de estas tareas</a:t>
            </a:r>
          </a:p>
        </p:txBody>
      </p:sp>
    </p:spTree>
    <p:extLst>
      <p:ext uri="{BB962C8B-B14F-4D97-AF65-F5344CB8AC3E}">
        <p14:creationId xmlns:p14="http://schemas.microsoft.com/office/powerpoint/2010/main" val="347856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A709316F-A1D5-4B91-9793-2F3387DA1454}"/>
              </a:ext>
            </a:extLst>
          </p:cNvPr>
          <p:cNvPicPr>
            <a:picLocks noChangeAspect="1"/>
          </p:cNvPicPr>
          <p:nvPr/>
        </p:nvPicPr>
        <p:blipFill>
          <a:blip r:embed="rId2"/>
          <a:stretch>
            <a:fillRect/>
          </a:stretch>
        </p:blipFill>
        <p:spPr>
          <a:xfrm>
            <a:off x="1329972" y="2066429"/>
            <a:ext cx="8876122" cy="2174266"/>
          </a:xfrm>
          <a:prstGeom prst="rect">
            <a:avLst/>
          </a:prstGeom>
        </p:spPr>
      </p:pic>
      <p:sp>
        <p:nvSpPr>
          <p:cNvPr id="4" name="Rectángulo 3">
            <a:extLst>
              <a:ext uri="{FF2B5EF4-FFF2-40B4-BE49-F238E27FC236}">
                <a16:creationId xmlns:a16="http://schemas.microsoft.com/office/drawing/2014/main" xmlns="" id="{09DA6FB5-9DCD-40C9-A59A-29219171073B}"/>
              </a:ext>
            </a:extLst>
          </p:cNvPr>
          <p:cNvSpPr/>
          <p:nvPr/>
        </p:nvSpPr>
        <p:spPr>
          <a:xfrm>
            <a:off x="1329972" y="555203"/>
            <a:ext cx="6647974" cy="1415772"/>
          </a:xfrm>
          <a:prstGeom prst="rect">
            <a:avLst/>
          </a:prstGeom>
        </p:spPr>
        <p:txBody>
          <a:bodyPr wrap="none">
            <a:spAutoFit/>
          </a:bodyPr>
          <a:lstStyle/>
          <a:p>
            <a:pPr lvl="0"/>
            <a:r>
              <a:rPr lang="es-CL" sz="5400" dirty="0">
                <a:solidFill>
                  <a:prstClr val="black"/>
                </a:solidFill>
                <a:latin typeface="+mj-lt"/>
              </a:rPr>
              <a:t>Autómata para los Prefijos: 	</a:t>
            </a:r>
          </a:p>
          <a:p>
            <a:pPr lvl="0"/>
            <a:r>
              <a:rPr lang="es-CL" sz="3200" dirty="0">
                <a:solidFill>
                  <a:prstClr val="black"/>
                </a:solidFill>
              </a:rPr>
              <a:t>                    Ante, Anti</a:t>
            </a:r>
          </a:p>
        </p:txBody>
      </p:sp>
      <p:sp>
        <p:nvSpPr>
          <p:cNvPr id="5" name="CuadroTexto 4">
            <a:extLst>
              <a:ext uri="{FF2B5EF4-FFF2-40B4-BE49-F238E27FC236}">
                <a16:creationId xmlns:a16="http://schemas.microsoft.com/office/drawing/2014/main" xmlns="" id="{F9A5113B-677C-4523-8A0C-92C7F37F63CC}"/>
              </a:ext>
            </a:extLst>
          </p:cNvPr>
          <p:cNvSpPr txBox="1"/>
          <p:nvPr/>
        </p:nvSpPr>
        <p:spPr>
          <a:xfrm>
            <a:off x="1707221" y="4240695"/>
            <a:ext cx="8772939" cy="584775"/>
          </a:xfrm>
          <a:prstGeom prst="rect">
            <a:avLst/>
          </a:prstGeom>
          <a:noFill/>
        </p:spPr>
        <p:txBody>
          <a:bodyPr wrap="square" rtlCol="0">
            <a:spAutoFit/>
          </a:bodyPr>
          <a:lstStyle/>
          <a:p>
            <a:r>
              <a:rPr lang="es-CL" sz="3200" dirty="0">
                <a:solidFill>
                  <a:prstClr val="black"/>
                </a:solidFill>
                <a:latin typeface="Garamond" panose="02020404030301010803"/>
              </a:rPr>
              <a:t>		El REGEX resultante</a:t>
            </a:r>
            <a:endParaRPr lang="es-CL" dirty="0">
              <a:solidFill>
                <a:prstClr val="black"/>
              </a:solidFill>
              <a:latin typeface="Garamond" panose="02020404030301010803"/>
            </a:endParaRPr>
          </a:p>
        </p:txBody>
      </p:sp>
      <p:sp>
        <p:nvSpPr>
          <p:cNvPr id="7" name="Rectángulo 6">
            <a:extLst>
              <a:ext uri="{FF2B5EF4-FFF2-40B4-BE49-F238E27FC236}">
                <a16:creationId xmlns:a16="http://schemas.microsoft.com/office/drawing/2014/main" xmlns="" id="{3C789549-78B0-426A-A2CF-31D0D3956FE3}"/>
              </a:ext>
            </a:extLst>
          </p:cNvPr>
          <p:cNvSpPr/>
          <p:nvPr/>
        </p:nvSpPr>
        <p:spPr>
          <a:xfrm>
            <a:off x="4179603" y="4825470"/>
            <a:ext cx="2531462" cy="769441"/>
          </a:xfrm>
          <a:prstGeom prst="rect">
            <a:avLst/>
          </a:prstGeom>
        </p:spPr>
        <p:txBody>
          <a:bodyPr wrap="none">
            <a:spAutoFit/>
          </a:bodyPr>
          <a:lstStyle/>
          <a:p>
            <a:r>
              <a:rPr lang="es-CL" sz="4400" dirty="0">
                <a:solidFill>
                  <a:srgbClr val="C00000"/>
                </a:solidFill>
                <a:latin typeface="Garamond" panose="02020404030301010803"/>
              </a:rPr>
              <a:t>\\b</a:t>
            </a:r>
            <a:r>
              <a:rPr lang="es-CL" sz="4400" dirty="0">
                <a:solidFill>
                  <a:prstClr val="black"/>
                </a:solidFill>
                <a:latin typeface="Garamond" panose="02020404030301010803"/>
              </a:rPr>
              <a:t>ant </a:t>
            </a:r>
            <a:r>
              <a:rPr lang="es-CL" sz="4400" dirty="0">
                <a:solidFill>
                  <a:srgbClr val="0070C0"/>
                </a:solidFill>
                <a:latin typeface="Garamond" panose="02020404030301010803"/>
              </a:rPr>
              <a:t>[</a:t>
            </a:r>
            <a:r>
              <a:rPr lang="es-CL" sz="4400" dirty="0">
                <a:solidFill>
                  <a:prstClr val="black"/>
                </a:solidFill>
                <a:latin typeface="Garamond" panose="02020404030301010803"/>
              </a:rPr>
              <a:t>ie</a:t>
            </a:r>
            <a:r>
              <a:rPr lang="es-CL" sz="4400" dirty="0">
                <a:solidFill>
                  <a:srgbClr val="0070C0"/>
                </a:solidFill>
                <a:latin typeface="Garamond" panose="02020404030301010803"/>
              </a:rPr>
              <a:t>]</a:t>
            </a:r>
            <a:endParaRPr lang="es-CL" sz="4400" dirty="0">
              <a:solidFill>
                <a:srgbClr val="C00000"/>
              </a:solidFill>
              <a:latin typeface="Garamond" panose="02020404030301010803"/>
            </a:endParaRPr>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1065" y="5410245"/>
            <a:ext cx="2871671" cy="1309753"/>
          </a:xfrm>
          <a:prstGeom prst="rect">
            <a:avLst/>
          </a:prstGeom>
        </p:spPr>
      </p:pic>
    </p:spTree>
    <p:extLst>
      <p:ext uri="{BB962C8B-B14F-4D97-AF65-F5344CB8AC3E}">
        <p14:creationId xmlns:p14="http://schemas.microsoft.com/office/powerpoint/2010/main" val="346470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1000"/>
                                        <p:tgtEl>
                                          <p:spTgt spid="7">
                                            <p:txEl>
                                              <p:pRg st="0" end="0"/>
                                            </p:txEl>
                                          </p:spTgt>
                                        </p:tgtEl>
                                      </p:cBhvr>
                                    </p:animEffect>
                                    <p:anim calcmode="lin" valueType="num">
                                      <p:cBhvr>
                                        <p:cTn id="2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CBBB87FB-F159-4642-8687-855117B010DF}"/>
              </a:ext>
            </a:extLst>
          </p:cNvPr>
          <p:cNvSpPr txBox="1"/>
          <p:nvPr/>
        </p:nvSpPr>
        <p:spPr>
          <a:xfrm>
            <a:off x="1733342" y="781878"/>
            <a:ext cx="8974415" cy="369332"/>
          </a:xfrm>
          <a:prstGeom prst="rect">
            <a:avLst/>
          </a:prstGeom>
          <a:noFill/>
        </p:spPr>
        <p:txBody>
          <a:bodyPr wrap="square" rtlCol="0">
            <a:spAutoFit/>
          </a:bodyPr>
          <a:lstStyle/>
          <a:p>
            <a:endParaRPr lang="es-CL" dirty="0"/>
          </a:p>
        </p:txBody>
      </p:sp>
      <p:sp>
        <p:nvSpPr>
          <p:cNvPr id="4" name="Marcador de contenido 2">
            <a:extLst>
              <a:ext uri="{FF2B5EF4-FFF2-40B4-BE49-F238E27FC236}">
                <a16:creationId xmlns:a16="http://schemas.microsoft.com/office/drawing/2014/main" xmlns="" id="{36171830-F365-4111-AA8B-B14CCE31E582}"/>
              </a:ext>
            </a:extLst>
          </p:cNvPr>
          <p:cNvSpPr txBox="1">
            <a:spLocks/>
          </p:cNvSpPr>
          <p:nvPr/>
        </p:nvSpPr>
        <p:spPr>
          <a:xfrm>
            <a:off x="1295401" y="539669"/>
            <a:ext cx="9601196" cy="4896154"/>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s-CL" sz="5400" dirty="0">
                <a:latin typeface="+mj-lt"/>
              </a:rPr>
              <a:t>Autómata para los Pronombres:  </a:t>
            </a:r>
          </a:p>
          <a:p>
            <a:pPr marL="0" indent="0">
              <a:buNone/>
            </a:pPr>
            <a:r>
              <a:rPr lang="es-CL" sz="3200" dirty="0"/>
              <a:t>     Nuestra(s), Nuestro(s), Vuestra(s), Nuestra(s)</a:t>
            </a:r>
          </a:p>
        </p:txBody>
      </p:sp>
      <p:pic>
        <p:nvPicPr>
          <p:cNvPr id="5" name="Imagen 4">
            <a:extLst>
              <a:ext uri="{FF2B5EF4-FFF2-40B4-BE49-F238E27FC236}">
                <a16:creationId xmlns:a16="http://schemas.microsoft.com/office/drawing/2014/main" xmlns="" id="{D57CC071-145A-4A4C-9C50-2DF83DE00E01}"/>
              </a:ext>
            </a:extLst>
          </p:cNvPr>
          <p:cNvPicPr>
            <a:picLocks noChangeAspect="1"/>
          </p:cNvPicPr>
          <p:nvPr/>
        </p:nvPicPr>
        <p:blipFill>
          <a:blip r:embed="rId2"/>
          <a:stretch>
            <a:fillRect/>
          </a:stretch>
        </p:blipFill>
        <p:spPr>
          <a:xfrm>
            <a:off x="939557" y="2234572"/>
            <a:ext cx="10312885" cy="3132069"/>
          </a:xfrm>
          <a:prstGeom prst="rect">
            <a:avLst/>
          </a:prstGeom>
        </p:spPr>
      </p:pic>
      <p:sp>
        <p:nvSpPr>
          <p:cNvPr id="6" name="CuadroTexto 5">
            <a:extLst>
              <a:ext uri="{FF2B5EF4-FFF2-40B4-BE49-F238E27FC236}">
                <a16:creationId xmlns:a16="http://schemas.microsoft.com/office/drawing/2014/main" xmlns="" id="{157FAB5C-0266-4DA7-AF6D-ADFEBFA9D893}"/>
              </a:ext>
            </a:extLst>
          </p:cNvPr>
          <p:cNvSpPr txBox="1"/>
          <p:nvPr/>
        </p:nvSpPr>
        <p:spPr>
          <a:xfrm>
            <a:off x="1401419" y="5236634"/>
            <a:ext cx="8772939" cy="584775"/>
          </a:xfrm>
          <a:prstGeom prst="rect">
            <a:avLst/>
          </a:prstGeom>
          <a:noFill/>
        </p:spPr>
        <p:txBody>
          <a:bodyPr wrap="square" rtlCol="0">
            <a:spAutoFit/>
          </a:bodyPr>
          <a:lstStyle/>
          <a:p>
            <a:pPr algn="ctr"/>
            <a:r>
              <a:rPr lang="es-CL" sz="3200" dirty="0">
                <a:solidFill>
                  <a:prstClr val="black"/>
                </a:solidFill>
                <a:latin typeface="Garamond" panose="02020404030301010803" pitchFamily="18" charset="0"/>
                <a:ea typeface="Cambria" panose="02040503050406030204" pitchFamily="18" charset="0"/>
              </a:rPr>
              <a:t>El REGEX resultante</a:t>
            </a:r>
            <a:endParaRPr lang="es-CL" dirty="0">
              <a:latin typeface="Garamond" panose="02020404030301010803" pitchFamily="18" charset="0"/>
              <a:ea typeface="Cambria" panose="02040503050406030204" pitchFamily="18" charset="0"/>
            </a:endParaRPr>
          </a:p>
        </p:txBody>
      </p:sp>
      <p:sp>
        <p:nvSpPr>
          <p:cNvPr id="7" name="Rectángulo 6">
            <a:extLst>
              <a:ext uri="{FF2B5EF4-FFF2-40B4-BE49-F238E27FC236}">
                <a16:creationId xmlns:a16="http://schemas.microsoft.com/office/drawing/2014/main" xmlns="" id="{50868411-2D1A-4AFA-9B55-79953DDDAE4C}"/>
              </a:ext>
            </a:extLst>
          </p:cNvPr>
          <p:cNvSpPr/>
          <p:nvPr/>
        </p:nvSpPr>
        <p:spPr>
          <a:xfrm>
            <a:off x="3850608" y="5691401"/>
            <a:ext cx="3781805" cy="769441"/>
          </a:xfrm>
          <a:prstGeom prst="rect">
            <a:avLst/>
          </a:prstGeom>
        </p:spPr>
        <p:txBody>
          <a:bodyPr wrap="none">
            <a:spAutoFit/>
          </a:bodyPr>
          <a:lstStyle/>
          <a:p>
            <a:r>
              <a:rPr lang="es-CL" sz="4400" dirty="0">
                <a:solidFill>
                  <a:srgbClr val="0070C0"/>
                </a:solidFill>
                <a:latin typeface="Garamond" panose="02020404030301010803" pitchFamily="18" charset="0"/>
                <a:ea typeface="Cambria" panose="02040503050406030204" pitchFamily="18" charset="0"/>
              </a:rPr>
              <a:t>[</a:t>
            </a:r>
            <a:r>
              <a:rPr lang="es-CL" sz="4400" dirty="0">
                <a:latin typeface="Garamond" panose="02020404030301010803" pitchFamily="18" charset="0"/>
                <a:ea typeface="Cambria" panose="02040503050406030204" pitchFamily="18" charset="0"/>
              </a:rPr>
              <a:t>a-z</a:t>
            </a:r>
            <a:r>
              <a:rPr lang="es-CL" sz="4400" dirty="0">
                <a:solidFill>
                  <a:srgbClr val="0070C0"/>
                </a:solidFill>
                <a:latin typeface="Garamond" panose="02020404030301010803" pitchFamily="18" charset="0"/>
                <a:ea typeface="Cambria" panose="02040503050406030204" pitchFamily="18" charset="0"/>
              </a:rPr>
              <a:t>] [</a:t>
            </a:r>
            <a:r>
              <a:rPr lang="es-CL" sz="4400" dirty="0">
                <a:latin typeface="Garamond" panose="02020404030301010803" pitchFamily="18" charset="0"/>
                <a:ea typeface="Cambria" panose="02040503050406030204" pitchFamily="18" charset="0"/>
              </a:rPr>
              <a:t>ae</a:t>
            </a:r>
            <a:r>
              <a:rPr lang="es-CL" sz="4400" dirty="0">
                <a:solidFill>
                  <a:srgbClr val="0070C0"/>
                </a:solidFill>
                <a:latin typeface="Garamond" panose="02020404030301010803" pitchFamily="18" charset="0"/>
                <a:ea typeface="Cambria" panose="02040503050406030204" pitchFamily="18" charset="0"/>
              </a:rPr>
              <a:t>]</a:t>
            </a:r>
            <a:r>
              <a:rPr lang="es-CL" sz="4400" dirty="0">
                <a:latin typeface="Garamond" panose="02020404030301010803" pitchFamily="18" charset="0"/>
                <a:ea typeface="Cambria" panose="02040503050406030204" pitchFamily="18" charset="0"/>
              </a:rPr>
              <a:t>ncia</a:t>
            </a:r>
            <a:r>
              <a:rPr lang="es-CL" sz="4400" dirty="0">
                <a:solidFill>
                  <a:srgbClr val="C00000"/>
                </a:solidFill>
                <a:latin typeface="Garamond" panose="02020404030301010803" pitchFamily="18" charset="0"/>
                <a:ea typeface="Cambria" panose="02040503050406030204" pitchFamily="18" charset="0"/>
              </a:rPr>
              <a:t>\\b</a:t>
            </a:r>
          </a:p>
        </p:txBody>
      </p:sp>
    </p:spTree>
    <p:extLst>
      <p:ext uri="{BB962C8B-B14F-4D97-AF65-F5344CB8AC3E}">
        <p14:creationId xmlns:p14="http://schemas.microsoft.com/office/powerpoint/2010/main" val="99727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6863" y="970071"/>
            <a:ext cx="9601196" cy="1303867"/>
          </a:xfrm>
        </p:spPr>
        <p:txBody>
          <a:bodyPr>
            <a:noAutofit/>
          </a:bodyPr>
          <a:lstStyle/>
          <a:p>
            <a:r>
              <a:rPr lang="es-CL" dirty="0"/>
              <a:t>Implementado en Java</a:t>
            </a:r>
          </a:p>
        </p:txBody>
      </p:sp>
      <p:sp>
        <p:nvSpPr>
          <p:cNvPr id="4" name="Marcador de contenido 2">
            <a:extLst>
              <a:ext uri="{FF2B5EF4-FFF2-40B4-BE49-F238E27FC236}">
                <a16:creationId xmlns:a16="http://schemas.microsoft.com/office/drawing/2014/main" xmlns="" id="{92673AAE-2727-413E-BE3D-48F8B8178DC8}"/>
              </a:ext>
            </a:extLst>
          </p:cNvPr>
          <p:cNvSpPr txBox="1">
            <a:spLocks/>
          </p:cNvSpPr>
          <p:nvPr/>
        </p:nvSpPr>
        <p:spPr>
          <a:xfrm>
            <a:off x="1295401" y="2556932"/>
            <a:ext cx="9601196" cy="3318936"/>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None/>
            </a:pPr>
            <a:endParaRPr lang="es-CL" sz="3000" dirty="0"/>
          </a:p>
        </p:txBody>
      </p:sp>
      <p:pic>
        <p:nvPicPr>
          <p:cNvPr id="9" name="Imagen 8">
            <a:extLst>
              <a:ext uri="{FF2B5EF4-FFF2-40B4-BE49-F238E27FC236}">
                <a16:creationId xmlns:a16="http://schemas.microsoft.com/office/drawing/2014/main" xmlns="" id="{899F33E6-E395-4084-99E8-95A4068DB37A}"/>
              </a:ext>
            </a:extLst>
          </p:cNvPr>
          <p:cNvPicPr>
            <a:picLocks noChangeAspect="1"/>
          </p:cNvPicPr>
          <p:nvPr/>
        </p:nvPicPr>
        <p:blipFill rotWithShape="1">
          <a:blip r:embed="rId2">
            <a:extLst>
              <a:ext uri="{28A0092B-C50C-407E-A947-70E740481C1C}">
                <a14:useLocalDpi xmlns:a14="http://schemas.microsoft.com/office/drawing/2010/main" val="0"/>
              </a:ext>
            </a:extLst>
          </a:blip>
          <a:srcRect l="1030" t="3033" r="1" b="-1"/>
          <a:stretch/>
        </p:blipFill>
        <p:spPr>
          <a:xfrm>
            <a:off x="1569173" y="3429000"/>
            <a:ext cx="6406032" cy="341785"/>
          </a:xfrm>
          <a:prstGeom prst="rect">
            <a:avLst/>
          </a:prstGeom>
        </p:spPr>
      </p:pic>
      <p:pic>
        <p:nvPicPr>
          <p:cNvPr id="11" name="Imagen 10">
            <a:extLst>
              <a:ext uri="{FF2B5EF4-FFF2-40B4-BE49-F238E27FC236}">
                <a16:creationId xmlns:a16="http://schemas.microsoft.com/office/drawing/2014/main" xmlns="" id="{102F6359-CADC-4882-8B41-55A358EF0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86" y="3838935"/>
            <a:ext cx="5167977" cy="537121"/>
          </a:xfrm>
          <a:prstGeom prst="rect">
            <a:avLst/>
          </a:prstGeom>
        </p:spPr>
      </p:pic>
      <p:pic>
        <p:nvPicPr>
          <p:cNvPr id="3" name="Imagen 2">
            <a:extLst>
              <a:ext uri="{FF2B5EF4-FFF2-40B4-BE49-F238E27FC236}">
                <a16:creationId xmlns:a16="http://schemas.microsoft.com/office/drawing/2014/main" xmlns="" id="{8EBDF7FD-D3EF-4C33-9207-A26898B63511}"/>
              </a:ext>
            </a:extLst>
          </p:cNvPr>
          <p:cNvPicPr>
            <a:picLocks noChangeAspect="1"/>
          </p:cNvPicPr>
          <p:nvPr/>
        </p:nvPicPr>
        <p:blipFill>
          <a:blip r:embed="rId4"/>
          <a:stretch>
            <a:fillRect/>
          </a:stretch>
        </p:blipFill>
        <p:spPr>
          <a:xfrm>
            <a:off x="1545186" y="3100187"/>
            <a:ext cx="9717156" cy="341784"/>
          </a:xfrm>
          <a:prstGeom prst="rect">
            <a:avLst/>
          </a:prstGeom>
        </p:spPr>
      </p:pic>
      <p:pic>
        <p:nvPicPr>
          <p:cNvPr id="7" name="Imagen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9174" y="5109370"/>
            <a:ext cx="2871671" cy="1309753"/>
          </a:xfrm>
          <a:prstGeom prst="rect">
            <a:avLst/>
          </a:prstGeom>
        </p:spPr>
      </p:pic>
    </p:spTree>
    <p:extLst>
      <p:ext uri="{BB962C8B-B14F-4D97-AF65-F5344CB8AC3E}">
        <p14:creationId xmlns:p14="http://schemas.microsoft.com/office/powerpoint/2010/main" val="56591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4211C4E-901D-4D22-9183-54267611A42F}"/>
              </a:ext>
            </a:extLst>
          </p:cNvPr>
          <p:cNvSpPr>
            <a:spLocks noGrp="1"/>
          </p:cNvSpPr>
          <p:nvPr>
            <p:ph type="title"/>
          </p:nvPr>
        </p:nvSpPr>
        <p:spPr/>
        <p:txBody>
          <a:bodyPr/>
          <a:lstStyle/>
          <a:p>
            <a:r>
              <a:rPr lang="es-CL" dirty="0"/>
              <a:t>Almacén de palabras</a:t>
            </a:r>
          </a:p>
        </p:txBody>
      </p:sp>
      <p:sp>
        <p:nvSpPr>
          <p:cNvPr id="3" name="Marcador de contenido 5">
            <a:extLst>
              <a:ext uri="{FF2B5EF4-FFF2-40B4-BE49-F238E27FC236}">
                <a16:creationId xmlns:a16="http://schemas.microsoft.com/office/drawing/2014/main" xmlns="" id="{A2611F0D-B88A-41A8-91C4-32BECC0E8791}"/>
              </a:ext>
            </a:extLst>
          </p:cNvPr>
          <p:cNvSpPr txBox="1">
            <a:spLocks/>
          </p:cNvSpPr>
          <p:nvPr/>
        </p:nvSpPr>
        <p:spPr>
          <a:xfrm>
            <a:off x="1069848" y="2199993"/>
            <a:ext cx="10058400" cy="4050792"/>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Font typeface="Wingdings" panose="05000000000000000000" pitchFamily="2" charset="2"/>
              <a:buChar char="q"/>
            </a:pPr>
            <a:r>
              <a:rPr lang="es-CL" sz="3200" dirty="0"/>
              <a:t>¿Qué es ?</a:t>
            </a:r>
          </a:p>
          <a:p>
            <a:pPr marL="274320" lvl="1" indent="0">
              <a:buNone/>
            </a:pPr>
            <a:r>
              <a:rPr lang="es-CL" sz="3000" dirty="0"/>
              <a:t>Es una clase que guardará  en archivo de texto las palabras después de haber pasado por los respetivos tratamientos, ya sea, por las funciones de eliminación de sufijos, prefijos, pronombres, entre otros.</a:t>
            </a:r>
          </a:p>
          <a:p>
            <a:pPr marL="274320" lvl="1" indent="0">
              <a:buNone/>
            </a:pPr>
            <a:endParaRPr lang="es-CL" sz="3000" dirty="0"/>
          </a:p>
          <a:p>
            <a:endParaRPr lang="es-CL" sz="3200" dirty="0"/>
          </a:p>
          <a:p>
            <a:pPr marL="274320" lvl="1" indent="0">
              <a:buNone/>
            </a:pPr>
            <a:endParaRPr lang="es-CL" sz="2200" dirty="0"/>
          </a:p>
          <a:p>
            <a:pPr lvl="1"/>
            <a:endParaRPr lang="es-CL" sz="2200" dirty="0"/>
          </a:p>
          <a:p>
            <a:endParaRPr lang="es-CL"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3212" y="5297136"/>
            <a:ext cx="2871671" cy="1309753"/>
          </a:xfrm>
          <a:prstGeom prst="rect">
            <a:avLst/>
          </a:prstGeom>
        </p:spPr>
      </p:pic>
    </p:spTree>
    <p:extLst>
      <p:ext uri="{BB962C8B-B14F-4D97-AF65-F5344CB8AC3E}">
        <p14:creationId xmlns:p14="http://schemas.microsoft.com/office/powerpoint/2010/main" val="325189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89B4A44-5ED7-4A59-9D7A-42A5D714C868}"/>
              </a:ext>
            </a:extLst>
          </p:cNvPr>
          <p:cNvSpPr>
            <a:spLocks noGrp="1"/>
          </p:cNvSpPr>
          <p:nvPr>
            <p:ph type="title"/>
          </p:nvPr>
        </p:nvSpPr>
        <p:spPr/>
        <p:txBody>
          <a:bodyPr/>
          <a:lstStyle/>
          <a:p>
            <a:r>
              <a:rPr lang="es-CL" dirty="0"/>
              <a:t>top 10 palabras</a:t>
            </a:r>
          </a:p>
        </p:txBody>
      </p:sp>
      <p:sp>
        <p:nvSpPr>
          <p:cNvPr id="6" name="Marcador de contenido 5">
            <a:extLst>
              <a:ext uri="{FF2B5EF4-FFF2-40B4-BE49-F238E27FC236}">
                <a16:creationId xmlns:a16="http://schemas.microsoft.com/office/drawing/2014/main" xmlns="" id="{4210A127-EB16-41B9-A66E-AAAB6ADB4CA2}"/>
              </a:ext>
            </a:extLst>
          </p:cNvPr>
          <p:cNvSpPr>
            <a:spLocks noGrp="1"/>
          </p:cNvSpPr>
          <p:nvPr>
            <p:ph idx="1"/>
          </p:nvPr>
        </p:nvSpPr>
        <p:spPr/>
        <p:txBody>
          <a:bodyPr>
            <a:normAutofit/>
          </a:bodyPr>
          <a:lstStyle/>
          <a:p>
            <a:pPr lvl="1">
              <a:buFont typeface="Wingdings" panose="05000000000000000000" pitchFamily="2" charset="2"/>
              <a:buChar char="q"/>
            </a:pPr>
            <a:r>
              <a:rPr lang="es-CL" sz="3000" dirty="0"/>
              <a:t>Es una clase que creará un fichero, siguiendo la siguiente lógica</a:t>
            </a:r>
            <a:r>
              <a:rPr lang="es-CL" sz="2800" dirty="0"/>
              <a:t> :</a:t>
            </a:r>
          </a:p>
          <a:p>
            <a:pPr lvl="1">
              <a:buFont typeface="Wingdings" panose="05000000000000000000" pitchFamily="2" charset="2"/>
              <a:buChar char="q"/>
            </a:pPr>
            <a:endParaRPr lang="es-CL" sz="3200" dirty="0"/>
          </a:p>
          <a:p>
            <a:pPr lvl="2"/>
            <a:r>
              <a:rPr lang="es-CL" sz="2400" dirty="0"/>
              <a:t>Leer las palabras Almacenadas en el almacén de palabras.</a:t>
            </a:r>
          </a:p>
          <a:p>
            <a:pPr lvl="2"/>
            <a:r>
              <a:rPr lang="es-CL" sz="2400" dirty="0"/>
              <a:t>Guardar en un vector las palabras </a:t>
            </a:r>
          </a:p>
          <a:p>
            <a:pPr lvl="2"/>
            <a:r>
              <a:rPr lang="es-CL" sz="2400" dirty="0"/>
              <a:t>Leer las palabras del vector y guardar la cantidad apariciones</a:t>
            </a:r>
          </a:p>
          <a:p>
            <a:pPr lvl="2"/>
            <a:r>
              <a:rPr lang="es-CL" sz="2400" dirty="0"/>
              <a:t>Almacenar en un archivo de texto el top 10 palabras más repetidas</a:t>
            </a:r>
          </a:p>
          <a:p>
            <a:endParaRPr lang="es-CL" dirty="0"/>
          </a:p>
        </p:txBody>
      </p:sp>
    </p:spTree>
    <p:extLst>
      <p:ext uri="{BB962C8B-B14F-4D97-AF65-F5344CB8AC3E}">
        <p14:creationId xmlns:p14="http://schemas.microsoft.com/office/powerpoint/2010/main" val="267669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1000"/>
                                        <p:tgtEl>
                                          <p:spTgt spid="6">
                                            <p:txEl>
                                              <p:pRg st="3" end="3"/>
                                            </p:txEl>
                                          </p:spTgt>
                                        </p:tgtEl>
                                      </p:cBhvr>
                                    </p:animEffect>
                                    <p:anim calcmode="lin" valueType="num">
                                      <p:cBhvr>
                                        <p:cTn id="1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1000"/>
                                        <p:tgtEl>
                                          <p:spTgt spid="6">
                                            <p:txEl>
                                              <p:pRg st="4" end="4"/>
                                            </p:txEl>
                                          </p:spTgt>
                                        </p:tgtEl>
                                      </p:cBhvr>
                                    </p:animEffect>
                                    <p:anim calcmode="lin" valueType="num">
                                      <p:cBhvr>
                                        <p:cTn id="2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1000"/>
                                        <p:tgtEl>
                                          <p:spTgt spid="6">
                                            <p:txEl>
                                              <p:pRg st="5" end="5"/>
                                            </p:txEl>
                                          </p:spTgt>
                                        </p:tgtEl>
                                      </p:cBhvr>
                                    </p:animEffect>
                                    <p:anim calcmode="lin" valueType="num">
                                      <p:cBhvr>
                                        <p:cTn id="28"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542784" y="350729"/>
            <a:ext cx="6400727" cy="923330"/>
          </a:xfrm>
          <a:prstGeom prst="rect">
            <a:avLst/>
          </a:prstGeom>
          <a:noFill/>
        </p:spPr>
        <p:txBody>
          <a:bodyPr wrap="none" rtlCol="0">
            <a:spAutoFit/>
          </a:bodyPr>
          <a:lstStyle/>
          <a:p>
            <a:r>
              <a:rPr lang="es-CL" sz="5400" dirty="0" smtClean="0"/>
              <a:t>Estructura de Datos</a:t>
            </a:r>
            <a:endParaRPr lang="es-CL" sz="5400" dirty="0"/>
          </a:p>
        </p:txBody>
      </p:sp>
      <p:sp>
        <p:nvSpPr>
          <p:cNvPr id="3" name="CuadroTexto 2"/>
          <p:cNvSpPr txBox="1"/>
          <p:nvPr/>
        </p:nvSpPr>
        <p:spPr>
          <a:xfrm>
            <a:off x="0" y="1665962"/>
            <a:ext cx="12192000" cy="3970318"/>
          </a:xfrm>
          <a:prstGeom prst="rect">
            <a:avLst/>
          </a:prstGeom>
          <a:noFill/>
        </p:spPr>
        <p:txBody>
          <a:bodyPr wrap="square" rtlCol="0">
            <a:spAutoFit/>
          </a:bodyPr>
          <a:lstStyle/>
          <a:p>
            <a:pPr algn="just"/>
            <a:r>
              <a:rPr lang="es-CL" sz="3600" dirty="0"/>
              <a:t>Podemos destacar 2 estructura de datos principales utilizadas </a:t>
            </a:r>
            <a:r>
              <a:rPr lang="es-CL" sz="3600" dirty="0" smtClean="0"/>
              <a:t>:</a:t>
            </a:r>
          </a:p>
          <a:p>
            <a:pPr algn="just"/>
            <a:endParaRPr lang="es-CL" sz="3600" dirty="0"/>
          </a:p>
          <a:p>
            <a:pPr marL="742950" indent="-742950" algn="just">
              <a:buFont typeface="+mj-lt"/>
              <a:buAutoNum type="arabicParenR"/>
            </a:pPr>
            <a:r>
              <a:rPr lang="es-CL" sz="3600" dirty="0"/>
              <a:t>Ficheros: se utilizó esta </a:t>
            </a:r>
            <a:r>
              <a:rPr lang="es-CL" sz="3600" dirty="0" err="1"/>
              <a:t>e.d</a:t>
            </a:r>
            <a:r>
              <a:rPr lang="es-CL" sz="3600" dirty="0"/>
              <a:t> para almacenar las palabras provenientes tanto del ALMACÉN DE PALABRAS como las del TOP 10 de palabras más repetidas</a:t>
            </a:r>
          </a:p>
        </p:txBody>
      </p:sp>
    </p:spTree>
    <p:extLst>
      <p:ext uri="{BB962C8B-B14F-4D97-AF65-F5344CB8AC3E}">
        <p14:creationId xmlns:p14="http://schemas.microsoft.com/office/powerpoint/2010/main" val="169843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1478071"/>
            <a:ext cx="12192000" cy="2308324"/>
          </a:xfrm>
          <a:prstGeom prst="rect">
            <a:avLst/>
          </a:prstGeom>
          <a:noFill/>
        </p:spPr>
        <p:txBody>
          <a:bodyPr wrap="square" rtlCol="0">
            <a:spAutoFit/>
          </a:bodyPr>
          <a:lstStyle/>
          <a:p>
            <a:pPr marL="342900" indent="-342900" algn="just">
              <a:buFont typeface="+mj-lt"/>
              <a:buAutoNum type="arabicParenR" startAt="2"/>
            </a:pPr>
            <a:r>
              <a:rPr lang="es-CL" sz="3600" dirty="0" err="1"/>
              <a:t>ArrayList</a:t>
            </a:r>
            <a:r>
              <a:rPr lang="es-CL" sz="3600" dirty="0"/>
              <a:t>: está </a:t>
            </a:r>
            <a:r>
              <a:rPr lang="es-CL" sz="3600" dirty="0" err="1"/>
              <a:t>e.d</a:t>
            </a:r>
            <a:r>
              <a:rPr lang="es-CL" sz="3600" dirty="0"/>
              <a:t>. dinámica se utilizó complementariamente a los ficheros para almacenar las palabras más repetidas, es decir, para almacenar el TOP 10</a:t>
            </a:r>
          </a:p>
        </p:txBody>
      </p:sp>
    </p:spTree>
    <p:extLst>
      <p:ext uri="{BB962C8B-B14F-4D97-AF65-F5344CB8AC3E}">
        <p14:creationId xmlns:p14="http://schemas.microsoft.com/office/powerpoint/2010/main" val="243860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885321" y="2106708"/>
            <a:ext cx="6314549" cy="1569660"/>
          </a:xfrm>
          <a:prstGeom prst="rect">
            <a:avLst/>
          </a:prstGeom>
          <a:noFill/>
        </p:spPr>
        <p:txBody>
          <a:bodyPr wrap="none" rtlCol="0">
            <a:spAutoFit/>
          </a:bodyPr>
          <a:lstStyle/>
          <a:p>
            <a:r>
              <a:rPr lang="es-CL" sz="9600" dirty="0" smtClean="0"/>
              <a:t>Resultados</a:t>
            </a:r>
            <a:endParaRPr lang="es-CL" sz="9600" dirty="0"/>
          </a:p>
        </p:txBody>
      </p:sp>
    </p:spTree>
    <p:extLst>
      <p:ext uri="{BB962C8B-B14F-4D97-AF65-F5344CB8AC3E}">
        <p14:creationId xmlns:p14="http://schemas.microsoft.com/office/powerpoint/2010/main" val="12423182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71862"/>
          </a:xfrm>
          <a:prstGeom prst="rect">
            <a:avLst/>
          </a:prstGeom>
        </p:spPr>
      </p:pic>
    </p:spTree>
    <p:extLst>
      <p:ext uri="{BB962C8B-B14F-4D97-AF65-F5344CB8AC3E}">
        <p14:creationId xmlns:p14="http://schemas.microsoft.com/office/powerpoint/2010/main" val="5058942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979F5F3-DFD5-42F6-96B2-378F94B816D3}"/>
              </a:ext>
            </a:extLst>
          </p:cNvPr>
          <p:cNvSpPr>
            <a:spLocks noGrp="1"/>
          </p:cNvSpPr>
          <p:nvPr>
            <p:ph type="title"/>
          </p:nvPr>
        </p:nvSpPr>
        <p:spPr>
          <a:xfrm>
            <a:off x="660943" y="168753"/>
            <a:ext cx="10058400" cy="1609344"/>
          </a:xfrm>
        </p:spPr>
        <p:txBody>
          <a:bodyPr>
            <a:normAutofit/>
          </a:bodyPr>
          <a:lstStyle/>
          <a:p>
            <a:pPr algn="ctr"/>
            <a:r>
              <a:rPr lang="es-CL" dirty="0" smtClean="0"/>
              <a:t>EJEMPLO DE Comparación</a:t>
            </a:r>
            <a:r>
              <a:rPr lang="es-CL" dirty="0"/>
              <a:t/>
            </a:r>
            <a:br>
              <a:rPr lang="es-CL" dirty="0"/>
            </a:br>
            <a:r>
              <a:rPr lang="es-CL" dirty="0">
                <a:solidFill>
                  <a:srgbClr val="C00000"/>
                </a:solidFill>
              </a:rPr>
              <a:t>Sufijos y Prefijos /Sufijos.</a:t>
            </a:r>
            <a:endParaRPr lang="es-CL" dirty="0"/>
          </a:p>
        </p:txBody>
      </p:sp>
      <p:pic>
        <p:nvPicPr>
          <p:cNvPr id="5" name="Imagen 4">
            <a:extLst>
              <a:ext uri="{FF2B5EF4-FFF2-40B4-BE49-F238E27FC236}">
                <a16:creationId xmlns:a16="http://schemas.microsoft.com/office/drawing/2014/main" xmlns="" id="{23AABD0A-50CE-4EAA-AA66-C5AC9B882093}"/>
              </a:ext>
            </a:extLst>
          </p:cNvPr>
          <p:cNvPicPr>
            <a:picLocks noChangeAspect="1"/>
          </p:cNvPicPr>
          <p:nvPr/>
        </p:nvPicPr>
        <p:blipFill>
          <a:blip r:embed="rId2"/>
          <a:stretch>
            <a:fillRect/>
          </a:stretch>
        </p:blipFill>
        <p:spPr>
          <a:xfrm>
            <a:off x="71899" y="1778097"/>
            <a:ext cx="12120102" cy="5079903"/>
          </a:xfrm>
          <a:prstGeom prst="rect">
            <a:avLst/>
          </a:prstGeom>
        </p:spPr>
      </p:pic>
    </p:spTree>
    <p:extLst>
      <p:ext uri="{BB962C8B-B14F-4D97-AF65-F5344CB8AC3E}">
        <p14:creationId xmlns:p14="http://schemas.microsoft.com/office/powerpoint/2010/main" val="2655319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20585" y="288192"/>
            <a:ext cx="9350830" cy="923330"/>
          </a:xfrm>
          <a:prstGeom prst="rect">
            <a:avLst/>
          </a:prstGeom>
        </p:spPr>
        <p:txBody>
          <a:bodyPr wrap="none">
            <a:spAutoFit/>
          </a:bodyPr>
          <a:lstStyle/>
          <a:p>
            <a:r>
              <a:rPr lang="es-CL" sz="5400" dirty="0"/>
              <a:t>Sobre el Algoritmo de Porter</a:t>
            </a:r>
          </a:p>
        </p:txBody>
      </p:sp>
      <p:sp>
        <p:nvSpPr>
          <p:cNvPr id="3" name="CuadroTexto 2"/>
          <p:cNvSpPr txBox="1"/>
          <p:nvPr/>
        </p:nvSpPr>
        <p:spPr>
          <a:xfrm>
            <a:off x="0" y="1620369"/>
            <a:ext cx="12192000" cy="2862322"/>
          </a:xfrm>
          <a:prstGeom prst="rect">
            <a:avLst/>
          </a:prstGeom>
          <a:noFill/>
        </p:spPr>
        <p:txBody>
          <a:bodyPr wrap="square" rtlCol="0">
            <a:spAutoFit/>
          </a:bodyPr>
          <a:lstStyle/>
          <a:p>
            <a:pPr algn="just"/>
            <a:r>
              <a:rPr lang="es-CL" sz="3600" dirty="0" smtClean="0"/>
              <a:t>“El </a:t>
            </a:r>
            <a:r>
              <a:rPr lang="es-CL" sz="3600" dirty="0"/>
              <a:t>algoritmo de Porter nos permite realizar </a:t>
            </a:r>
            <a:r>
              <a:rPr lang="es-CL" sz="3600" i="1" dirty="0"/>
              <a:t>stemming</a:t>
            </a:r>
            <a:r>
              <a:rPr lang="es-CL" sz="3600" dirty="0"/>
              <a:t>, esto es remover los sufijos comunes morfológicos e inflexionales de palabras literalmente diferentes pero con una raíz común, que pueden ser consideradas como un sólo </a:t>
            </a:r>
            <a:r>
              <a:rPr lang="es-CL" sz="3600" dirty="0" smtClean="0"/>
              <a:t>término</a:t>
            </a:r>
            <a:endParaRPr lang="es-CL" sz="3600" dirty="0"/>
          </a:p>
        </p:txBody>
      </p:sp>
      <p:sp>
        <p:nvSpPr>
          <p:cNvPr id="4" name="Rectángulo 3"/>
          <p:cNvSpPr/>
          <p:nvPr/>
        </p:nvSpPr>
        <p:spPr>
          <a:xfrm>
            <a:off x="0" y="4482691"/>
            <a:ext cx="12192000" cy="2862322"/>
          </a:xfrm>
          <a:prstGeom prst="rect">
            <a:avLst/>
          </a:prstGeom>
        </p:spPr>
        <p:txBody>
          <a:bodyPr wrap="square">
            <a:spAutoFit/>
          </a:bodyPr>
          <a:lstStyle/>
          <a:p>
            <a:pPr algn="just"/>
            <a:r>
              <a:rPr lang="es-CL" sz="3600" dirty="0"/>
              <a:t>Se usa como un proceso de normalización que usualmente se realiza para establecer un Sistema de Recuperación de información”(Roque </a:t>
            </a:r>
            <a:r>
              <a:rPr lang="es-CL" sz="3600" dirty="0" smtClean="0"/>
              <a:t>López, </a:t>
            </a:r>
            <a:r>
              <a:rPr lang="es-CL" sz="3600" dirty="0"/>
              <a:t>Algoritmo de </a:t>
            </a:r>
            <a:r>
              <a:rPr lang="es-CL" sz="3600" dirty="0" err="1"/>
              <a:t>Porter</a:t>
            </a:r>
            <a:r>
              <a:rPr lang="es-CL" sz="3600" dirty="0"/>
              <a:t> para el Español en Java</a:t>
            </a:r>
            <a:r>
              <a:rPr lang="es-CL" sz="3600" dirty="0" smtClean="0"/>
              <a:t>*)</a:t>
            </a:r>
            <a:endParaRPr lang="es-CL" sz="3600" dirty="0"/>
          </a:p>
          <a:p>
            <a:pPr algn="just"/>
            <a:endParaRPr lang="es-CL" sz="3600" dirty="0"/>
          </a:p>
        </p:txBody>
      </p:sp>
    </p:spTree>
    <p:extLst>
      <p:ext uri="{BB962C8B-B14F-4D97-AF65-F5344CB8AC3E}">
        <p14:creationId xmlns:p14="http://schemas.microsoft.com/office/powerpoint/2010/main" val="179928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082835" y="2103120"/>
            <a:ext cx="6314549" cy="1446550"/>
          </a:xfrm>
          <a:prstGeom prst="rect">
            <a:avLst/>
          </a:prstGeom>
          <a:noFill/>
        </p:spPr>
        <p:txBody>
          <a:bodyPr wrap="none" rtlCol="0">
            <a:spAutoFit/>
          </a:bodyPr>
          <a:lstStyle/>
          <a:p>
            <a:r>
              <a:rPr lang="es-CL" sz="8800" dirty="0" smtClean="0"/>
              <a:t>Conclusión </a:t>
            </a:r>
            <a:endParaRPr lang="es-CL" sz="8800" dirty="0"/>
          </a:p>
        </p:txBody>
      </p:sp>
    </p:spTree>
    <p:extLst>
      <p:ext uri="{BB962C8B-B14F-4D97-AF65-F5344CB8AC3E}">
        <p14:creationId xmlns:p14="http://schemas.microsoft.com/office/powerpoint/2010/main" val="12132625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782860" y="263047"/>
            <a:ext cx="3761543" cy="923330"/>
          </a:xfrm>
          <a:prstGeom prst="rect">
            <a:avLst/>
          </a:prstGeom>
          <a:noFill/>
        </p:spPr>
        <p:txBody>
          <a:bodyPr wrap="none" rtlCol="0">
            <a:spAutoFit/>
          </a:bodyPr>
          <a:lstStyle/>
          <a:p>
            <a:r>
              <a:rPr lang="es-CL" sz="5400" dirty="0" err="1" smtClean="0"/>
              <a:t>Linkografía</a:t>
            </a:r>
            <a:endParaRPr lang="es-CL" sz="5400" dirty="0"/>
          </a:p>
        </p:txBody>
      </p:sp>
      <p:sp>
        <p:nvSpPr>
          <p:cNvPr id="3" name="CuadroTexto 2"/>
          <p:cNvSpPr txBox="1"/>
          <p:nvPr/>
        </p:nvSpPr>
        <p:spPr>
          <a:xfrm>
            <a:off x="0" y="1604226"/>
            <a:ext cx="12192000" cy="2308324"/>
          </a:xfrm>
          <a:prstGeom prst="rect">
            <a:avLst/>
          </a:prstGeom>
          <a:noFill/>
        </p:spPr>
        <p:txBody>
          <a:bodyPr wrap="square" rtlCol="0">
            <a:spAutoFit/>
          </a:bodyPr>
          <a:lstStyle/>
          <a:p>
            <a:pPr algn="just"/>
            <a:r>
              <a:rPr lang="es-CL" sz="3600" dirty="0"/>
              <a:t>https://medium.com/@</a:t>
            </a:r>
            <a:r>
              <a:rPr lang="es-CL" sz="3600" dirty="0" smtClean="0"/>
              <a:t>roquelopez/algoritmo-de-porter-para-el-espa%C3%B1ol-en-java-dd44ea7b0a10</a:t>
            </a:r>
          </a:p>
          <a:p>
            <a:pPr algn="just"/>
            <a:endParaRPr lang="es-CL" sz="3600" dirty="0"/>
          </a:p>
          <a:p>
            <a:pPr algn="just"/>
            <a:r>
              <a:rPr lang="es-CL" sz="3600" dirty="0"/>
              <a:t>http://www.scian.cl/archivos/uploads/1419931797.0517</a:t>
            </a:r>
          </a:p>
        </p:txBody>
      </p:sp>
    </p:spTree>
    <p:extLst>
      <p:ext uri="{BB962C8B-B14F-4D97-AF65-F5344CB8AC3E}">
        <p14:creationId xmlns:p14="http://schemas.microsoft.com/office/powerpoint/2010/main" val="1314772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192055" y="3068877"/>
            <a:ext cx="184731" cy="369332"/>
          </a:xfrm>
          <a:prstGeom prst="rect">
            <a:avLst/>
          </a:prstGeom>
          <a:noFill/>
        </p:spPr>
        <p:txBody>
          <a:bodyPr wrap="none" rtlCol="0">
            <a:spAutoFit/>
          </a:bodyPr>
          <a:lstStyle/>
          <a:p>
            <a:endParaRPr lang="es-CL" dirty="0"/>
          </a:p>
        </p:txBody>
      </p:sp>
      <p:sp>
        <p:nvSpPr>
          <p:cNvPr id="4" name="CuadroTexto 3"/>
          <p:cNvSpPr txBox="1"/>
          <p:nvPr/>
        </p:nvSpPr>
        <p:spPr>
          <a:xfrm>
            <a:off x="0" y="3253543"/>
            <a:ext cx="12192000" cy="2862322"/>
          </a:xfrm>
          <a:prstGeom prst="rect">
            <a:avLst/>
          </a:prstGeom>
          <a:noFill/>
        </p:spPr>
        <p:txBody>
          <a:bodyPr wrap="square" rtlCol="0">
            <a:spAutoFit/>
          </a:bodyPr>
          <a:lstStyle/>
          <a:p>
            <a:pPr algn="just"/>
            <a:r>
              <a:rPr lang="es-CL" sz="3600" dirty="0"/>
              <a:t>En 1980 Martin F. Porter en su articulo “Un algoritmo para la eliminación de sufijos", propone el algoritmo de derivación, que es uno de los más comunes para el manejo del inglés,  y el marco de programación  Snowball </a:t>
            </a:r>
          </a:p>
        </p:txBody>
      </p:sp>
      <p:sp>
        <p:nvSpPr>
          <p:cNvPr id="5" name="CuadroTexto 4"/>
          <p:cNvSpPr txBox="1"/>
          <p:nvPr/>
        </p:nvSpPr>
        <p:spPr>
          <a:xfrm>
            <a:off x="0" y="760553"/>
            <a:ext cx="12192000" cy="2308324"/>
          </a:xfrm>
          <a:prstGeom prst="rect">
            <a:avLst/>
          </a:prstGeom>
          <a:noFill/>
        </p:spPr>
        <p:txBody>
          <a:bodyPr wrap="square" rtlCol="0">
            <a:spAutoFit/>
          </a:bodyPr>
          <a:lstStyle/>
          <a:p>
            <a:pPr algn="just"/>
            <a:r>
              <a:rPr lang="es-CL" sz="3600" dirty="0"/>
              <a:t>El paper original del algoritmo se escribió en 1979 en el laboratorio de computación de Cambridge (Inglaterra), como parte de un proyecto de recuperación de información</a:t>
            </a:r>
          </a:p>
        </p:txBody>
      </p:sp>
    </p:spTree>
    <p:extLst>
      <p:ext uri="{BB962C8B-B14F-4D97-AF65-F5344CB8AC3E}">
        <p14:creationId xmlns:p14="http://schemas.microsoft.com/office/powerpoint/2010/main" val="413260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557391" y="237995"/>
            <a:ext cx="4305987" cy="923330"/>
          </a:xfrm>
          <a:prstGeom prst="rect">
            <a:avLst/>
          </a:prstGeom>
          <a:noFill/>
        </p:spPr>
        <p:txBody>
          <a:bodyPr wrap="none" rtlCol="0">
            <a:spAutoFit/>
          </a:bodyPr>
          <a:lstStyle/>
          <a:p>
            <a:r>
              <a:rPr lang="es-CL" sz="5400" dirty="0"/>
              <a:t>Aplicaciones</a:t>
            </a:r>
          </a:p>
        </p:txBody>
      </p:sp>
      <p:sp>
        <p:nvSpPr>
          <p:cNvPr id="3" name="CuadroTexto 2"/>
          <p:cNvSpPr txBox="1"/>
          <p:nvPr/>
        </p:nvSpPr>
        <p:spPr>
          <a:xfrm>
            <a:off x="433137" y="1448404"/>
            <a:ext cx="12192000" cy="2308324"/>
          </a:xfrm>
          <a:prstGeom prst="rect">
            <a:avLst/>
          </a:prstGeom>
          <a:noFill/>
        </p:spPr>
        <p:txBody>
          <a:bodyPr wrap="square" rtlCol="0">
            <a:spAutoFit/>
          </a:bodyPr>
          <a:lstStyle/>
          <a:p>
            <a:r>
              <a:rPr lang="es-CL" sz="3600" dirty="0"/>
              <a:t>Algunas aplicaciones de este algoritmo son: </a:t>
            </a:r>
          </a:p>
          <a:p>
            <a:pPr marL="571500" indent="-571500">
              <a:buFont typeface="Arial" panose="020B0604020202020204" pitchFamily="34" charset="0"/>
              <a:buChar char="•"/>
            </a:pPr>
            <a:r>
              <a:rPr lang="es-CL" sz="3600" dirty="0"/>
              <a:t>Clasificación de textos</a:t>
            </a:r>
          </a:p>
          <a:p>
            <a:pPr marL="571500" indent="-571500">
              <a:buFont typeface="Arial" panose="020B0604020202020204" pitchFamily="34" charset="0"/>
              <a:buChar char="•"/>
            </a:pPr>
            <a:r>
              <a:rPr lang="es-CL" sz="3600" dirty="0"/>
              <a:t>Recuperación de informacion </a:t>
            </a:r>
          </a:p>
          <a:p>
            <a:pPr marL="571500" indent="-571500">
              <a:buFont typeface="Arial" panose="020B0604020202020204" pitchFamily="34" charset="0"/>
              <a:buChar char="•"/>
            </a:pPr>
            <a:r>
              <a:rPr lang="es-CL" sz="3600" dirty="0"/>
              <a:t>Generación de resúmenes </a:t>
            </a:r>
          </a:p>
        </p:txBody>
      </p:sp>
    </p:spTree>
    <p:extLst>
      <p:ext uri="{BB962C8B-B14F-4D97-AF65-F5344CB8AC3E}">
        <p14:creationId xmlns:p14="http://schemas.microsoft.com/office/powerpoint/2010/main" val="152233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557391" y="237995"/>
            <a:ext cx="3939348" cy="923330"/>
          </a:xfrm>
          <a:prstGeom prst="rect">
            <a:avLst/>
          </a:prstGeom>
          <a:noFill/>
        </p:spPr>
        <p:txBody>
          <a:bodyPr wrap="none" rtlCol="0">
            <a:spAutoFit/>
          </a:bodyPr>
          <a:lstStyle/>
          <a:p>
            <a:r>
              <a:rPr lang="es-CL" sz="5400" dirty="0"/>
              <a:t>Text </a:t>
            </a:r>
            <a:r>
              <a:rPr lang="es-CL" sz="5400" dirty="0" err="1"/>
              <a:t>Mining</a:t>
            </a:r>
            <a:endParaRPr lang="es-CL" sz="5400" dirty="0"/>
          </a:p>
        </p:txBody>
      </p:sp>
      <p:sp>
        <p:nvSpPr>
          <p:cNvPr id="3" name="CuadroTexto 2"/>
          <p:cNvSpPr txBox="1"/>
          <p:nvPr/>
        </p:nvSpPr>
        <p:spPr>
          <a:xfrm>
            <a:off x="385010" y="1592783"/>
            <a:ext cx="11421979" cy="3970318"/>
          </a:xfrm>
          <a:prstGeom prst="rect">
            <a:avLst/>
          </a:prstGeom>
          <a:noFill/>
        </p:spPr>
        <p:txBody>
          <a:bodyPr wrap="square" rtlCol="0">
            <a:spAutoFit/>
          </a:bodyPr>
          <a:lstStyle/>
          <a:p>
            <a:r>
              <a:rPr lang="es-CL" sz="3600" dirty="0"/>
              <a:t>La </a:t>
            </a:r>
            <a:r>
              <a:rPr lang="es-CL" sz="3600" i="1" dirty="0"/>
              <a:t>minería de textos</a:t>
            </a:r>
            <a:r>
              <a:rPr lang="es-CL" sz="3600" dirty="0"/>
              <a:t> es el proceso de analizar colecciones de materiales de texto con el objeto de capturar los temas y conceptos clave y descubrir las relaciones ocultas y las tendencias existentes sin necesidad de conocer las palabras o los términos exactos que los autores han utilizado para expresar dichos conceptos.</a:t>
            </a:r>
          </a:p>
        </p:txBody>
      </p:sp>
    </p:spTree>
    <p:extLst>
      <p:ext uri="{BB962C8B-B14F-4D97-AF65-F5344CB8AC3E}">
        <p14:creationId xmlns:p14="http://schemas.microsoft.com/office/powerpoint/2010/main" val="382153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557391" y="237995"/>
            <a:ext cx="184731" cy="923330"/>
          </a:xfrm>
          <a:prstGeom prst="rect">
            <a:avLst/>
          </a:prstGeom>
          <a:noFill/>
        </p:spPr>
        <p:txBody>
          <a:bodyPr wrap="none" rtlCol="0">
            <a:spAutoFit/>
          </a:bodyPr>
          <a:lstStyle/>
          <a:p>
            <a:endParaRPr lang="es-CL" sz="5400" dirty="0"/>
          </a:p>
        </p:txBody>
      </p:sp>
      <p:pic>
        <p:nvPicPr>
          <p:cNvPr id="9" name="Imagen 8">
            <a:extLst>
              <a:ext uri="{FF2B5EF4-FFF2-40B4-BE49-F238E27FC236}">
                <a16:creationId xmlns:a16="http://schemas.microsoft.com/office/drawing/2014/main" xmlns="" id="{AB4ADF24-DF8A-41CF-BB52-C8CBAAD95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245" y="242443"/>
            <a:ext cx="10466854" cy="6110231"/>
          </a:xfrm>
          <a:prstGeom prst="rect">
            <a:avLst/>
          </a:prstGeom>
        </p:spPr>
      </p:pic>
    </p:spTree>
    <p:extLst>
      <p:ext uri="{BB962C8B-B14F-4D97-AF65-F5344CB8AC3E}">
        <p14:creationId xmlns:p14="http://schemas.microsoft.com/office/powerpoint/2010/main" val="658396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85010" y="341499"/>
            <a:ext cx="11421979" cy="5078313"/>
          </a:xfrm>
          <a:prstGeom prst="rect">
            <a:avLst/>
          </a:prstGeom>
          <a:noFill/>
        </p:spPr>
        <p:txBody>
          <a:bodyPr wrap="square" rtlCol="0">
            <a:spAutoFit/>
          </a:bodyPr>
          <a:lstStyle/>
          <a:p>
            <a:r>
              <a:rPr lang="es-CL" sz="2400" i="1" dirty="0"/>
              <a:t>1. Recolección</a:t>
            </a:r>
            <a:r>
              <a:rPr lang="es-CL" sz="2000" dirty="0"/>
              <a:t>: Recopilación de datos de diferentes recursos, tales como sitio web, correos electrónicos, comentarios de clientes, archivo de documentos. </a:t>
            </a:r>
          </a:p>
          <a:p>
            <a:endParaRPr lang="es-CL" sz="2000" dirty="0"/>
          </a:p>
          <a:p>
            <a:r>
              <a:rPr lang="es-CL" sz="2400" i="1" dirty="0"/>
              <a:t>2. Preprocesamiento:</a:t>
            </a:r>
            <a:r>
              <a:rPr lang="es-CL" sz="2400" dirty="0"/>
              <a:t> </a:t>
            </a:r>
            <a:r>
              <a:rPr lang="es-CL" sz="2000" dirty="0"/>
              <a:t>La identificación del contenido y la extracción de características representativas</a:t>
            </a:r>
          </a:p>
          <a:p>
            <a:endParaRPr lang="es-CL" sz="2400" dirty="0"/>
          </a:p>
          <a:p>
            <a:r>
              <a:rPr lang="es-CL" sz="2400" i="1" dirty="0"/>
              <a:t>3. Limpieza de textos</a:t>
            </a:r>
            <a:r>
              <a:rPr lang="es-CL" sz="2400" dirty="0"/>
              <a:t>: </a:t>
            </a:r>
            <a:r>
              <a:rPr lang="es-CL" sz="2000" dirty="0"/>
              <a:t>eliminación de cualquier información innecesaria o no deseada, como los anuncios de las páginas.</a:t>
            </a:r>
          </a:p>
          <a:p>
            <a:endParaRPr lang="es-CL" sz="2000" dirty="0"/>
          </a:p>
          <a:p>
            <a:r>
              <a:rPr lang="es-CL" sz="2400" dirty="0"/>
              <a:t>4. </a:t>
            </a:r>
            <a:r>
              <a:rPr lang="es-CL" sz="2400" i="1" dirty="0" err="1"/>
              <a:t>Tokenización</a:t>
            </a:r>
            <a:r>
              <a:rPr lang="es-CL" sz="2400" dirty="0"/>
              <a:t>: </a:t>
            </a:r>
            <a:r>
              <a:rPr lang="es-CL" sz="2000" dirty="0"/>
              <a:t>un ordenador sólo “ve” una cadena de caracteres, sin poder identificar, por ejemplo, párrafos, frases o palabras. La </a:t>
            </a:r>
            <a:r>
              <a:rPr lang="es-CL" sz="2000" i="1" dirty="0" err="1"/>
              <a:t>Tokenización</a:t>
            </a:r>
            <a:r>
              <a:rPr lang="es-CL" sz="2000" dirty="0"/>
              <a:t> divide el texto en entidades significativas dados los espacios en blanco presentes y las puntuaciones.</a:t>
            </a:r>
          </a:p>
          <a:p>
            <a:endParaRPr lang="es-CL" sz="2000" dirty="0"/>
          </a:p>
          <a:p>
            <a:r>
              <a:rPr lang="es-CL" sz="2400" dirty="0"/>
              <a:t>5. </a:t>
            </a:r>
            <a:r>
              <a:rPr lang="es-CL" sz="2000" i="1" dirty="0"/>
              <a:t>Extracción de características</a:t>
            </a:r>
            <a:r>
              <a:rPr lang="es-CL" sz="2000" dirty="0"/>
              <a:t> (también llamada selección de atributos): es el proceso de caracterización.</a:t>
            </a:r>
            <a:endParaRPr lang="es-CL" sz="2400" dirty="0"/>
          </a:p>
        </p:txBody>
      </p:sp>
    </p:spTree>
    <p:extLst>
      <p:ext uri="{BB962C8B-B14F-4D97-AF65-F5344CB8AC3E}">
        <p14:creationId xmlns:p14="http://schemas.microsoft.com/office/powerpoint/2010/main" val="421715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6350" y="1484496"/>
            <a:ext cx="1837356" cy="1469885"/>
          </a:xfrm>
          <a:prstGeom prst="rect">
            <a:avLst/>
          </a:prstGeom>
        </p:spPr>
      </p:pic>
      <p:pic>
        <p:nvPicPr>
          <p:cNvPr id="8" name="Imagen 7">
            <a:hlinkClick r:id="rId4" action="ppaction://hlinkfile"/>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28994" y="2832001"/>
            <a:ext cx="1837356" cy="1469885"/>
          </a:xfrm>
          <a:prstGeom prst="rect">
            <a:avLst/>
          </a:prstGeom>
        </p:spPr>
      </p:pic>
      <p:pic>
        <p:nvPicPr>
          <p:cNvPr id="9" name="Imagen 8">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66350" y="4179506"/>
            <a:ext cx="1837356" cy="1469885"/>
          </a:xfrm>
          <a:prstGeom prst="rect">
            <a:avLst/>
          </a:prstGeom>
        </p:spPr>
      </p:pic>
      <p:sp>
        <p:nvSpPr>
          <p:cNvPr id="10" name="CuadroTexto 9"/>
          <p:cNvSpPr txBox="1"/>
          <p:nvPr/>
        </p:nvSpPr>
        <p:spPr>
          <a:xfrm>
            <a:off x="2071289" y="347983"/>
            <a:ext cx="1996509" cy="646331"/>
          </a:xfrm>
          <a:prstGeom prst="rect">
            <a:avLst/>
          </a:prstGeom>
          <a:noFill/>
        </p:spPr>
        <p:txBody>
          <a:bodyPr wrap="none" rtlCol="0">
            <a:spAutoFit/>
          </a:bodyPr>
          <a:lstStyle/>
          <a:p>
            <a:pPr algn="r"/>
            <a:r>
              <a:rPr lang="es-CL" sz="3600" dirty="0"/>
              <a:t>Software</a:t>
            </a:r>
          </a:p>
        </p:txBody>
      </p:sp>
      <p:pic>
        <p:nvPicPr>
          <p:cNvPr id="13" name="Imagen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8359" y="1608089"/>
            <a:ext cx="5202371" cy="5202371"/>
          </a:xfrm>
          <a:prstGeom prst="rect">
            <a:avLst/>
          </a:prstGeom>
        </p:spPr>
      </p:pic>
      <p:pic>
        <p:nvPicPr>
          <p:cNvPr id="2" name="Imagen 1">
            <a:hlinkClick r:id="rId9" action="ppaction://hlinksldjump"/>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903706" y="5159871"/>
            <a:ext cx="1469885" cy="1469885"/>
          </a:xfrm>
          <a:prstGeom prst="rect">
            <a:avLst/>
          </a:prstGeom>
        </p:spPr>
      </p:pic>
      <p:pic>
        <p:nvPicPr>
          <p:cNvPr id="3" name="Imagen 2">
            <a:hlinkClick r:id="rId11" action="ppaction://hlinksldjump"/>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903706" y="259371"/>
            <a:ext cx="1469885" cy="1469885"/>
          </a:xfrm>
          <a:prstGeom prst="rect">
            <a:avLst/>
          </a:prstGeom>
        </p:spPr>
      </p:pic>
    </p:spTree>
    <p:extLst>
      <p:ext uri="{BB962C8B-B14F-4D97-AF65-F5344CB8AC3E}">
        <p14:creationId xmlns:p14="http://schemas.microsoft.com/office/powerpoint/2010/main" val="288143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heel(1)">
                                      <p:cBhvr>
                                        <p:cTn id="2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Tipo de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935</TotalTime>
  <Words>845</Words>
  <Application>Microsoft Office PowerPoint</Application>
  <PresentationFormat>Panorámica</PresentationFormat>
  <Paragraphs>131</Paragraphs>
  <Slides>31</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31</vt:i4>
      </vt:variant>
    </vt:vector>
  </HeadingPairs>
  <TitlesOfParts>
    <vt:vector size="39" baseType="lpstr">
      <vt:lpstr>Arial</vt:lpstr>
      <vt:lpstr>Calibri</vt:lpstr>
      <vt:lpstr>Cambria</vt:lpstr>
      <vt:lpstr>Garamond</vt:lpstr>
      <vt:lpstr>Rockwell</vt:lpstr>
      <vt:lpstr>Rockwell Condensed</vt:lpstr>
      <vt:lpstr>Wingdings</vt:lpstr>
      <vt:lpstr>Tipo de madera</vt:lpstr>
      <vt:lpstr>Algoritmo de porter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Interfaz gráfica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Expresiones Regulares (REGEX)</vt:lpstr>
      <vt:lpstr>Presentación de PowerPoint</vt:lpstr>
      <vt:lpstr>Presentación de PowerPoint</vt:lpstr>
      <vt:lpstr>Presentación de PowerPoint</vt:lpstr>
      <vt:lpstr>Implementado en Java</vt:lpstr>
      <vt:lpstr>Almacén de palabras</vt:lpstr>
      <vt:lpstr>top 10 palabras</vt:lpstr>
      <vt:lpstr>Presentación de PowerPoint</vt:lpstr>
      <vt:lpstr>Presentación de PowerPoint</vt:lpstr>
      <vt:lpstr>Presentación de PowerPoint</vt:lpstr>
      <vt:lpstr>Presentación de PowerPoint</vt:lpstr>
      <vt:lpstr>EJEMPLO DE Comparación Sufijos y Prefijos /Sufijos.</vt:lpstr>
      <vt:lpstr>Presentación de PowerPoint</vt:lpstr>
      <vt:lpstr>Presentación de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de porter</dc:title>
  <dc:creator>Fabián Alejandro Tapia Jorquera</dc:creator>
  <cp:lastModifiedBy>Fabián Alejandro Tapia Jorquera</cp:lastModifiedBy>
  <cp:revision>66</cp:revision>
  <dcterms:created xsi:type="dcterms:W3CDTF">2019-06-30T04:26:36Z</dcterms:created>
  <dcterms:modified xsi:type="dcterms:W3CDTF">2019-07-03T15:12:07Z</dcterms:modified>
</cp:coreProperties>
</file>