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2" autoAdjust="0"/>
    <p:restoredTop sz="94645" autoAdjust="0"/>
  </p:normalViewPr>
  <p:slideViewPr>
    <p:cSldViewPr>
      <p:cViewPr varScale="1">
        <p:scale>
          <a:sx n="81" d="100"/>
          <a:sy n="81" d="100"/>
        </p:scale>
        <p:origin x="-149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F3BD-6362-4B28-9855-7CA67D3A8841}" type="datetimeFigureOut">
              <a:rPr lang="fr-FR" smtClean="0"/>
              <a:pPr/>
              <a:t>12/09/2023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C186-604F-48D0-ACAC-255E7B12DA3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F3BD-6362-4B28-9855-7CA67D3A8841}" type="datetimeFigureOut">
              <a:rPr lang="fr-FR" smtClean="0"/>
              <a:pPr/>
              <a:t>12/09/2023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C186-604F-48D0-ACAC-255E7B12DA3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F3BD-6362-4B28-9855-7CA67D3A8841}" type="datetimeFigureOut">
              <a:rPr lang="fr-FR" smtClean="0"/>
              <a:pPr/>
              <a:t>12/09/2023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C186-604F-48D0-ACAC-255E7B12DA3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F3BD-6362-4B28-9855-7CA67D3A8841}" type="datetimeFigureOut">
              <a:rPr lang="fr-FR" smtClean="0"/>
              <a:pPr/>
              <a:t>12/09/2023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C186-604F-48D0-ACAC-255E7B12DA3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F3BD-6362-4B28-9855-7CA67D3A8841}" type="datetimeFigureOut">
              <a:rPr lang="fr-FR" smtClean="0"/>
              <a:pPr/>
              <a:t>12/09/2023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C186-604F-48D0-ACAC-255E7B12DA3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F3BD-6362-4B28-9855-7CA67D3A8841}" type="datetimeFigureOut">
              <a:rPr lang="fr-FR" smtClean="0"/>
              <a:pPr/>
              <a:t>12/09/2023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C186-604F-48D0-ACAC-255E7B12DA3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F3BD-6362-4B28-9855-7CA67D3A8841}" type="datetimeFigureOut">
              <a:rPr lang="fr-FR" smtClean="0"/>
              <a:pPr/>
              <a:t>12/09/2023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C186-604F-48D0-ACAC-255E7B12DA3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F3BD-6362-4B28-9855-7CA67D3A8841}" type="datetimeFigureOut">
              <a:rPr lang="fr-FR" smtClean="0"/>
              <a:pPr/>
              <a:t>12/09/2023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C186-604F-48D0-ACAC-255E7B12DA3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F3BD-6362-4B28-9855-7CA67D3A8841}" type="datetimeFigureOut">
              <a:rPr lang="fr-FR" smtClean="0"/>
              <a:pPr/>
              <a:t>12/09/2023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C186-604F-48D0-ACAC-255E7B12DA3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F3BD-6362-4B28-9855-7CA67D3A8841}" type="datetimeFigureOut">
              <a:rPr lang="fr-FR" smtClean="0"/>
              <a:pPr/>
              <a:t>12/09/2023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C186-604F-48D0-ACAC-255E7B12DA3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F3BD-6362-4B28-9855-7CA67D3A8841}" type="datetimeFigureOut">
              <a:rPr lang="fr-FR" smtClean="0"/>
              <a:pPr/>
              <a:t>12/09/2023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3EAC186-604F-48D0-ACAC-255E7B12DA3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11CF3BD-6362-4B28-9855-7CA67D3A8841}" type="datetimeFigureOut">
              <a:rPr lang="fr-FR" smtClean="0"/>
              <a:pPr/>
              <a:t>12/09/2023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EAC186-604F-48D0-ACAC-255E7B12DA35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Module syllabus</a:t>
            </a:r>
            <a:br>
              <a:rPr lang="fr-FR" dirty="0" smtClean="0"/>
            </a:br>
            <a:r>
              <a:rPr lang="fr-FR" sz="3600" dirty="0" smtClean="0"/>
              <a:t>Social sciences: Culture, Society and Power (CSP)</a:t>
            </a:r>
            <a:endParaRPr lang="fr-FR" sz="3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err="1" smtClean="0"/>
              <a:t>Semester</a:t>
            </a:r>
            <a:r>
              <a:rPr lang="fr-FR" dirty="0" smtClean="0"/>
              <a:t> 5</a:t>
            </a:r>
          </a:p>
          <a:p>
            <a:r>
              <a:rPr lang="fr-FR" dirty="0" smtClean="0"/>
              <a:t>Engineering classes</a:t>
            </a:r>
          </a:p>
          <a:p>
            <a:r>
              <a:rPr lang="fr-FR" dirty="0" smtClean="0"/>
              <a:t>					</a:t>
            </a:r>
          </a:p>
          <a:p>
            <a:pPr algn="r"/>
            <a:r>
              <a:rPr lang="fr-FR" dirty="0" smtClean="0"/>
              <a:t>					</a:t>
            </a:r>
            <a:r>
              <a:rPr lang="fr-FR" sz="2000" dirty="0" smtClean="0"/>
              <a:t>Prof. Ilham </a:t>
            </a:r>
            <a:r>
              <a:rPr lang="fr-FR" sz="2000" dirty="0" err="1" smtClean="0"/>
              <a:t>Sadoqi</a:t>
            </a:r>
            <a:endParaRPr lang="fr-FR" sz="2000" dirty="0" smtClean="0"/>
          </a:p>
          <a:p>
            <a:pPr algn="r"/>
            <a:r>
              <a:rPr lang="fr-FR" sz="2000" dirty="0" smtClean="0"/>
              <a:t>					ENSAM Rabat</a:t>
            </a:r>
          </a:p>
          <a:p>
            <a:pPr algn="r"/>
            <a:r>
              <a:rPr lang="fr-FR" sz="2000" dirty="0" smtClean="0"/>
              <a:t>					Mohammed V </a:t>
            </a:r>
            <a:r>
              <a:rPr lang="fr-FR" sz="2000" dirty="0" err="1" smtClean="0"/>
              <a:t>University</a:t>
            </a:r>
            <a:endParaRPr lang="fr-FR" sz="2000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CSP -</a:t>
            </a:r>
            <a:r>
              <a:rPr lang="fr-FR" sz="3600" smtClean="0"/>
              <a:t>Readings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Required</a:t>
            </a:r>
            <a:r>
              <a:rPr lang="fr-FR" dirty="0" smtClean="0"/>
              <a:t> </a:t>
            </a:r>
            <a:r>
              <a:rPr lang="fr-FR" dirty="0" err="1" smtClean="0"/>
              <a:t>reading</a:t>
            </a:r>
            <a:r>
              <a:rPr lang="fr-FR" dirty="0" smtClean="0"/>
              <a:t>: one-</a:t>
            </a:r>
            <a:r>
              <a:rPr lang="fr-FR" dirty="0" err="1" smtClean="0"/>
              <a:t>two</a:t>
            </a:r>
            <a:r>
              <a:rPr lang="fr-FR" dirty="0" smtClean="0"/>
              <a:t> articles for </a:t>
            </a:r>
            <a:r>
              <a:rPr lang="fr-FR" dirty="0" err="1" smtClean="0"/>
              <a:t>each</a:t>
            </a:r>
            <a:r>
              <a:rPr lang="fr-FR" dirty="0" smtClean="0"/>
              <a:t> session</a:t>
            </a:r>
          </a:p>
          <a:p>
            <a:endParaRPr lang="fr-FR" dirty="0" smtClean="0"/>
          </a:p>
          <a:p>
            <a:r>
              <a:rPr lang="fr-FR" dirty="0" err="1" smtClean="0"/>
              <a:t>Recommended</a:t>
            </a:r>
            <a:r>
              <a:rPr lang="fr-FR" dirty="0" smtClean="0"/>
              <a:t> </a:t>
            </a:r>
            <a:r>
              <a:rPr lang="fr-FR" dirty="0" err="1" smtClean="0"/>
              <a:t>readings</a:t>
            </a:r>
            <a:r>
              <a:rPr lang="fr-FR" dirty="0" smtClean="0"/>
              <a:t>: </a:t>
            </a:r>
            <a:r>
              <a:rPr lang="fr-FR" dirty="0" err="1" smtClean="0"/>
              <a:t>general</a:t>
            </a:r>
            <a:r>
              <a:rPr lang="fr-FR" dirty="0" smtClean="0"/>
              <a:t> and </a:t>
            </a:r>
            <a:r>
              <a:rPr lang="fr-FR" dirty="0" err="1" smtClean="0"/>
              <a:t>complementary</a:t>
            </a:r>
            <a:r>
              <a:rPr lang="fr-FR" dirty="0" smtClean="0"/>
              <a:t> </a:t>
            </a:r>
            <a:r>
              <a:rPr lang="fr-FR" dirty="0" err="1" smtClean="0"/>
              <a:t>reference</a:t>
            </a:r>
            <a:r>
              <a:rPr lang="fr-FR" dirty="0" smtClean="0"/>
              <a:t> to </a:t>
            </a:r>
            <a:r>
              <a:rPr lang="fr-FR" dirty="0" err="1" smtClean="0"/>
              <a:t>enrich</a:t>
            </a:r>
            <a:r>
              <a:rPr lang="fr-FR" dirty="0" smtClean="0"/>
              <a:t> and </a:t>
            </a:r>
            <a:r>
              <a:rPr lang="fr-FR" dirty="0" err="1" smtClean="0"/>
              <a:t>enlarge</a:t>
            </a:r>
            <a:r>
              <a:rPr lang="fr-FR" dirty="0" smtClean="0"/>
              <a:t> the scope of the sessions</a:t>
            </a:r>
          </a:p>
          <a:p>
            <a:endParaRPr lang="fr-FR" dirty="0" smtClean="0"/>
          </a:p>
          <a:p>
            <a:r>
              <a:rPr lang="fr-FR" dirty="0" smtClean="0"/>
              <a:t>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smtClean="0"/>
              <a:t>by class </a:t>
            </a:r>
            <a:r>
              <a:rPr lang="fr-FR" dirty="0" smtClean="0"/>
              <a:t>email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/>
          </a:bodyPr>
          <a:lstStyle/>
          <a:p>
            <a:r>
              <a:rPr lang="fr-FR" sz="3600" dirty="0" smtClean="0"/>
              <a:t>General description (CSP)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200" b="1" dirty="0" smtClean="0"/>
              <a:t>Course goals: Social Sciences: Culture, Society and Power</a:t>
            </a:r>
          </a:p>
          <a:p>
            <a:pPr>
              <a:buNone/>
            </a:pPr>
            <a:endParaRPr lang="fr-FR" sz="3200" b="1" dirty="0" smtClean="0"/>
          </a:p>
          <a:p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Acquiring knowledge about the role of history, religion, politics and gender in the social dynamics in Morocco.</a:t>
            </a:r>
          </a:p>
          <a:p>
            <a:pPr lvl="0"/>
            <a:endParaRPr lang="fr-FR" dirty="0" smtClean="0"/>
          </a:p>
          <a:p>
            <a:pPr lvl="0"/>
            <a:r>
              <a:rPr lang="en-US" dirty="0" smtClean="0"/>
              <a:t>An understanding of the manifestations of multiculturalism and human rights</a:t>
            </a:r>
            <a:endParaRPr lang="fr-FR" dirty="0" smtClean="0"/>
          </a:p>
          <a:p>
            <a:pPr lvl="0"/>
            <a:endParaRPr lang="fr-FR" dirty="0" smtClean="0"/>
          </a:p>
          <a:p>
            <a:pPr lvl="0"/>
            <a:r>
              <a:rPr lang="en-US" dirty="0" smtClean="0"/>
              <a:t>An awareness of the obstacles to the inclusion of some social categories like youth and women or migrants in public life and public action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Substantial awareness of gender dynamics as framed by state politics, socio-cultural structures and society’s mobility</a:t>
            </a:r>
          </a:p>
          <a:p>
            <a:pPr lvl="0"/>
            <a:endParaRPr lang="fr-FR" dirty="0" smtClean="0"/>
          </a:p>
          <a:p>
            <a:pPr lvl="0"/>
            <a:r>
              <a:rPr lang="en-US" dirty="0" smtClean="0"/>
              <a:t>Tracking the manifestations of social movements in the post Arab awakening Morocco</a:t>
            </a:r>
          </a:p>
          <a:p>
            <a:pPr lvl="0"/>
            <a:endParaRPr lang="fr-FR" dirty="0" smtClean="0"/>
          </a:p>
          <a:p>
            <a:pPr lvl="0"/>
            <a:r>
              <a:rPr lang="en-US" dirty="0" smtClean="0"/>
              <a:t>Shedding light on the role of art and cultural activism in shaping public opinion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Content </a:t>
            </a:r>
            <a:r>
              <a:rPr lang="fr-FR" sz="3200" dirty="0" err="1" smtClean="0"/>
              <a:t>overview</a:t>
            </a:r>
            <a:r>
              <a:rPr lang="fr-FR" sz="3200" dirty="0" smtClean="0"/>
              <a:t> (CSP)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95864"/>
          </a:xfrm>
        </p:spPr>
        <p:txBody>
          <a:bodyPr>
            <a:noAutofit/>
          </a:bodyPr>
          <a:lstStyle/>
          <a:p>
            <a:pPr rtl="1">
              <a:buNone/>
            </a:pPr>
            <a:r>
              <a:rPr lang="en-US" sz="2000" dirty="0" smtClean="0"/>
              <a:t>Week 1. Introduction to social sciences for engineering studies</a:t>
            </a:r>
            <a:endParaRPr lang="fr-FR" sz="2000" dirty="0" smtClean="0"/>
          </a:p>
          <a:p>
            <a:pPr rtl="1"/>
            <a:endParaRPr lang="en-US" sz="2000" dirty="0" smtClean="0"/>
          </a:p>
          <a:p>
            <a:pPr rtl="1">
              <a:buNone/>
            </a:pPr>
            <a:r>
              <a:rPr lang="en-US" sz="2000" dirty="0" smtClean="0"/>
              <a:t>Week 2. Education, culture and public policies </a:t>
            </a:r>
            <a:endParaRPr lang="en-GB" sz="2000" dirty="0" smtClean="0"/>
          </a:p>
          <a:p>
            <a:pPr rtl="1">
              <a:buNone/>
            </a:pPr>
            <a:endParaRPr lang="en-GB" sz="2000" dirty="0" smtClean="0"/>
          </a:p>
          <a:p>
            <a:pPr rtl="1">
              <a:buNone/>
            </a:pPr>
            <a:r>
              <a:rPr lang="en-GB" sz="2000" dirty="0" smtClean="0"/>
              <a:t> Week </a:t>
            </a:r>
            <a:r>
              <a:rPr lang="en-GB" sz="2000" dirty="0" smtClean="0"/>
              <a:t>3</a:t>
            </a:r>
            <a:r>
              <a:rPr lang="en-GB" sz="2000" dirty="0" smtClean="0"/>
              <a:t>. Women</a:t>
            </a:r>
            <a:r>
              <a:rPr lang="en-GB" sz="2000" dirty="0" smtClean="0"/>
              <a:t>, </a:t>
            </a:r>
            <a:r>
              <a:rPr lang="en-GB" sz="2000" dirty="0" smtClean="0"/>
              <a:t>religion and the State (secular and Islamic feminism,)</a:t>
            </a:r>
            <a:endParaRPr lang="en-US" sz="2000" b="1" dirty="0" smtClean="0"/>
          </a:p>
          <a:p>
            <a:pPr rtl="1">
              <a:buNone/>
            </a:pPr>
            <a:endParaRPr lang="en-US" sz="2000" dirty="0" smtClean="0"/>
          </a:p>
          <a:p>
            <a:pPr rtl="1">
              <a:buNone/>
            </a:pPr>
            <a:r>
              <a:rPr lang="en-US" sz="2000" dirty="0" smtClean="0"/>
              <a:t>Week 4. </a:t>
            </a:r>
            <a:r>
              <a:rPr lang="en-US" sz="2000" b="1" dirty="0" smtClean="0"/>
              <a:t>Fieldwork strategies: overview of scientific research                                methods :Observation</a:t>
            </a:r>
            <a:endParaRPr lang="en-US" sz="2000" dirty="0" smtClean="0"/>
          </a:p>
          <a:p>
            <a:pPr rtl="1">
              <a:buNone/>
            </a:pPr>
            <a:endParaRPr lang="en-US" sz="2000" dirty="0" smtClean="0"/>
          </a:p>
          <a:p>
            <a:pPr rtl="1">
              <a:buNone/>
            </a:pPr>
            <a:r>
              <a:rPr lang="en-US" sz="2000" dirty="0" smtClean="0"/>
              <a:t>Week 5. Multiculturalism and human rights: ethnicity, language, race, </a:t>
            </a:r>
          </a:p>
          <a:p>
            <a:pPr rtl="1">
              <a:buNone/>
            </a:pPr>
            <a:r>
              <a:rPr lang="en-US" sz="2000" dirty="0" smtClean="0"/>
              <a:t>information.</a:t>
            </a:r>
            <a:endParaRPr lang="fr-FR" sz="2000" dirty="0" smtClean="0"/>
          </a:p>
          <a:p>
            <a:pPr rtl="1">
              <a:buNone/>
            </a:pPr>
            <a:endParaRPr lang="en-GB" sz="2000" dirty="0" smtClean="0"/>
          </a:p>
          <a:p>
            <a:pPr rtl="1">
              <a:buNone/>
            </a:pPr>
            <a:r>
              <a:rPr lang="en-GB" sz="2000" dirty="0" smtClean="0"/>
              <a:t>Week 6. </a:t>
            </a:r>
            <a:r>
              <a:rPr lang="en-US" sz="2000" b="1" dirty="0" smtClean="0"/>
              <a:t>Fieldwork strategies: Interviews</a:t>
            </a:r>
            <a:endParaRPr lang="en-US" sz="2000" dirty="0" smtClean="0"/>
          </a:p>
          <a:p>
            <a:pPr rtl="1">
              <a:buNone/>
            </a:pPr>
            <a:r>
              <a:rPr lang="en-US" sz="2000" dirty="0" smtClean="0"/>
              <a:t>Week 7. Questioning  Islam </a:t>
            </a:r>
            <a:r>
              <a:rPr lang="en-US" sz="2000" dirty="0" err="1" smtClean="0"/>
              <a:t>vs</a:t>
            </a:r>
            <a:r>
              <a:rPr lang="en-US" sz="2000" dirty="0" smtClean="0"/>
              <a:t> “the west” paradox</a:t>
            </a:r>
            <a:endParaRPr lang="fr-F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Content </a:t>
            </a:r>
            <a:r>
              <a:rPr lang="fr-FR" sz="3600" dirty="0" err="1" smtClean="0"/>
              <a:t>overview</a:t>
            </a:r>
            <a:r>
              <a:rPr lang="fr-FR" sz="3600" dirty="0" smtClean="0"/>
              <a:t>(CSP)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824426"/>
          </a:xfrm>
        </p:spPr>
        <p:txBody>
          <a:bodyPr>
            <a:noAutofit/>
          </a:bodyPr>
          <a:lstStyle/>
          <a:p>
            <a:pPr rtl="1">
              <a:buNone/>
            </a:pPr>
            <a:r>
              <a:rPr lang="en-US" sz="2000" dirty="0" smtClean="0"/>
              <a:t>Week 8. New Social Movements and identity issue</a:t>
            </a:r>
            <a:endParaRPr lang="fr-FR" sz="2000" dirty="0" smtClean="0"/>
          </a:p>
          <a:p>
            <a:pPr rtl="1">
              <a:buNone/>
            </a:pPr>
            <a:endParaRPr lang="en-US" sz="2000" dirty="0" smtClean="0"/>
          </a:p>
          <a:p>
            <a:pPr rtl="1">
              <a:buNone/>
            </a:pPr>
            <a:r>
              <a:rPr lang="en-US" sz="2000" dirty="0" smtClean="0"/>
              <a:t>Week 9. Youth’s movement, values, (new) media and social action </a:t>
            </a:r>
            <a:endParaRPr lang="fr-FR" sz="2000" dirty="0" smtClean="0"/>
          </a:p>
          <a:p>
            <a:pPr rtl="1">
              <a:buNone/>
            </a:pPr>
            <a:endParaRPr lang="en-US" sz="2000" dirty="0" smtClean="0"/>
          </a:p>
          <a:p>
            <a:pPr rtl="1">
              <a:buNone/>
            </a:pPr>
            <a:r>
              <a:rPr lang="en-US" sz="2000" dirty="0" smtClean="0"/>
              <a:t>Week 10. </a:t>
            </a:r>
            <a:r>
              <a:rPr lang="en-US" sz="2000" b="1" dirty="0" smtClean="0"/>
              <a:t>Fieldwork strategies : presentations and reports </a:t>
            </a:r>
            <a:endParaRPr lang="fr-FR" sz="2000" b="1" dirty="0" smtClean="0"/>
          </a:p>
          <a:p>
            <a:pPr rtl="1"/>
            <a:endParaRPr lang="en-US" sz="2000" dirty="0" smtClean="0"/>
          </a:p>
          <a:p>
            <a:pPr rtl="1">
              <a:buNone/>
            </a:pPr>
            <a:r>
              <a:rPr lang="en-US" sz="2000" dirty="0" smtClean="0"/>
              <a:t>Week 11. Anthropology of Technology : cultural and gender dynamics</a:t>
            </a:r>
          </a:p>
          <a:p>
            <a:pPr rtl="1">
              <a:buNone/>
            </a:pPr>
            <a:endParaRPr lang="en-US" sz="2000" dirty="0" smtClean="0"/>
          </a:p>
          <a:p>
            <a:pPr rtl="1">
              <a:buNone/>
            </a:pPr>
            <a:r>
              <a:rPr lang="en-US" sz="2000" dirty="0" smtClean="0"/>
              <a:t>Week 12. Art/ the culture of aesthetics: soft power and social action</a:t>
            </a:r>
            <a:endParaRPr lang="fr-FR" sz="2000" dirty="0" smtClean="0"/>
          </a:p>
          <a:p>
            <a:pPr rtl="1">
              <a:buNone/>
            </a:pPr>
            <a:endParaRPr lang="en-US" sz="2000" dirty="0" smtClean="0"/>
          </a:p>
          <a:p>
            <a:pPr rtl="1">
              <a:buNone/>
            </a:pPr>
            <a:r>
              <a:rPr lang="en-US" sz="2000" dirty="0" smtClean="0"/>
              <a:t>Week 13. </a:t>
            </a:r>
            <a:r>
              <a:rPr lang="en-US" sz="2000" dirty="0" err="1" smtClean="0"/>
              <a:t>Covid</a:t>
            </a:r>
            <a:r>
              <a:rPr lang="en-US" sz="2000" dirty="0" smtClean="0"/>
              <a:t> 19 pandemic: global/local challenges and the question of power</a:t>
            </a:r>
          </a:p>
          <a:p>
            <a:pPr rtl="1">
              <a:buNone/>
            </a:pPr>
            <a:r>
              <a:rPr lang="en-US" sz="2000" dirty="0" smtClean="0"/>
              <a:t>Week 14. </a:t>
            </a:r>
            <a:r>
              <a:rPr lang="fr-FR" sz="2000" dirty="0" smtClean="0"/>
              <a:t>Final exam</a:t>
            </a:r>
          </a:p>
          <a:p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r>
              <a:rPr lang="fr-FR" sz="3600" dirty="0" err="1" smtClean="0"/>
              <a:t>Modalities</a:t>
            </a:r>
            <a:r>
              <a:rPr lang="fr-FR" sz="3600" dirty="0" smtClean="0"/>
              <a:t> of </a:t>
            </a:r>
            <a:r>
              <a:rPr lang="fr-FR" sz="3600" dirty="0" err="1" smtClean="0"/>
              <a:t>guided</a:t>
            </a:r>
            <a:r>
              <a:rPr lang="fr-FR" sz="3600" dirty="0" smtClean="0"/>
              <a:t> practice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discussions, </a:t>
            </a:r>
          </a:p>
          <a:p>
            <a:r>
              <a:rPr lang="en-US" dirty="0" smtClean="0"/>
              <a:t>Site visits </a:t>
            </a:r>
          </a:p>
          <a:p>
            <a:r>
              <a:rPr lang="en-US" dirty="0" smtClean="0"/>
              <a:t>Students presentations </a:t>
            </a:r>
          </a:p>
          <a:p>
            <a:r>
              <a:rPr lang="en-US" dirty="0" smtClean="0"/>
              <a:t>Field study reports</a:t>
            </a:r>
          </a:p>
          <a:p>
            <a:r>
              <a:rPr lang="en-US" dirty="0" smtClean="0"/>
              <a:t>End of study report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/>
          </a:bodyPr>
          <a:lstStyle/>
          <a:p>
            <a:r>
              <a:rPr lang="fr-FR" sz="3600" dirty="0" err="1" smtClean="0"/>
              <a:t>Students</a:t>
            </a:r>
            <a:r>
              <a:rPr lang="fr-FR" sz="3600" dirty="0" smtClean="0"/>
              <a:t> </a:t>
            </a:r>
            <a:r>
              <a:rPr lang="fr-FR" sz="3600" dirty="0" err="1" smtClean="0"/>
              <a:t>personal</a:t>
            </a:r>
            <a:r>
              <a:rPr lang="fr-FR" sz="3600" dirty="0" smtClean="0"/>
              <a:t> output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Research Paper 1000-1500 word basically in English </a:t>
            </a:r>
            <a:r>
              <a:rPr lang="en-US" dirty="0" smtClean="0"/>
              <a:t>due </a:t>
            </a:r>
            <a:r>
              <a:rPr lang="en-US" dirty="0" smtClean="0"/>
              <a:t>by week </a:t>
            </a:r>
            <a:r>
              <a:rPr lang="en-US" dirty="0" smtClean="0"/>
              <a:t>12.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These papers are based on field work research under the supervision of the module’s </a:t>
            </a:r>
            <a:r>
              <a:rPr lang="en-US" dirty="0" smtClean="0"/>
              <a:t>supervisor</a:t>
            </a:r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Modules </a:t>
            </a:r>
            <a:r>
              <a:rPr lang="fr-FR" sz="3600" dirty="0" err="1" smtClean="0"/>
              <a:t>didactics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1">
              <a:buNone/>
            </a:pPr>
            <a:r>
              <a:rPr lang="en-US" dirty="0" smtClean="0"/>
              <a:t>Interdisciplinary recommended readings</a:t>
            </a:r>
            <a:endParaRPr lang="fr-FR" dirty="0" smtClean="0"/>
          </a:p>
          <a:p>
            <a:pPr rtl="1">
              <a:buNone/>
            </a:pPr>
            <a:r>
              <a:rPr lang="en-US" dirty="0" smtClean="0"/>
              <a:t>Lectures</a:t>
            </a:r>
            <a:endParaRPr lang="fr-FR" dirty="0" smtClean="0"/>
          </a:p>
          <a:p>
            <a:pPr rtl="1">
              <a:buNone/>
            </a:pPr>
            <a:r>
              <a:rPr lang="en-US" dirty="0" smtClean="0"/>
              <a:t>Expert speakers</a:t>
            </a:r>
          </a:p>
          <a:p>
            <a:pPr rtl="1">
              <a:buNone/>
            </a:pPr>
            <a:r>
              <a:rPr lang="en-US" dirty="0" smtClean="0"/>
              <a:t>Class debates</a:t>
            </a:r>
            <a:endParaRPr lang="fr-FR" dirty="0" smtClean="0"/>
          </a:p>
          <a:p>
            <a:pPr rtl="1">
              <a:buNone/>
            </a:pPr>
            <a:r>
              <a:rPr lang="en-US" dirty="0" smtClean="0"/>
              <a:t>Site visits</a:t>
            </a:r>
          </a:p>
          <a:p>
            <a:pPr rtl="1">
              <a:buNone/>
            </a:pPr>
            <a:r>
              <a:rPr lang="en-US" dirty="0" smtClean="0"/>
              <a:t>Students presentations</a:t>
            </a:r>
            <a:endParaRPr lang="fr-FR" dirty="0" smtClean="0"/>
          </a:p>
          <a:p>
            <a:pPr rtl="1">
              <a:buNone/>
            </a:pPr>
            <a:r>
              <a:rPr lang="en-US" dirty="0" smtClean="0"/>
              <a:t>Field study reports</a:t>
            </a:r>
            <a:endParaRPr lang="fr-FR" dirty="0" smtClean="0"/>
          </a:p>
          <a:p>
            <a:pPr>
              <a:buNone/>
            </a:pPr>
            <a:r>
              <a:rPr lang="en-US" dirty="0" smtClean="0"/>
              <a:t>Audiovisual aids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/>
          <a:lstStyle/>
          <a:p>
            <a:r>
              <a:rPr lang="fr-FR" sz="3600" dirty="0" err="1" smtClean="0"/>
              <a:t>Assessment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Participation and attendance, </a:t>
            </a:r>
          </a:p>
          <a:p>
            <a:pPr lvl="0"/>
            <a:r>
              <a:rPr lang="en-US" dirty="0" smtClean="0"/>
              <a:t>Class presentations,</a:t>
            </a:r>
          </a:p>
          <a:p>
            <a:pPr lvl="0"/>
            <a:r>
              <a:rPr lang="en-US" dirty="0" smtClean="0"/>
              <a:t> Research paper,</a:t>
            </a:r>
          </a:p>
          <a:p>
            <a:pPr lvl="0"/>
            <a:r>
              <a:rPr lang="en-US" dirty="0" smtClean="0"/>
              <a:t>Final exam.</a:t>
            </a:r>
            <a:endParaRPr lang="fr-FR" dirty="0" smtClean="0"/>
          </a:p>
          <a:p>
            <a:pPr>
              <a:buNone/>
            </a:pPr>
            <a:r>
              <a:rPr lang="en-US" b="1" dirty="0" smtClean="0"/>
              <a:t> 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Module  grade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assessment grade:</a:t>
            </a:r>
          </a:p>
          <a:p>
            <a:pPr lvl="1"/>
            <a:r>
              <a:rPr lang="en-US" dirty="0" smtClean="0"/>
              <a:t>Attendance </a:t>
            </a:r>
            <a:r>
              <a:rPr lang="en-US" dirty="0" smtClean="0"/>
              <a:t>and participation (15%), 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lass </a:t>
            </a:r>
            <a:r>
              <a:rPr lang="en-US" dirty="0" smtClean="0"/>
              <a:t>presentations and field work reports (20</a:t>
            </a:r>
            <a:r>
              <a:rPr lang="en-US" dirty="0" smtClean="0"/>
              <a:t>%),</a:t>
            </a:r>
          </a:p>
          <a:p>
            <a:pPr lvl="1"/>
            <a:r>
              <a:rPr lang="en-US" dirty="0" smtClean="0"/>
              <a:t>Research </a:t>
            </a:r>
            <a:r>
              <a:rPr lang="en-US" dirty="0" smtClean="0"/>
              <a:t>paper 6-10 pages due by week 12 (25%), </a:t>
            </a:r>
          </a:p>
          <a:p>
            <a:r>
              <a:rPr lang="en-US" dirty="0" smtClean="0"/>
              <a:t>Final exam (40%).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12581</TotalTime>
  <Words>440</Words>
  <Application>Microsoft Office PowerPoint</Application>
  <PresentationFormat>Affichage à l'écran (4:3)</PresentationFormat>
  <Paragraphs>87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Débit</vt:lpstr>
      <vt:lpstr>Module syllabus Social sciences: Culture, Society and Power (CSP)</vt:lpstr>
      <vt:lpstr>General description (CSP)</vt:lpstr>
      <vt:lpstr>Content overview (CSP)</vt:lpstr>
      <vt:lpstr>Content overview(CSP)</vt:lpstr>
      <vt:lpstr>Modalities of guided practice</vt:lpstr>
      <vt:lpstr>Students personal output</vt:lpstr>
      <vt:lpstr>Modules didactics</vt:lpstr>
      <vt:lpstr>Assessment</vt:lpstr>
      <vt:lpstr>Module  grade</vt:lpstr>
      <vt:lpstr>CSP -Readings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syllabus Social sciences: Culture, Society and Power (CSP)</dc:title>
  <dc:creator>Utilisateur Windows</dc:creator>
  <cp:lastModifiedBy>Utilisateur Windows</cp:lastModifiedBy>
  <cp:revision>14</cp:revision>
  <dcterms:created xsi:type="dcterms:W3CDTF">2021-10-07T04:02:32Z</dcterms:created>
  <dcterms:modified xsi:type="dcterms:W3CDTF">2023-09-12T11:38:02Z</dcterms:modified>
</cp:coreProperties>
</file>