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4" r:id="rId4"/>
    <p:sldId id="261" r:id="rId5"/>
    <p:sldId id="262" r:id="rId6"/>
    <p:sldId id="263" r:id="rId7"/>
    <p:sldId id="265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 Utz" initials="M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D1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84"/>
    <p:restoredTop sz="94662"/>
  </p:normalViewPr>
  <p:slideViewPr>
    <p:cSldViewPr snapToGrid="0" snapToObjects="1">
      <p:cViewPr varScale="1">
        <p:scale>
          <a:sx n="107" d="100"/>
          <a:sy n="107" d="100"/>
        </p:scale>
        <p:origin x="392" y="19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localhost/Users/kevin/Dropbox/Lerngruppe_Share/Software_Engineering_and_Design/gruppenarbeit/Implementation/burndown_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622647770757617"/>
          <c:y val="0.0671015843429636"/>
          <c:w val="0.55914932031966"/>
          <c:h val="0.856284609344615"/>
        </c:manualLayout>
      </c:layout>
      <c:lineChart>
        <c:grouping val="standard"/>
        <c:varyColors val="0"/>
        <c:ser>
          <c:idx val="0"/>
          <c:order val="0"/>
          <c:tx>
            <c:strRef>
              <c:f>'Release Burndown - Sprint 1'!$C$2</c:f>
              <c:strCache>
                <c:ptCount val="1"/>
                <c:pt idx="0">
                  <c:v>Backlog Total (PT, manual)</c:v>
                </c:pt>
              </c:strCache>
            </c:strRef>
          </c:tx>
          <c:cat>
            <c:numRef>
              <c:f>'Release Burndown - Sprint 1'!$A$3:$A$6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cat>
          <c:val>
            <c:numRef>
              <c:f>'Release Burndown - Sprint 1'!$C$3:$C$6</c:f>
              <c:numCache>
                <c:formatCode>General</c:formatCode>
                <c:ptCount val="4"/>
                <c:pt idx="0">
                  <c:v>0.0</c:v>
                </c:pt>
                <c:pt idx="1">
                  <c:v>52.0</c:v>
                </c:pt>
                <c:pt idx="2">
                  <c:v>92.0</c:v>
                </c:pt>
                <c:pt idx="3">
                  <c:v>92.0</c:v>
                </c:pt>
              </c:numCache>
            </c:numRef>
          </c:val>
          <c:smooth val="0"/>
        </c:ser>
        <c:ser>
          <c:idx val="3"/>
          <c:order val="1"/>
          <c:tx>
            <c:strRef>
              <c:f>'Release Burndown - Sprint 1'!$G$2</c:f>
              <c:strCache>
                <c:ptCount val="1"/>
                <c:pt idx="0">
                  <c:v>Backlog Remaining (PT)</c:v>
                </c:pt>
              </c:strCache>
            </c:strRef>
          </c:tx>
          <c:cat>
            <c:numRef>
              <c:f>'Release Burndown - Sprint 1'!$A$3:$A$6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cat>
          <c:val>
            <c:numRef>
              <c:f>'Release Burndown - Sprint 1'!$G$3:$G$6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'Release Burndown - Sprint 1'!$E$2</c:f>
              <c:strCache>
                <c:ptCount val="1"/>
                <c:pt idx="0">
                  <c:v>Sprint Implemented (PT, manual)</c:v>
                </c:pt>
              </c:strCache>
            </c:strRef>
          </c:tx>
          <c:cat>
            <c:numRef>
              <c:f>'Release Burndown - Sprint 1'!$A$3:$A$6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cat>
          <c:val>
            <c:numRef>
              <c:f>'Release Burndown - Sprint 1'!$E$3:$E$6</c:f>
              <c:numCache>
                <c:formatCode>General</c:formatCode>
                <c:ptCount val="4"/>
                <c:pt idx="0">
                  <c:v>0.0</c:v>
                </c:pt>
                <c:pt idx="1">
                  <c:v>52.0</c:v>
                </c:pt>
                <c:pt idx="2">
                  <c:v>40.0</c:v>
                </c:pt>
                <c:pt idx="3">
                  <c:v>0.0</c:v>
                </c:pt>
              </c:numCache>
            </c:numRef>
          </c:val>
          <c:smooth val="0"/>
        </c:ser>
        <c:ser>
          <c:idx val="2"/>
          <c:order val="3"/>
          <c:tx>
            <c:strRef>
              <c:f>'Release Burndown - Sprint 1'!$N$2</c:f>
              <c:strCache>
                <c:ptCount val="1"/>
                <c:pt idx="0">
                  <c:v>Guideline</c:v>
                </c:pt>
              </c:strCache>
            </c:strRef>
          </c:tx>
          <c:cat>
            <c:numRef>
              <c:f>'Release Burndown - Sprint 1'!$A$3:$A$6</c:f>
              <c:numCache>
                <c:formatCode>General</c:formatCode>
                <c:ptCount val="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</c:numCache>
            </c:numRef>
          </c:cat>
          <c:val>
            <c:numRef>
              <c:f>'Release Burndown - Sprint 1'!$N$3:$N$6</c:f>
              <c:numCache>
                <c:formatCode>0.00</c:formatCode>
                <c:ptCount val="4"/>
                <c:pt idx="0">
                  <c:v>92.0</c:v>
                </c:pt>
                <c:pt idx="1">
                  <c:v>61.33333333333334</c:v>
                </c:pt>
                <c:pt idx="2">
                  <c:v>30.66666666666667</c:v>
                </c:pt>
                <c:pt idx="3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2873408"/>
        <c:axId val="-2134432656"/>
      </c:lineChart>
      <c:catAx>
        <c:axId val="-21428734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34432656"/>
        <c:crosses val="autoZero"/>
        <c:auto val="1"/>
        <c:lblAlgn val="ctr"/>
        <c:lblOffset val="100"/>
        <c:noMultiLvlLbl val="0"/>
      </c:catAx>
      <c:valAx>
        <c:axId val="-21344326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28734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2400"/>
      </a:pPr>
      <a:endParaRPr lang="de-DE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542590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 &amp; Untertite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ts val="5600"/>
              </a:lnSpc>
              <a:spcBef>
                <a:spcPts val="12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Titeltext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Zitat hier eingeben.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Christian Bauer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itat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Zitat hier eingeben.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Christian Bauer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&amp; Unter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ts val="5600"/>
              </a:lnSpc>
              <a:spcBef>
                <a:spcPts val="12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Titeltext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Vertik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ts val="5600"/>
              </a:lnSpc>
              <a:spcBef>
                <a:spcPts val="12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Titeltext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Aufzählung &amp; 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fzählungszeichen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3 Stüc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ts val="5600"/>
              </a:lnSpc>
              <a:spcBef>
                <a:spcPts val="12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Titeltext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ctrTitle"/>
          </p:nvPr>
        </p:nvSpPr>
        <p:spPr>
          <a:xfrm>
            <a:off x="556397" y="6432550"/>
            <a:ext cx="12192001" cy="2705100"/>
          </a:xfrm>
          <a:prstGeom prst="rect">
            <a:avLst/>
          </a:prstGeom>
        </p:spPr>
        <p:txBody>
          <a:bodyPr/>
          <a:lstStyle>
            <a:lvl1pPr defTabSz="338835">
              <a:defRPr sz="9860"/>
            </a:lvl1pPr>
          </a:lstStyle>
          <a:p>
            <a:r>
              <a:rPr lang="en-US" dirty="0" smtClean="0"/>
              <a:t>SCRUM Review Sprint 2</a:t>
            </a:r>
            <a:endParaRPr lang="en-US" sz="696" b="1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7" name="Shape 167"/>
          <p:cNvSpPr>
            <a:spLocks noGrp="1"/>
          </p:cNvSpPr>
          <p:nvPr>
            <p:ph type="subTitle" sz="quarter" idx="1"/>
          </p:nvPr>
        </p:nvSpPr>
        <p:spPr>
          <a:xfrm>
            <a:off x="406400" y="4829896"/>
            <a:ext cx="12192000" cy="12407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rgbClr val="FFE989"/>
                </a:solidFill>
              </a:rPr>
              <a:t>Team</a:t>
            </a:r>
            <a:r>
              <a:rPr lang="en-US" dirty="0" smtClean="0"/>
              <a:t> Yellow</a:t>
            </a:r>
            <a:endParaRPr lang="en-US" dirty="0"/>
          </a:p>
        </p:txBody>
      </p:sp>
      <p:pic>
        <p:nvPicPr>
          <p:cNvPr id="3" name="Bild 2" descr="3_logo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1210396"/>
            <a:ext cx="8636000" cy="2882900"/>
          </a:xfrm>
          <a:prstGeom prst="roundRect">
            <a:avLst>
              <a:gd name="adj" fmla="val 16667"/>
            </a:avLst>
          </a:prstGeom>
          <a:ln>
            <a:solidFill>
              <a:srgbClr val="34A5DA"/>
            </a:solidFill>
          </a:ln>
          <a:effectLst>
            <a:glow rad="533400">
              <a:srgbClr val="FFFF00">
                <a:alpha val="44000"/>
              </a:srgbClr>
            </a:glow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body" idx="13"/>
          </p:nvPr>
        </p:nvSpPr>
        <p:spPr>
          <a:xfrm>
            <a:off x="406400" y="504031"/>
            <a:ext cx="11176000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SCRUM Review Sprint </a:t>
            </a:r>
            <a:r>
              <a:rPr lang="en-US" dirty="0" smtClean="0"/>
              <a:t>2</a:t>
            </a:r>
            <a:endParaRPr dirty="0"/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de-CH" dirty="0" err="1" smtClean="0"/>
              <a:t>übersicht</a:t>
            </a:r>
            <a:endParaRPr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Sprint </a:t>
            </a:r>
            <a:r>
              <a:rPr lang="de-DE" dirty="0" err="1" smtClean="0"/>
              <a:t>goal</a:t>
            </a:r>
            <a:endParaRPr lang="de-DE" dirty="0" smtClean="0"/>
          </a:p>
          <a:p>
            <a:r>
              <a:rPr lang="de-DE" dirty="0" err="1" smtClean="0"/>
              <a:t>Burndown</a:t>
            </a:r>
            <a:r>
              <a:rPr lang="de-DE" dirty="0"/>
              <a:t> </a:t>
            </a:r>
            <a:r>
              <a:rPr lang="de-DE" dirty="0" err="1" smtClean="0"/>
              <a:t>chart</a:t>
            </a:r>
            <a:endParaRPr lang="de-DE" dirty="0" smtClean="0"/>
          </a:p>
          <a:p>
            <a:r>
              <a:rPr lang="de-DE" dirty="0" smtClean="0"/>
              <a:t>Demo</a:t>
            </a:r>
          </a:p>
          <a:p>
            <a:pPr lvl="1"/>
            <a:r>
              <a:rPr lang="de-DE" dirty="0" smtClean="0"/>
              <a:t>Applikation</a:t>
            </a:r>
          </a:p>
          <a:p>
            <a:pPr lvl="1"/>
            <a:r>
              <a:rPr lang="de-DE" dirty="0" smtClean="0"/>
              <a:t>Technik</a:t>
            </a:r>
          </a:p>
          <a:p>
            <a:r>
              <a:rPr lang="de-DE" dirty="0" smtClean="0"/>
              <a:t>Kundenfeedback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2756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406400" y="516342"/>
            <a:ext cx="11176000" cy="398058"/>
          </a:xfrm>
        </p:spPr>
        <p:txBody>
          <a:bodyPr/>
          <a:lstStyle/>
          <a:p>
            <a:r>
              <a:rPr lang="en-US" dirty="0"/>
              <a:t>SCRUM Review Sprint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Sprint Goal</a:t>
            </a:r>
            <a:endParaRPr lang="de-DE" dirty="0"/>
          </a:p>
        </p:txBody>
      </p:sp>
      <p:pic>
        <p:nvPicPr>
          <p:cNvPr id="1026" name="Picture 2" descr="http://science-all.com/images/flowers/flowers-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2882900"/>
            <a:ext cx="5702570" cy="356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tp://xtlearn.net/Files/Users/lamontr825//deadline-clo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383" y="4719199"/>
            <a:ext cx="4053327" cy="268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6909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body" idx="13"/>
          </p:nvPr>
        </p:nvSpPr>
        <p:spPr>
          <a:xfrm>
            <a:off x="406400" y="504031"/>
            <a:ext cx="11176000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SCRUM Review Sprint </a:t>
            </a:r>
            <a:r>
              <a:rPr lang="en-US" dirty="0" smtClean="0"/>
              <a:t>2</a:t>
            </a:r>
            <a:endParaRPr dirty="0"/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de-CH" dirty="0" smtClean="0"/>
              <a:t>Sprint Goal</a:t>
            </a:r>
            <a:endParaRPr dirty="0"/>
          </a:p>
        </p:txBody>
      </p:sp>
      <p:pic>
        <p:nvPicPr>
          <p:cNvPr id="1028" name="Picture 4" descr="ttp://www.clker.com/cliparts/a/6/e/8/119498563188281957tasto_8_architetto_franc_01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00" y="-761167"/>
            <a:ext cx="540536" cy="54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318" y="3417204"/>
            <a:ext cx="502653" cy="57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317" y="3789629"/>
            <a:ext cx="502653" cy="57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406400" y="5965426"/>
            <a:ext cx="9459369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800" dirty="0" smtClean="0">
                <a:solidFill>
                  <a:schemeClr val="accent1"/>
                </a:solidFill>
              </a:rPr>
              <a:t>Sprint </a:t>
            </a:r>
            <a:r>
              <a:rPr lang="de-DE" sz="2800" dirty="0" err="1" smtClean="0">
                <a:solidFill>
                  <a:schemeClr val="accent1"/>
                </a:solidFill>
              </a:rPr>
              <a:t>Effort</a:t>
            </a:r>
            <a:r>
              <a:rPr lang="de-DE" sz="2800" dirty="0" smtClean="0">
                <a:solidFill>
                  <a:schemeClr val="accent1"/>
                </a:solidFill>
              </a:rPr>
              <a:t> </a:t>
            </a:r>
            <a:r>
              <a:rPr lang="de-DE" sz="2800" dirty="0" err="1" smtClean="0">
                <a:solidFill>
                  <a:schemeClr val="accent1"/>
                </a:solidFill>
              </a:rPr>
              <a:t>planned</a:t>
            </a:r>
            <a:r>
              <a:rPr lang="de-DE" sz="2800" dirty="0">
                <a:solidFill>
                  <a:schemeClr val="accent1"/>
                </a:solidFill>
              </a:rPr>
              <a:t> </a:t>
            </a:r>
            <a:r>
              <a:rPr lang="de-DE" sz="2800" dirty="0" smtClean="0">
                <a:solidFill>
                  <a:schemeClr val="accent1"/>
                </a:solidFill>
              </a:rPr>
              <a:t>(Points): 40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800" b="0" i="0" u="none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sym typeface="Avenir Next Medium"/>
              </a:rPr>
              <a:t>Sprint</a:t>
            </a:r>
            <a:r>
              <a:rPr kumimoji="0" lang="de-DE" sz="2800" b="0" i="0" u="none" strike="noStrike" cap="none" spc="0" normalizeH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sym typeface="Avenir Next Medium"/>
              </a:rPr>
              <a:t> </a:t>
            </a:r>
            <a:r>
              <a:rPr kumimoji="0" lang="de-DE" sz="2800" b="0" i="0" u="none" strike="noStrike" cap="none" spc="0" normalizeH="0" dirty="0" err="1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sym typeface="Avenir Next Medium"/>
              </a:rPr>
              <a:t>effort</a:t>
            </a:r>
            <a:r>
              <a:rPr kumimoji="0" lang="de-DE" sz="2800" b="0" i="0" u="none" strike="noStrike" cap="none" spc="0" normalizeH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sym typeface="Avenir Next Medium"/>
              </a:rPr>
              <a:t> </a:t>
            </a:r>
            <a:r>
              <a:rPr kumimoji="0" lang="de-DE" sz="2800" b="0" i="0" u="none" strike="noStrike" cap="none" spc="0" normalizeH="0" dirty="0" err="1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sym typeface="Avenir Next Medium"/>
              </a:rPr>
              <a:t>actual</a:t>
            </a:r>
            <a:r>
              <a:rPr kumimoji="0" lang="de-DE" sz="2800" b="0" i="0" u="none" strike="noStrike" cap="none" spc="0" normalizeH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sym typeface="Avenir Next Medium"/>
              </a:rPr>
              <a:t> (</a:t>
            </a:r>
            <a:r>
              <a:rPr kumimoji="0" lang="de-DE" sz="2800" b="0" i="0" u="none" strike="noStrike" cap="none" spc="0" normalizeH="0" dirty="0" err="1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sym typeface="Avenir Next Medium"/>
              </a:rPr>
              <a:t>hours</a:t>
            </a:r>
            <a:r>
              <a:rPr kumimoji="0" lang="de-DE" sz="2800" b="0" i="0" u="none" strike="noStrike" cap="none" spc="0" normalizeH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sym typeface="Avenir Next Medium"/>
              </a:rPr>
              <a:t>): 41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800" baseline="0" dirty="0" smtClean="0">
                <a:solidFill>
                  <a:schemeClr val="accent1"/>
                </a:solidFill>
              </a:rPr>
              <a:t>Team</a:t>
            </a:r>
            <a:r>
              <a:rPr lang="de-DE" sz="2800" dirty="0" smtClean="0">
                <a:solidFill>
                  <a:schemeClr val="accent1"/>
                </a:solidFill>
              </a:rPr>
              <a:t> Speed (Points/</a:t>
            </a:r>
            <a:r>
              <a:rPr lang="de-DE" sz="2800" dirty="0" err="1" smtClean="0">
                <a:solidFill>
                  <a:schemeClr val="accent1"/>
                </a:solidFill>
              </a:rPr>
              <a:t>hour</a:t>
            </a:r>
            <a:r>
              <a:rPr lang="de-DE" sz="2800" dirty="0" smtClean="0">
                <a:solidFill>
                  <a:schemeClr val="accent1"/>
                </a:solidFill>
              </a:rPr>
              <a:t>): 0.98</a:t>
            </a:r>
            <a:endParaRPr kumimoji="0" lang="de-DE" sz="2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Avenir Next Medium"/>
            </a:endParaRP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015730"/>
              </p:ext>
            </p:extLst>
          </p:nvPr>
        </p:nvGraphicFramePr>
        <p:xfrm>
          <a:off x="446567" y="3050701"/>
          <a:ext cx="8699499" cy="2194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04038"/>
                <a:gridCol w="2730831"/>
                <a:gridCol w="3239682"/>
                <a:gridCol w="1438800"/>
                <a:gridCol w="886148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ID</a:t>
                      </a:r>
                      <a:endParaRPr lang="de-DE" sz="1800" b="1" i="0" u="none" strike="noStrike">
                        <a:solidFill>
                          <a:schemeClr val="accent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Story Name</a:t>
                      </a:r>
                      <a:endParaRPr lang="de-DE" sz="1800" b="1" i="0" u="none" strike="noStrike">
                        <a:solidFill>
                          <a:schemeClr val="accent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Description</a:t>
                      </a:r>
                      <a:endParaRPr lang="de-DE" sz="1800" b="1" i="0" u="none" strike="noStrike">
                        <a:solidFill>
                          <a:schemeClr val="accent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Priority (absolute)</a:t>
                      </a:r>
                      <a:endParaRPr lang="de-DE" sz="1800" b="1" i="0" u="none" strike="noStrike">
                        <a:solidFill>
                          <a:schemeClr val="accent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Effort Plan Original</a:t>
                      </a:r>
                      <a:endParaRPr lang="de-DE" sz="1800" b="1" i="0" u="none" strike="noStrike">
                        <a:solidFill>
                          <a:schemeClr val="accent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t"/>
                      <a:r>
                        <a:rPr lang="de-DE" sz="1800" u="none" strike="noStrike"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16</a:t>
                      </a:r>
                      <a:endParaRPr lang="de-DE" sz="1800" b="0" i="0" u="none" strike="noStrike">
                        <a:solidFill>
                          <a:schemeClr val="accent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Task 12</a:t>
                      </a:r>
                      <a:endParaRPr lang="en-US" sz="1800" b="0" i="0" u="none" strike="noStrike">
                        <a:solidFill>
                          <a:schemeClr val="accent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Adapt UML diagram according to code</a:t>
                      </a:r>
                      <a:endParaRPr lang="de-DE" sz="1800" b="0" i="0" u="none" strike="noStrike">
                        <a:solidFill>
                          <a:schemeClr val="accent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800" u="none" strike="noStrike"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995</a:t>
                      </a:r>
                      <a:endParaRPr lang="de-DE" sz="1800" b="0" i="0" u="none" strike="noStrike">
                        <a:solidFill>
                          <a:schemeClr val="accent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4</a:t>
                      </a:r>
                      <a:endParaRPr lang="de-DE" sz="1800" b="0" i="0" u="none" strike="noStrike">
                        <a:solidFill>
                          <a:schemeClr val="accent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t"/>
                      <a:r>
                        <a:rPr lang="de-DE" sz="1800" u="none" strike="noStrike"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17</a:t>
                      </a:r>
                      <a:endParaRPr lang="de-DE" sz="1800" b="0" i="0" u="none" strike="noStrike">
                        <a:solidFill>
                          <a:schemeClr val="accent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Task 13</a:t>
                      </a:r>
                      <a:endParaRPr lang="en-US" sz="1800" b="0" i="0" u="none" strike="noStrike">
                        <a:solidFill>
                          <a:schemeClr val="accent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u="none" strike="noStrike"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Introduce state pattern</a:t>
                      </a:r>
                      <a:endParaRPr lang="de-DE" sz="1800" b="0" i="0" u="none" strike="noStrike">
                        <a:solidFill>
                          <a:schemeClr val="accent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cs-CZ" sz="1800" u="none" strike="noStrike"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994</a:t>
                      </a:r>
                      <a:endParaRPr lang="cs-CZ" sz="1800" b="0" i="0" u="none" strike="noStrike">
                        <a:solidFill>
                          <a:schemeClr val="accent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u="none" strike="noStrike"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20</a:t>
                      </a:r>
                      <a:endParaRPr lang="is-IS" sz="1800" b="0" i="0" u="none" strike="noStrike">
                        <a:solidFill>
                          <a:schemeClr val="accent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u="none" strike="noStrike"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endParaRPr lang="is-IS" sz="1800" b="0" i="0" u="none" strike="noStrike">
                        <a:solidFill>
                          <a:schemeClr val="accent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Patient search</a:t>
                      </a:r>
                      <a:endParaRPr lang="de-DE" sz="1800" b="0" i="0" u="none" strike="noStrike">
                        <a:solidFill>
                          <a:schemeClr val="accent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Allow to search for patients</a:t>
                      </a:r>
                      <a:endParaRPr lang="de-DE" sz="1800" b="0" i="0" u="none" strike="noStrike">
                        <a:solidFill>
                          <a:schemeClr val="accent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s-IS" sz="1800" u="none" strike="noStrike"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993</a:t>
                      </a:r>
                      <a:endParaRPr lang="is-IS" sz="1800" b="0" i="0" u="none" strike="noStrike">
                        <a:solidFill>
                          <a:schemeClr val="accent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u="none" strike="noStrike"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12</a:t>
                      </a:r>
                      <a:endParaRPr lang="is-IS" sz="1800" b="0" i="0" u="none" strike="noStrike">
                        <a:solidFill>
                          <a:schemeClr val="accent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t"/>
                      <a:r>
                        <a:rPr lang="de-DE" sz="1800" u="none" strike="noStrike"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</a:t>
                      </a:r>
                      <a:endParaRPr lang="de-DE" sz="1800" b="0" i="0" u="none" strike="noStrike">
                        <a:solidFill>
                          <a:schemeClr val="accent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Meeting patient history</a:t>
                      </a:r>
                      <a:endParaRPr lang="de-DE" sz="1800" b="0" i="0" u="none" strike="noStrike">
                        <a:solidFill>
                          <a:schemeClr val="accent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Show meeting history of patient</a:t>
                      </a:r>
                      <a:endParaRPr lang="de-DE" sz="1800" b="0" i="0" u="none" strike="noStrike">
                        <a:solidFill>
                          <a:schemeClr val="accent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s-IS" sz="1800" u="none" strike="noStrike"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992</a:t>
                      </a:r>
                      <a:endParaRPr lang="is-IS" sz="1800" b="0" i="0" u="none" strike="noStrike">
                        <a:solidFill>
                          <a:schemeClr val="accent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u="none" strike="noStrike" dirty="0" smtClean="0"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16</a:t>
                      </a:r>
                      <a:endParaRPr lang="is-IS" sz="1800" b="0" i="0" u="none" strike="noStrike" dirty="0">
                        <a:solidFill>
                          <a:schemeClr val="accent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t"/>
                      <a:r>
                        <a:rPr lang="de-DE" sz="1800" u="none" strike="noStrike"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15</a:t>
                      </a:r>
                      <a:endParaRPr lang="de-DE" sz="1800" b="0" i="0" u="none" strike="noStrike">
                        <a:solidFill>
                          <a:schemeClr val="accent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Improve look &amp; feel of UI (customer feedback)</a:t>
                      </a:r>
                      <a:endParaRPr lang="de-DE" sz="1800" b="0" i="0" u="none" strike="noStrike">
                        <a:solidFill>
                          <a:schemeClr val="accent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Improve usability &amp; menu</a:t>
                      </a:r>
                      <a:endParaRPr lang="de-DE" sz="1800" b="0" i="0" u="none" strike="noStrike">
                        <a:solidFill>
                          <a:schemeClr val="accent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DE" sz="1800" u="none" strike="noStrike"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991</a:t>
                      </a:r>
                      <a:endParaRPr lang="de-DE" sz="1800" b="0" i="0" u="none" strike="noStrike">
                        <a:solidFill>
                          <a:schemeClr val="accent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 dirty="0"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6</a:t>
                      </a:r>
                      <a:endParaRPr lang="de-DE" sz="1800" b="0" i="0" u="none" strike="noStrike" dirty="0">
                        <a:solidFill>
                          <a:schemeClr val="accent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pic>
        <p:nvPicPr>
          <p:cNvPr id="19" name="Picture 2" descr="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316" y="4113476"/>
            <a:ext cx="502653" cy="57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338" y="4759903"/>
            <a:ext cx="502653" cy="57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074" y="4470585"/>
            <a:ext cx="502653" cy="57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2454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body" idx="13"/>
          </p:nvPr>
        </p:nvSpPr>
        <p:spPr>
          <a:xfrm>
            <a:off x="406400" y="504031"/>
            <a:ext cx="11176000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SCRUM Review Sprint </a:t>
            </a:r>
            <a:r>
              <a:rPr lang="en-US" dirty="0" smtClean="0"/>
              <a:t>2</a:t>
            </a:r>
            <a:endParaRPr dirty="0"/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xfrm>
            <a:off x="406400" y="1568784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de-CH" dirty="0" smtClean="0"/>
              <a:t>Release </a:t>
            </a:r>
            <a:r>
              <a:rPr lang="de-CH" dirty="0" err="1" smtClean="0"/>
              <a:t>BurnDown</a:t>
            </a:r>
            <a:r>
              <a:rPr lang="de-CH" dirty="0" smtClean="0"/>
              <a:t> Chart</a:t>
            </a:r>
            <a:endParaRPr dirty="0"/>
          </a:p>
        </p:txBody>
      </p:sp>
      <p:graphicFrame>
        <p:nvGraphicFramePr>
          <p:cNvPr id="6" name="Diagramm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6241430"/>
              </p:ext>
            </p:extLst>
          </p:nvPr>
        </p:nvGraphicFramePr>
        <p:xfrm>
          <a:off x="406399" y="2947068"/>
          <a:ext cx="11693451" cy="5771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99082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body" idx="13"/>
          </p:nvPr>
        </p:nvSpPr>
        <p:spPr>
          <a:xfrm>
            <a:off x="406400" y="504031"/>
            <a:ext cx="11176000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SCRUM Review Sprint </a:t>
            </a:r>
            <a:r>
              <a:rPr lang="en-US" dirty="0" smtClean="0"/>
              <a:t>2</a:t>
            </a:r>
            <a:endParaRPr dirty="0"/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de-CH" dirty="0" smtClean="0"/>
              <a:t>Demo</a:t>
            </a:r>
            <a:endParaRPr dirty="0"/>
          </a:p>
        </p:txBody>
      </p:sp>
      <p:sp>
        <p:nvSpPr>
          <p:cNvPr id="6" name="Textplatzhalter 1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</p:spPr>
        <p:txBody>
          <a:bodyPr>
            <a:normAutofit/>
          </a:bodyPr>
          <a:lstStyle/>
          <a:p>
            <a:r>
              <a:rPr lang="de-DE" dirty="0" smtClean="0"/>
              <a:t>Applikation</a:t>
            </a:r>
          </a:p>
          <a:p>
            <a:pPr lvl="1"/>
            <a:r>
              <a:rPr lang="de-DE" dirty="0" smtClean="0"/>
              <a:t>Personensuche</a:t>
            </a:r>
          </a:p>
          <a:p>
            <a:pPr lvl="1"/>
            <a:r>
              <a:rPr lang="de-DE" dirty="0" smtClean="0"/>
              <a:t>Patientenübersicht</a:t>
            </a:r>
          </a:p>
          <a:p>
            <a:pPr lvl="1"/>
            <a:r>
              <a:rPr lang="de-DE" dirty="0" smtClean="0"/>
              <a:t>Meeting States (bereits präsentiert)</a:t>
            </a:r>
          </a:p>
          <a:p>
            <a:pPr lvl="1"/>
            <a:endParaRPr lang="de-DE" dirty="0"/>
          </a:p>
          <a:p>
            <a:r>
              <a:rPr lang="de-DE" dirty="0"/>
              <a:t>Technik</a:t>
            </a:r>
          </a:p>
          <a:p>
            <a:pPr lvl="1"/>
            <a:r>
              <a:rPr lang="de-DE" dirty="0" smtClean="0"/>
              <a:t>State Pattern (bereits präsentiert)</a:t>
            </a:r>
            <a:endParaRPr lang="de-DE" dirty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375268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body" idx="13"/>
          </p:nvPr>
        </p:nvSpPr>
        <p:spPr>
          <a:xfrm>
            <a:off x="406400" y="504031"/>
            <a:ext cx="11176000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SCRUM Review </a:t>
            </a:r>
            <a:r>
              <a:rPr lang="en-US"/>
              <a:t>Sprint </a:t>
            </a:r>
            <a:r>
              <a:rPr lang="en-US" smtClean="0"/>
              <a:t>2</a:t>
            </a:r>
            <a:endParaRPr dirty="0"/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de-CH" dirty="0" smtClean="0"/>
              <a:t>Kundenfeedback</a:t>
            </a:r>
            <a:endParaRPr dirty="0"/>
          </a:p>
        </p:txBody>
      </p:sp>
      <p:sp>
        <p:nvSpPr>
          <p:cNvPr id="6" name="Textplatzhalter 1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</p:spPr>
        <p:txBody>
          <a:bodyPr>
            <a:normAutofit/>
          </a:bodyPr>
          <a:lstStyle/>
          <a:p>
            <a:r>
              <a:rPr lang="de-DE" dirty="0" smtClean="0"/>
              <a:t>Technik</a:t>
            </a:r>
          </a:p>
          <a:p>
            <a:pPr lvl="1"/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Applikation</a:t>
            </a:r>
          </a:p>
        </p:txBody>
      </p:sp>
    </p:spTree>
    <p:extLst>
      <p:ext uri="{BB962C8B-B14F-4D97-AF65-F5344CB8AC3E}">
        <p14:creationId xmlns:p14="http://schemas.microsoft.com/office/powerpoint/2010/main" val="3827772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0</TotalTime>
  <Words>154</Words>
  <Application>Microsoft Macintosh PowerPoint</Application>
  <PresentationFormat>Benutzerdefiniert</PresentationFormat>
  <Paragraphs>64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5" baseType="lpstr">
      <vt:lpstr>Avenir Next</vt:lpstr>
      <vt:lpstr>Avenir Next Medium</vt:lpstr>
      <vt:lpstr>DIN Alternate</vt:lpstr>
      <vt:lpstr>DIN Condensed</vt:lpstr>
      <vt:lpstr>Helvetica Neue</vt:lpstr>
      <vt:lpstr>Times</vt:lpstr>
      <vt:lpstr>Arial</vt:lpstr>
      <vt:lpstr>New_Template7</vt:lpstr>
      <vt:lpstr>SCRUM Review Sprint 2</vt:lpstr>
      <vt:lpstr>übersicht</vt:lpstr>
      <vt:lpstr>Sprint Goal</vt:lpstr>
      <vt:lpstr>Sprint Goal</vt:lpstr>
      <vt:lpstr>Release BurnDown Chart</vt:lpstr>
      <vt:lpstr>Demo</vt:lpstr>
      <vt:lpstr>Kundenfeedback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03 – Design Thinking</dc:title>
  <cp:lastModifiedBy>Microsoft Office-Anwender</cp:lastModifiedBy>
  <cp:revision>116</cp:revision>
  <cp:lastPrinted>2016-04-18T15:13:06Z</cp:lastPrinted>
  <dcterms:modified xsi:type="dcterms:W3CDTF">2016-05-31T18:14:31Z</dcterms:modified>
</cp:coreProperties>
</file>