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5800" y="458712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16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1580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400" y="2769840"/>
            <a:ext cx="4358880" cy="3477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90400" y="2769840"/>
            <a:ext cx="4358880" cy="347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15800" y="2770200"/>
            <a:ext cx="8308440" cy="347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15800" y="1456920"/>
            <a:ext cx="8308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580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15800" y="2770200"/>
            <a:ext cx="8308440" cy="347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16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5800" y="458712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5800" y="458712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16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1580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400" y="2769840"/>
            <a:ext cx="4358880" cy="34779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90400" y="2769840"/>
            <a:ext cx="4358880" cy="3477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15800" y="1456920"/>
            <a:ext cx="8308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1580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347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160" y="458712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160" y="2770200"/>
            <a:ext cx="405432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5800" y="4587120"/>
            <a:ext cx="8308440" cy="165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2" name="Picture 6" descr=""/>
          <p:cNvPicPr/>
          <p:nvPr/>
        </p:nvPicPr>
        <p:blipFill>
          <a:blip r:embed="rId5"/>
          <a:srcRect l="0" t="-2684868" r="0" b="0"/>
          <a:stretch>
            <a:fillRect/>
          </a:stretch>
        </p:blipFill>
        <p:spPr>
          <a:xfrm>
            <a:off x="179280" y="1183320"/>
            <a:ext cx="8786880" cy="527652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7600" y="2168280"/>
            <a:ext cx="8307000" cy="16189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Klicken Sie, um das Format des Titeltextes zu bearbeitenMastertitelformat bearbeiten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CH" sz="1000">
                <a:solidFill>
                  <a:srgbClr val="404040"/>
                </a:solidFill>
                <a:latin typeface="Calibri"/>
              </a:rPr>
              <a:t>29.02.16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6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822440" y="533520"/>
            <a:ext cx="752040" cy="35208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8C0961-36BB-4845-8F40-6D352DBCF57C}" type="slidenum">
              <a:rPr lang="de-CH" sz="1200">
                <a:solidFill>
                  <a:srgbClr val="ffffff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2600" y="525960"/>
            <a:ext cx="456840" cy="352080"/>
          </a:xfrm>
          <a:prstGeom prst="rect">
            <a:avLst/>
          </a:prstGeom>
          <a:ln>
            <a:noFill/>
          </a:ln>
        </p:spPr>
      </p:pic>
      <p:pic>
        <p:nvPicPr>
          <p:cNvPr id="44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26040" y="525960"/>
            <a:ext cx="752040" cy="352080"/>
          </a:xfrm>
          <a:prstGeom prst="rect">
            <a:avLst/>
          </a:prstGeom>
          <a:ln>
            <a:noFill/>
          </a:ln>
        </p:spPr>
      </p:pic>
      <p:pic>
        <p:nvPicPr>
          <p:cNvPr id="45" name="Picture 7" descr=""/>
          <p:cNvPicPr/>
          <p:nvPr/>
        </p:nvPicPr>
        <p:blipFill>
          <a:blip r:embed="rId5"/>
          <a:srcRect l="-5677203" t="0" r="0" b="0"/>
          <a:stretch>
            <a:fillRect/>
          </a:stretch>
        </p:blipFill>
        <p:spPr>
          <a:xfrm>
            <a:off x="177840" y="1179720"/>
            <a:ext cx="8787960" cy="527580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Klicken Sie, um das Format des Titeltextes zu bearbeitenMastertitelformat bearbeiten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Siebente GliederungsebeneMastertextformat bearbeiten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6450120" y="6454440"/>
            <a:ext cx="2397600" cy="228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CH" sz="1000">
                <a:solidFill>
                  <a:srgbClr val="404040"/>
                </a:solidFill>
                <a:latin typeface="Calibri"/>
              </a:rPr>
              <a:t>29.02.16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259920" y="6454440"/>
            <a:ext cx="3657240" cy="228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8381880" y="1219320"/>
            <a:ext cx="5331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B1E0429-6AC6-4A34-A167-88084034AA1D}" type="slidenum">
              <a:rPr lang="de-CH" sz="1200">
                <a:solidFill>
                  <a:srgbClr val="ffffff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17600" y="2168280"/>
            <a:ext cx="8307000" cy="16189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Task 1 – Team yellow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17600" y="3809880"/>
            <a:ext cx="8307000" cy="752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CH">
                <a:solidFill>
                  <a:srgbClr val="ffffff"/>
                </a:solidFill>
                <a:latin typeface="Calibri"/>
              </a:rPr>
              <a:t>Fragen zum Prüfbericht Projekt INSIEME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Frage 1: Was sind die Hauptgründe für das Scheitern des Projektes?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Zu grosser und komplexer Anforderungskatalog –Teile davon im Verlauf gestrichen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Methodik und Software wurde mehrfach gewechselt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Keine Bedarfs- und Ressourcenplanung zu Beginn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Zu grosse Projektorganisation – zu viele Entscheidungsträger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Umgehung von Vorschriften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Frage 1: Was sind die Hauptgründe für das Scheitern des Projektes?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Zu viele externe Mitarbeiter (handelten teilweise eigennützig)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Unfähiger Gesamtprojektleiter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Fehlendes Know-How an wichtigen Stellen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Misstrauen zwischen ESTV und BIT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Missachten von Warnzeichen / durch Studien aufgedeckte Missstände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Frage 2: Warum ist Software komplex?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Unterschiedliche Werkzeuge der Softwareentwickler vertragen sich untereinander nicht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Endloser Programmcode und ausufernde Architektur als Folge, dadurch fehleranfällig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Individualentwicklungen um Anforderungen abzudecken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Testing nicht automatisierbar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Unterschiedliche Vorstellungen von Auftragsgeber und </a:t>
            </a:r>
            <a:r>
              <a:rPr lang="en-US" sz="2000">
                <a:solidFill>
                  <a:srgbClr val="ffffff"/>
                </a:solidFill>
                <a:latin typeface="Calibri"/>
              </a:rPr>
              <a:t>Auftragsnehmer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Frage 3: Warum ist Software-Entwicklung eine Herausforderung?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Anforderungen sind zu hoch, zu komplex, zu genau oder zu offen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Individualentwicklungen notwendig wenn Anforderungen nicht mit bestehenden Modulen abdeckbar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Zusammenspiel diverser externer Berater und Lieferanten nicht einfach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Ressourcenplanung muss von Beginn an erfolgen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Technologie- oder Methodikwechsel im laufenden Projekt komplex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15800" y="1456920"/>
            <a:ext cx="830844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Frage 4: Was sind die Implikationen in der Software Entwicklung?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15800" y="2770200"/>
            <a:ext cx="8308440" cy="3477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Alternativen müssen detailliert betrachtet werden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Grösste Implikation geht vom Kunden aus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Zunehmender Wettbewerbsdruck -&gt; immer schnellere Anpassung der Geschäftsprozesse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>
                <a:solidFill>
                  <a:srgbClr val="ffffff"/>
                </a:solidFill>
                <a:latin typeface="Calibri"/>
              </a:rPr>
              <a:t>Kunde erwartet konstant hohe Qualität und Geschwindigkeit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Kostenfaktor – der Kunde drückt den Preis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Trennung von Spezifikation und Implementation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