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1" r:id="rId5"/>
    <p:sldId id="262" r:id="rId6"/>
    <p:sldId id="263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Utz" initials="M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6"/>
    <p:restoredTop sz="94655"/>
  </p:normalViewPr>
  <p:slideViewPr>
    <p:cSldViewPr snapToGrid="0" snapToObjects="1">
      <p:cViewPr varScale="1">
        <p:scale>
          <a:sx n="66" d="100"/>
          <a:sy n="66" d="100"/>
        </p:scale>
        <p:origin x="83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kevin\Dropbox\Lerngruppe_Share\Software_Engineering_and_Design\gruppenarbeit\Implementation\burndown_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22647770757617"/>
          <c:y val="0.0671015843429636"/>
          <c:w val="0.55914932031966"/>
          <c:h val="0.856284609344615"/>
        </c:manualLayout>
      </c:layout>
      <c:lineChart>
        <c:grouping val="standard"/>
        <c:varyColors val="0"/>
        <c:ser>
          <c:idx val="0"/>
          <c:order val="0"/>
          <c:tx>
            <c:strRef>
              <c:f>'Release Burndown - Sprint 1'!$C$2</c:f>
              <c:strCache>
                <c:ptCount val="1"/>
                <c:pt idx="0">
                  <c:v>Backlog Total (PT, manual)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1'!$C$3:$C$6</c:f>
              <c:numCache>
                <c:formatCode>General</c:formatCode>
                <c:ptCount val="4"/>
                <c:pt idx="0">
                  <c:v>48.0</c:v>
                </c:pt>
                <c:pt idx="1">
                  <c:v>52.0</c:v>
                </c:pt>
                <c:pt idx="2">
                  <c:v>52.0</c:v>
                </c:pt>
                <c:pt idx="3">
                  <c:v>52.0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'Release Burndown - Sprint 1'!$G$2</c:f>
              <c:strCache>
                <c:ptCount val="1"/>
                <c:pt idx="0">
                  <c:v>Backlog Remaining (PT)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1'!$G$3:$G$6</c:f>
              <c:numCache>
                <c:formatCode>General</c:formatCode>
                <c:ptCount val="4"/>
                <c:pt idx="0">
                  <c:v>48.0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'Release Burndown - Sprint 1'!$E$2</c:f>
              <c:strCache>
                <c:ptCount val="1"/>
                <c:pt idx="0">
                  <c:v>Sprint Implemented (PT, manual)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1'!$E$3:$E$6</c:f>
              <c:numCache>
                <c:formatCode>General</c:formatCode>
                <c:ptCount val="4"/>
                <c:pt idx="0">
                  <c:v>0.0</c:v>
                </c:pt>
                <c:pt idx="1">
                  <c:v>52.0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'Release Burndown - Sprint 1'!$N$2</c:f>
              <c:strCache>
                <c:ptCount val="1"/>
                <c:pt idx="0">
                  <c:v>Guideline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1'!$N$3:$N$6</c:f>
              <c:numCache>
                <c:formatCode>0.00</c:formatCode>
                <c:ptCount val="4"/>
                <c:pt idx="0">
                  <c:v>52.0</c:v>
                </c:pt>
                <c:pt idx="1">
                  <c:v>34.66666666666659</c:v>
                </c:pt>
                <c:pt idx="2">
                  <c:v>17.33333333333329</c:v>
                </c:pt>
                <c:pt idx="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656176"/>
        <c:axId val="2143659216"/>
      </c:lineChart>
      <c:catAx>
        <c:axId val="214365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fr-CH" sz="1800"/>
            </a:pPr>
            <a:endParaRPr lang="de-DE"/>
          </a:p>
        </c:txPr>
        <c:crossAx val="2143659216"/>
        <c:crosses val="autoZero"/>
        <c:auto val="1"/>
        <c:lblAlgn val="ctr"/>
        <c:lblOffset val="100"/>
        <c:noMultiLvlLbl val="0"/>
      </c:catAx>
      <c:valAx>
        <c:axId val="214365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fr-CH" sz="1800"/>
            </a:pPr>
            <a:endParaRPr lang="de-DE"/>
          </a:p>
        </c:txPr>
        <c:crossAx val="2143656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8125"/>
          <c:y val="0.252812745523342"/>
          <c:w val="0.313854166666667"/>
          <c:h val="0.319249885921049"/>
        </c:manualLayout>
      </c:layout>
      <c:overlay val="0"/>
      <c:txPr>
        <a:bodyPr/>
        <a:lstStyle/>
        <a:p>
          <a:pPr>
            <a:defRPr lang="fr-CH" sz="24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SCRUM Review Sprint 1</a:t>
            </a: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1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übersicht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goal</a:t>
            </a:r>
            <a:endParaRPr lang="de-DE" dirty="0" smtClean="0"/>
          </a:p>
          <a:p>
            <a:r>
              <a:rPr lang="de-DE" dirty="0" err="1" smtClean="0"/>
              <a:t>Burndown</a:t>
            </a:r>
            <a:r>
              <a:rPr lang="de-DE" dirty="0"/>
              <a:t> </a:t>
            </a:r>
            <a:r>
              <a:rPr lang="de-DE" dirty="0" err="1" smtClean="0"/>
              <a:t>chart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Applikation</a:t>
            </a:r>
          </a:p>
          <a:p>
            <a:pPr lvl="1"/>
            <a:r>
              <a:rPr lang="de-DE" dirty="0" smtClean="0"/>
              <a:t>Technik</a:t>
            </a:r>
          </a:p>
          <a:p>
            <a:r>
              <a:rPr lang="de-DE" dirty="0" smtClean="0"/>
              <a:t>Kundenfeedback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7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r>
              <a:rPr lang="en-US" dirty="0"/>
              <a:t>SCRUM Review Sprint 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Sprint Goal</a:t>
            </a:r>
            <a:endParaRPr lang="de-DE" dirty="0"/>
          </a:p>
        </p:txBody>
      </p:sp>
      <p:pic>
        <p:nvPicPr>
          <p:cNvPr id="2050" name="Picture 2" descr="https://www.erieinsurance.com/-/media/images/erieinsurance/pagebanners/blog/articlephotos/2014/474960219_kidsplayingoutsidee14018004074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53" y="4099908"/>
            <a:ext cx="5458047" cy="36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nichepursuits.com/wp-content/uploads/2014/01/goa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37" y="450414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085474" y="4504143"/>
            <a:ext cx="465221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1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?</a:t>
            </a:r>
            <a:endParaRPr kumimoji="0" lang="de-DE" sz="32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5690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1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Sprint Goal</a:t>
            </a:r>
            <a:endParaRPr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90680"/>
              </p:ext>
            </p:extLst>
          </p:nvPr>
        </p:nvGraphicFramePr>
        <p:xfrm>
          <a:off x="406400" y="2695750"/>
          <a:ext cx="9042400" cy="2927352"/>
        </p:xfrm>
        <a:graphic>
          <a:graphicData uri="http://schemas.openxmlformats.org/drawingml/2006/table">
            <a:tbl>
              <a:tblPr/>
              <a:tblGrid>
                <a:gridCol w="552821"/>
                <a:gridCol w="3219815"/>
                <a:gridCol w="3649123"/>
                <a:gridCol w="1620641"/>
              </a:tblGrid>
              <a:tr h="10224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Story Name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err="1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Effort</a:t>
                      </a:r>
                      <a:r>
                        <a:rPr lang="de-DE" sz="16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 (</a:t>
                      </a:r>
                      <a:r>
                        <a:rPr lang="de-DE" sz="1600" b="1" i="0" u="none" strike="noStrike" baseline="0" dirty="0" err="1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planned</a:t>
                      </a:r>
                      <a:r>
                        <a:rPr lang="de-DE" sz="16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)</a:t>
                      </a:r>
                      <a:endParaRPr lang="de-DE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</a:tr>
              <a:tr h="476238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Patient overview - base data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Base data like address, city,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de-DE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23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Create </a:t>
                      </a:r>
                      <a:r>
                        <a:rPr lang="de-DE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meeting</a:t>
                      </a:r>
                      <a:r>
                        <a:rPr lang="de-DE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de-DE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notes</a:t>
                      </a:r>
                      <a:r>
                        <a:rPr lang="de-DE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Form for new meeting notes instance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de-DE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238"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Session Handling, DB, Navigation, Layout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Navigation between views, base layout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cs-CZ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23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Create </a:t>
                      </a:r>
                      <a:r>
                        <a:rPr lang="de-DE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prescription</a:t>
                      </a:r>
                      <a:endParaRPr lang="de-DE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Create a new prescription for a patient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de-DE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572170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www.clker.com/cliparts/a/6/e/8/119498563188281957tasto_8_architetto_franc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-761167"/>
            <a:ext cx="540536" cy="5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51" y="4062990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321" y="4581698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1" y="5046141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6734" y="6098476"/>
            <a:ext cx="9459369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 smtClean="0">
                <a:solidFill>
                  <a:schemeClr val="accent1"/>
                </a:solidFill>
              </a:rPr>
              <a:t>Sprint </a:t>
            </a:r>
            <a:r>
              <a:rPr lang="de-DE" sz="2800" dirty="0" err="1" smtClean="0">
                <a:solidFill>
                  <a:schemeClr val="accent1"/>
                </a:solidFill>
              </a:rPr>
              <a:t>Effort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planned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smtClean="0">
                <a:solidFill>
                  <a:schemeClr val="accent1"/>
                </a:solidFill>
              </a:rPr>
              <a:t>(Points): </a:t>
            </a:r>
            <a:r>
              <a:rPr lang="de-DE" sz="2800" dirty="0" smtClean="0">
                <a:solidFill>
                  <a:schemeClr val="accent1"/>
                </a:solidFill>
              </a:rPr>
              <a:t>52</a:t>
            </a:r>
            <a:endParaRPr lang="de-DE" sz="2800" dirty="0" smtClean="0">
              <a:solidFill>
                <a:schemeClr val="accent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Sprint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effort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actual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(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hours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): 53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aseline="0" dirty="0" smtClean="0">
                <a:solidFill>
                  <a:schemeClr val="accent1"/>
                </a:solidFill>
              </a:rPr>
              <a:t>Team</a:t>
            </a:r>
            <a:r>
              <a:rPr lang="de-DE" sz="2800" dirty="0" smtClean="0">
                <a:solidFill>
                  <a:schemeClr val="accent1"/>
                </a:solidFill>
              </a:rPr>
              <a:t> Speed (Points/</a:t>
            </a:r>
            <a:r>
              <a:rPr lang="de-DE" sz="2800" dirty="0" err="1" smtClean="0">
                <a:solidFill>
                  <a:schemeClr val="accent1"/>
                </a:solidFill>
              </a:rPr>
              <a:t>hour</a:t>
            </a:r>
            <a:r>
              <a:rPr lang="de-DE" sz="2800" dirty="0" smtClean="0">
                <a:solidFill>
                  <a:schemeClr val="accent1"/>
                </a:solidFill>
              </a:rPr>
              <a:t>): 0.9</a:t>
            </a:r>
            <a:endParaRPr kumimoji="0" lang="de-DE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Avenir Next Medium"/>
            </a:endParaRPr>
          </a:p>
        </p:txBody>
      </p:sp>
      <p:pic>
        <p:nvPicPr>
          <p:cNvPr id="13" name="Picture 2" descr="ttps://s-media-cache-ak0.pinimg.com/736x/4e/5c/f7/4e5cf7d4ccb9c59b6620a9c71944d51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822" y="3847608"/>
            <a:ext cx="1922700" cy="16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45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1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406400" y="1568784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Release </a:t>
            </a:r>
            <a:r>
              <a:rPr lang="de-CH" dirty="0" err="1" smtClean="0"/>
              <a:t>BurnDown</a:t>
            </a:r>
            <a:r>
              <a:rPr lang="de-CH" dirty="0" smtClean="0"/>
              <a:t> Chart</a:t>
            </a:r>
            <a:endParaRPr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110952"/>
              </p:ext>
            </p:extLst>
          </p:nvPr>
        </p:nvGraphicFramePr>
        <p:xfrm>
          <a:off x="406400" y="2882899"/>
          <a:ext cx="12192000" cy="630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9082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1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Demo</a:t>
            </a:r>
            <a:endParaRPr dirty="0"/>
          </a:p>
        </p:txBody>
      </p:sp>
      <p:sp>
        <p:nvSpPr>
          <p:cNvPr id="6" name="Textplatzhalter 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/>
          </a:bodyPr>
          <a:lstStyle/>
          <a:p>
            <a:r>
              <a:rPr lang="de-DE" dirty="0" smtClean="0"/>
              <a:t>Applikation</a:t>
            </a:r>
          </a:p>
          <a:p>
            <a:pPr lvl="1"/>
            <a:r>
              <a:rPr lang="de-DE" dirty="0" smtClean="0"/>
              <a:t>Personenübersicht</a:t>
            </a:r>
          </a:p>
          <a:p>
            <a:pPr lvl="1"/>
            <a:r>
              <a:rPr lang="de-DE" dirty="0" smtClean="0"/>
              <a:t>Meeting anzeigen</a:t>
            </a:r>
          </a:p>
          <a:p>
            <a:pPr lvl="1"/>
            <a:r>
              <a:rPr lang="de-DE" dirty="0" smtClean="0"/>
              <a:t>Medikament verschreiben</a:t>
            </a:r>
          </a:p>
          <a:p>
            <a:pPr lvl="1"/>
            <a:endParaRPr lang="de-DE" dirty="0"/>
          </a:p>
          <a:p>
            <a:r>
              <a:rPr lang="de-DE" dirty="0"/>
              <a:t>Technik</a:t>
            </a:r>
          </a:p>
          <a:p>
            <a:pPr lvl="1"/>
            <a:r>
              <a:rPr lang="de-DE" dirty="0" err="1"/>
              <a:t>Persistence</a:t>
            </a:r>
            <a:r>
              <a:rPr lang="de-DE" dirty="0"/>
              <a:t> Layer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7526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1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Kundenfeedback</a:t>
            </a:r>
            <a:endParaRPr dirty="0"/>
          </a:p>
        </p:txBody>
      </p:sp>
      <p:sp>
        <p:nvSpPr>
          <p:cNvPr id="6" name="Textplatzhalter 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/>
          </a:bodyPr>
          <a:lstStyle/>
          <a:p>
            <a:r>
              <a:rPr lang="de-DE" dirty="0" smtClean="0"/>
              <a:t>Technik</a:t>
            </a:r>
          </a:p>
          <a:p>
            <a:pPr lvl="1"/>
            <a:r>
              <a:rPr lang="de-DE" dirty="0" smtClean="0"/>
              <a:t>Okay</a:t>
            </a:r>
          </a:p>
          <a:p>
            <a:endParaRPr lang="de-DE" dirty="0" smtClean="0"/>
          </a:p>
          <a:p>
            <a:r>
              <a:rPr lang="de-DE" dirty="0" smtClean="0"/>
              <a:t>Applikation</a:t>
            </a:r>
          </a:p>
          <a:p>
            <a:pPr lvl="1"/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 könnte etwas besser sein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777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Macintosh PowerPoint</Application>
  <PresentationFormat>Benutzerdefiniert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Avenir Next</vt:lpstr>
      <vt:lpstr>Avenir Next Medium</vt:lpstr>
      <vt:lpstr>Calibri</vt:lpstr>
      <vt:lpstr>DIN Alternate</vt:lpstr>
      <vt:lpstr>DIN Condensed</vt:lpstr>
      <vt:lpstr>Helvetica Neue</vt:lpstr>
      <vt:lpstr>Times</vt:lpstr>
      <vt:lpstr>Arial</vt:lpstr>
      <vt:lpstr>New_Template7</vt:lpstr>
      <vt:lpstr>SCRUM Review Sprint 1</vt:lpstr>
      <vt:lpstr>übersicht</vt:lpstr>
      <vt:lpstr>Sprint Goal</vt:lpstr>
      <vt:lpstr>Sprint Goal</vt:lpstr>
      <vt:lpstr>Release BurnDown Chart</vt:lpstr>
      <vt:lpstr>Demo</vt:lpstr>
      <vt:lpstr>Kundenfeedback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Microsoft Office-Anwender</cp:lastModifiedBy>
  <cp:revision>102</cp:revision>
  <cp:lastPrinted>2016-04-18T15:13:06Z</cp:lastPrinted>
  <dcterms:modified xsi:type="dcterms:W3CDTF">2016-05-24T18:44:17Z</dcterms:modified>
</cp:coreProperties>
</file>