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88" r:id="rId3"/>
    <p:sldId id="290" r:id="rId4"/>
    <p:sldId id="284" r:id="rId5"/>
    <p:sldId id="289" r:id="rId6"/>
  </p:sldIdLst>
  <p:sldSz cx="9144000" cy="5715000" type="screen16x10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D77CA"/>
    <a:srgbClr val="FFFF99"/>
    <a:srgbClr val="002060"/>
    <a:srgbClr val="4F81BD"/>
    <a:srgbClr val="014282"/>
    <a:srgbClr val="0F9D58"/>
    <a:srgbClr val="FF8500"/>
    <a:srgbClr val="012722"/>
    <a:srgbClr val="605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6730" autoAdjust="0"/>
  </p:normalViewPr>
  <p:slideViewPr>
    <p:cSldViewPr>
      <p:cViewPr varScale="1">
        <p:scale>
          <a:sx n="93" d="100"/>
          <a:sy n="93" d="100"/>
        </p:scale>
        <p:origin x="1397" y="96"/>
      </p:cViewPr>
      <p:guideLst>
        <p:guide orient="horz" pos="3600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5A02F00-EB24-4FEF-B644-9009A93E5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A2E5A1-F481-4205-9565-07AF993671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202" y="0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r">
              <a:defRPr sz="1200"/>
            </a:lvl1pPr>
          </a:lstStyle>
          <a:p>
            <a:pPr>
              <a:defRPr/>
            </a:pPr>
            <a:fld id="{1EE30C91-4724-485E-B60B-854135A0613F}" type="datetimeFigureOut">
              <a:rPr lang="pt-BR"/>
              <a:pPr>
                <a:defRPr/>
              </a:pPr>
              <a:t>05/05/2022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75C03-844A-49BC-9599-094A80BA1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237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5C9FBE-AAE4-48D7-AD7D-3264733722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202" y="9721237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r">
              <a:defRPr sz="1200"/>
            </a:lvl1pPr>
          </a:lstStyle>
          <a:p>
            <a:pPr>
              <a:defRPr/>
            </a:pPr>
            <a:fld id="{E5F756C7-50EB-41C0-A311-35B8F65409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549E3D7-F3C8-4AF3-8260-F70C23567A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5CB377-5CF4-4C12-85BF-65DD012A30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202" y="2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3195194-E2D5-4C20-BCB0-521BC3B814E7}" type="datetimeFigureOut">
              <a:rPr lang="pt-BR"/>
              <a:pPr>
                <a:defRPr/>
              </a:pPr>
              <a:t>05/05/2022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120E34F-0AEB-4A3C-97CC-6932D0ABB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88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2" rIns="95423" bIns="47712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29E5FB0-7CEE-4F5E-A35E-48CCB246A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076" y="4862266"/>
            <a:ext cx="5683914" cy="4605575"/>
          </a:xfrm>
          <a:prstGeom prst="rect">
            <a:avLst/>
          </a:prstGeom>
        </p:spPr>
        <p:txBody>
          <a:bodyPr vert="horz" lIns="95423" tIns="47712" rIns="95423" bIns="47712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954F5-9A33-4080-A765-DDB5CA61AB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239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768BA7-5868-4C24-A1C1-67AF854A6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202" y="9721239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F4F014-2F50-4FF8-B13E-2C5E31AFD3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98D789-106E-43BB-AB97-796805467C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 dirty="0">
                <a:solidFill>
                  <a:srgbClr val="595959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</p:spTree>
    <p:extLst>
      <p:ext uri="{BB962C8B-B14F-4D97-AF65-F5344CB8AC3E}">
        <p14:creationId xmlns:p14="http://schemas.microsoft.com/office/powerpoint/2010/main" val="27727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436096" y="2641155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07B07-9BC3-40BC-9741-AE50EB0E1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89183"/>
            <a:ext cx="3779912" cy="1086725"/>
          </a:xfrm>
          <a:prstGeom prst="rect">
            <a:avLst/>
          </a:prstGeom>
        </p:spPr>
      </p:pic>
      <p:pic>
        <p:nvPicPr>
          <p:cNvPr id="7" name="Picture 2" descr="Logomarca">
            <a:extLst>
              <a:ext uri="{FF2B5EF4-FFF2-40B4-BE49-F238E27FC236}">
                <a16:creationId xmlns:a16="http://schemas.microsoft.com/office/drawing/2014/main" id="{F3135105-D801-4F12-8A61-16A9ABC922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606" y="5305774"/>
            <a:ext cx="621405" cy="2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5510194-AEC0-4F56-9EC0-29D5FF980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8802" y="672194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B2AC85F7-E8B5-45E8-8413-FAFC4F9647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3394" y="3403748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41F4D7-5FE1-4832-8FE2-EAA2C73B9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54971"/>
            <a:ext cx="3779912" cy="10867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23F7CE-A968-48E2-A76D-EB1EEE50A5DD}"/>
              </a:ext>
            </a:extLst>
          </p:cNvPr>
          <p:cNvSpPr/>
          <p:nvPr userDrawn="1"/>
        </p:nvSpPr>
        <p:spPr>
          <a:xfrm>
            <a:off x="5508626" y="4943475"/>
            <a:ext cx="3635375" cy="236538"/>
          </a:xfrm>
          <a:prstGeom prst="rect">
            <a:avLst/>
          </a:prstGeom>
          <a:solidFill>
            <a:srgbClr val="00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43ADDF-A299-49E8-A218-C67D9E52579D}"/>
              </a:ext>
            </a:extLst>
          </p:cNvPr>
          <p:cNvSpPr/>
          <p:nvPr userDrawn="1"/>
        </p:nvSpPr>
        <p:spPr>
          <a:xfrm>
            <a:off x="0" y="5356227"/>
            <a:ext cx="9144000" cy="238125"/>
          </a:xfrm>
          <a:prstGeom prst="rect">
            <a:avLst/>
          </a:prstGeom>
          <a:solidFill>
            <a:srgbClr val="00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F82E5B-BC18-435E-9102-B59E65F22359}"/>
              </a:ext>
            </a:extLst>
          </p:cNvPr>
          <p:cNvSpPr/>
          <p:nvPr userDrawn="1"/>
        </p:nvSpPr>
        <p:spPr>
          <a:xfrm>
            <a:off x="107950" y="5140327"/>
            <a:ext cx="9036050" cy="238125"/>
          </a:xfrm>
          <a:prstGeom prst="rect">
            <a:avLst/>
          </a:prstGeom>
          <a:solidFill>
            <a:srgbClr val="01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AF91F4-6637-466E-BA08-4487F07598A8}"/>
              </a:ext>
            </a:extLst>
          </p:cNvPr>
          <p:cNvSpPr/>
          <p:nvPr userDrawn="1"/>
        </p:nvSpPr>
        <p:spPr>
          <a:xfrm>
            <a:off x="5076826" y="5276850"/>
            <a:ext cx="4067175" cy="203200"/>
          </a:xfrm>
          <a:prstGeom prst="rect">
            <a:avLst/>
          </a:prstGeom>
          <a:solidFill>
            <a:srgbClr val="008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2" name="Picture 2" descr="Logomarca">
            <a:extLst>
              <a:ext uri="{FF2B5EF4-FFF2-40B4-BE49-F238E27FC236}">
                <a16:creationId xmlns:a16="http://schemas.microsoft.com/office/drawing/2014/main" id="{04F57F4C-B4B5-4A00-8865-C1EABA65E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4851453"/>
            <a:ext cx="621405" cy="2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4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5510194-AEC0-4F56-9EC0-29D5FF980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8802" y="672194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B2AC85F7-E8B5-45E8-8413-FAFC4F9647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3394" y="3403748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41F4D7-5FE1-4832-8FE2-EAA2C73B9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54971"/>
            <a:ext cx="3779912" cy="10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no Mesmo Canto Lateral 1">
            <a:extLst>
              <a:ext uri="{FF2B5EF4-FFF2-40B4-BE49-F238E27FC236}">
                <a16:creationId xmlns:a16="http://schemas.microsoft.com/office/drawing/2014/main" id="{76661CA3-234F-4BAB-B60C-2CB558FF4AD4}"/>
              </a:ext>
            </a:extLst>
          </p:cNvPr>
          <p:cNvSpPr/>
          <p:nvPr userDrawn="1"/>
        </p:nvSpPr>
        <p:spPr>
          <a:xfrm>
            <a:off x="0" y="0"/>
            <a:ext cx="9144000" cy="6477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B1AB"/>
              </a:gs>
              <a:gs pos="64000">
                <a:srgbClr val="00899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Arredondar Retângulo no Mesmo Canto Lateral 1">
            <a:extLst>
              <a:ext uri="{FF2B5EF4-FFF2-40B4-BE49-F238E27FC236}">
                <a16:creationId xmlns:a16="http://schemas.microsoft.com/office/drawing/2014/main" id="{C0E75C8E-5F4E-43E9-9B01-C6F3C8D01868}"/>
              </a:ext>
            </a:extLst>
          </p:cNvPr>
          <p:cNvSpPr/>
          <p:nvPr userDrawn="1"/>
        </p:nvSpPr>
        <p:spPr>
          <a:xfrm>
            <a:off x="0" y="5419725"/>
            <a:ext cx="9144000" cy="29845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B1AB"/>
              </a:gs>
              <a:gs pos="64000">
                <a:srgbClr val="00899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DB26F4-1700-49C5-B42D-C0CCA6E38A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>
                <a:solidFill>
                  <a:schemeClr val="bg1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93890" y="53497"/>
            <a:ext cx="7056438" cy="27674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79387" y="873630"/>
            <a:ext cx="8785226" cy="21998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92076-462B-461B-B2BF-5E461C175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18" y="75337"/>
            <a:ext cx="1728788" cy="497026"/>
          </a:xfrm>
          <a:prstGeom prst="rect">
            <a:avLst/>
          </a:prstGeom>
        </p:spPr>
      </p:pic>
      <p:pic>
        <p:nvPicPr>
          <p:cNvPr id="10" name="Picture 2" descr="Logomarca">
            <a:extLst>
              <a:ext uri="{FF2B5EF4-FFF2-40B4-BE49-F238E27FC236}">
                <a16:creationId xmlns:a16="http://schemas.microsoft.com/office/drawing/2014/main" id="{501ACE25-C70C-4759-8069-AE5F0C7B1A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09" y="5445632"/>
            <a:ext cx="621405" cy="2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EB2358D0-A60E-443B-8ED4-731F63798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695" y="354053"/>
            <a:ext cx="7056438" cy="25293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803245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EB82A0-ED97-40A8-B03B-01AEE8B13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 dirty="0">
                <a:solidFill>
                  <a:srgbClr val="595959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  <p:sp>
        <p:nvSpPr>
          <p:cNvPr id="6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79387" y="873630"/>
            <a:ext cx="8785226" cy="21998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179388" y="88135"/>
            <a:ext cx="7056438" cy="4714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solidFill>
                  <a:srgbClr val="008996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C248C6-01C8-40F0-9228-238B1A687A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88135"/>
            <a:ext cx="1639756" cy="471430"/>
          </a:xfrm>
          <a:prstGeom prst="rect">
            <a:avLst/>
          </a:prstGeom>
        </p:spPr>
      </p:pic>
      <p:pic>
        <p:nvPicPr>
          <p:cNvPr id="9" name="Picture 2" descr="Logomarca">
            <a:extLst>
              <a:ext uri="{FF2B5EF4-FFF2-40B4-BE49-F238E27FC236}">
                <a16:creationId xmlns:a16="http://schemas.microsoft.com/office/drawing/2014/main" id="{5103D26A-4059-47A5-9D1B-083BE1472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5395913"/>
            <a:ext cx="792213" cy="2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24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C9CEBE1-C409-4881-8CE5-C4E2E4DFFDAE}"/>
              </a:ext>
            </a:extLst>
          </p:cNvPr>
          <p:cNvSpPr/>
          <p:nvPr userDrawn="1"/>
        </p:nvSpPr>
        <p:spPr>
          <a:xfrm>
            <a:off x="1" y="458788"/>
            <a:ext cx="4067175" cy="201612"/>
          </a:xfrm>
          <a:prstGeom prst="rect">
            <a:avLst/>
          </a:prstGeom>
          <a:solidFill>
            <a:srgbClr val="008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9EA0C2-514E-43F7-9C9E-FEC9A4A0F171}"/>
              </a:ext>
            </a:extLst>
          </p:cNvPr>
          <p:cNvSpPr/>
          <p:nvPr userDrawn="1"/>
        </p:nvSpPr>
        <p:spPr>
          <a:xfrm>
            <a:off x="1" y="0"/>
            <a:ext cx="7019925" cy="236538"/>
          </a:xfrm>
          <a:prstGeom prst="rect">
            <a:avLst/>
          </a:prstGeom>
          <a:solidFill>
            <a:srgbClr val="00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14D73FA-B202-4361-88AE-6E31C50AB000}"/>
              </a:ext>
            </a:extLst>
          </p:cNvPr>
          <p:cNvSpPr/>
          <p:nvPr userDrawn="1"/>
        </p:nvSpPr>
        <p:spPr>
          <a:xfrm>
            <a:off x="-1588" y="79377"/>
            <a:ext cx="6734176" cy="479425"/>
          </a:xfrm>
          <a:prstGeom prst="rect">
            <a:avLst/>
          </a:prstGeom>
          <a:solidFill>
            <a:srgbClr val="01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EB82A0-ED97-40A8-B03B-01AEE8B13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>
                <a:solidFill>
                  <a:srgbClr val="595959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  <p:sp>
        <p:nvSpPr>
          <p:cNvPr id="6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79387" y="873630"/>
            <a:ext cx="8785226" cy="21998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179388" y="88135"/>
            <a:ext cx="6336829" cy="4714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C248C6-01C8-40F0-9228-238B1A687A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88135"/>
            <a:ext cx="1639756" cy="471430"/>
          </a:xfrm>
          <a:prstGeom prst="rect">
            <a:avLst/>
          </a:prstGeom>
        </p:spPr>
      </p:pic>
      <p:pic>
        <p:nvPicPr>
          <p:cNvPr id="12" name="Picture 2" descr="Logomarca">
            <a:extLst>
              <a:ext uri="{FF2B5EF4-FFF2-40B4-BE49-F238E27FC236}">
                <a16:creationId xmlns:a16="http://schemas.microsoft.com/office/drawing/2014/main" id="{27B3C126-2CBF-4BB6-9510-DEC6AC4CFC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5395913"/>
            <a:ext cx="792213" cy="2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B0A93F-F77E-4CB4-A6AD-D52DC630660C}"/>
              </a:ext>
            </a:extLst>
          </p:cNvPr>
          <p:cNvSpPr txBox="1"/>
          <p:nvPr userDrawn="1"/>
        </p:nvSpPr>
        <p:spPr>
          <a:xfrm>
            <a:off x="6372200" y="5142728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Procedimento de Cadastro - Página </a:t>
            </a:r>
            <a:fld id="{BD960566-C48A-4130-8824-0D5A9EC5CB39}" type="slidenum">
              <a:rPr lang="pt-BR" sz="1200" smtClean="0"/>
              <a:pPr algn="r"/>
              <a:t>‹nº›</a:t>
            </a:fld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4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7" r:id="rId4"/>
    <p:sldLayoutId id="2147483694" r:id="rId5"/>
    <p:sldLayoutId id="2147483696" r:id="rId6"/>
    <p:sldLayoutId id="214748369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:\Users\ramaya\AppData\Local\Temp\Rar$DI08.783\viainvest_cmyk_hor.jpg">
            <a:extLst>
              <a:ext uri="{FF2B5EF4-FFF2-40B4-BE49-F238E27FC236}">
                <a16:creationId xmlns:a16="http://schemas.microsoft.com/office/drawing/2014/main" id="{7404153F-0CD8-43DA-BA05-14AE672D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1" t="17837" r="16133" b="26069"/>
          <a:stretch/>
        </p:blipFill>
        <p:spPr bwMode="auto">
          <a:xfrm>
            <a:off x="5004048" y="2194879"/>
            <a:ext cx="3672408" cy="132379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matte"/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9E544B-0738-404E-9964-FF2B181D2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1800" y="4081636"/>
            <a:ext cx="4032448" cy="1224136"/>
          </a:xfrm>
        </p:spPr>
        <p:txBody>
          <a:bodyPr/>
          <a:lstStyle/>
          <a:p>
            <a:r>
              <a:rPr lang="pt-BR" dirty="0"/>
              <a:t>Plugin </a:t>
            </a:r>
            <a:r>
              <a:rPr lang="pt-BR" dirty="0" err="1"/>
              <a:t>Magento</a:t>
            </a:r>
            <a:r>
              <a:rPr lang="pt-BR" dirty="0"/>
              <a:t> 2.x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8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8E1C1-3A90-463E-B014-D13EF546C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2651E5-68AC-EA5C-8254-DCCB94FA53AF}"/>
              </a:ext>
            </a:extLst>
          </p:cNvPr>
          <p:cNvSpPr txBox="1"/>
          <p:nvPr/>
        </p:nvSpPr>
        <p:spPr>
          <a:xfrm>
            <a:off x="179388" y="559565"/>
            <a:ext cx="84970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partir do diretório raiz do 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magento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2, vá para pasta app / 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 crie uma pasta chamada 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Magento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extraia o zip com o módulo de pagamento.</a:t>
            </a:r>
          </a:p>
          <a:p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Voltando a Raiz do 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Magento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2, rode o comando “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magento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module:status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”, aparecera o módulo Soulpay listado como “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Magento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soulpay</a:t>
            </a: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076C6653-F283-ADFE-A9BE-5FC04A7A1E1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91718" y="3145532"/>
            <a:ext cx="3672408" cy="13106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729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8E1C1-3A90-463E-B014-D13EF546C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761D0A-00E0-7233-0461-C3A26E4498D7}"/>
              </a:ext>
            </a:extLst>
          </p:cNvPr>
          <p:cNvSpPr txBox="1"/>
          <p:nvPr/>
        </p:nvSpPr>
        <p:spPr>
          <a:xfrm>
            <a:off x="179388" y="841276"/>
            <a:ext cx="8281044" cy="63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600" dirty="0">
                <a:latin typeface="Arial" panose="020B0604020202020204" pitchFamily="34" charset="0"/>
              </a:rPr>
              <a:t>Em seguida rode o comando “</a:t>
            </a:r>
            <a:r>
              <a:rPr lang="pt-BR" sz="1600" dirty="0" err="1">
                <a:latin typeface="Arial" panose="020B0604020202020204" pitchFamily="34" charset="0"/>
              </a:rPr>
              <a:t>magento</a:t>
            </a:r>
            <a:r>
              <a:rPr lang="pt-BR" sz="1600" dirty="0">
                <a:latin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</a:rPr>
              <a:t>module:enable</a:t>
            </a:r>
            <a:r>
              <a:rPr lang="pt-BR" sz="1600" dirty="0">
                <a:latin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</a:rPr>
              <a:t>Magento_Soulpay</a:t>
            </a:r>
            <a:r>
              <a:rPr lang="pt-BR" sz="1600" dirty="0">
                <a:latin typeface="Arial" panose="020B0604020202020204" pitchFamily="34" charset="0"/>
              </a:rPr>
              <a:t>” para ativar o módulo, aparece algo parecido com:</a:t>
            </a: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B8F059E8-BA6B-13D3-A1D6-AC6BDD612D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04951" y="1633364"/>
            <a:ext cx="5730875" cy="1612900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227CB4-D869-0BD3-DC0E-6AEE64EDC325}"/>
              </a:ext>
            </a:extLst>
          </p:cNvPr>
          <p:cNvSpPr txBox="1"/>
          <p:nvPr/>
        </p:nvSpPr>
        <p:spPr>
          <a:xfrm>
            <a:off x="179389" y="3268589"/>
            <a:ext cx="8713092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dirty="0">
                <a:latin typeface="Arial" panose="020B0604020202020204" pitchFamily="34" charset="0"/>
              </a:rPr>
              <a:t>Em seguida com módulo ativado rode o comando “</a:t>
            </a:r>
            <a:r>
              <a:rPr lang="pt-BR" sz="1400" dirty="0" err="1">
                <a:latin typeface="Arial" panose="020B0604020202020204" pitchFamily="34" charset="0"/>
              </a:rPr>
              <a:t>magento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setup:upgrade</a:t>
            </a:r>
            <a:r>
              <a:rPr lang="pt-BR" sz="1400" dirty="0">
                <a:latin typeface="Arial" panose="020B0604020202020204" pitchFamily="34" charset="0"/>
              </a:rPr>
              <a:t>” depois do seu término execute o comando “</a:t>
            </a:r>
            <a:r>
              <a:rPr lang="pt-BR" sz="1400" dirty="0" err="1">
                <a:latin typeface="Arial" panose="020B0604020202020204" pitchFamily="34" charset="0"/>
              </a:rPr>
              <a:t>magento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setup:di:compile</a:t>
            </a:r>
            <a:r>
              <a:rPr lang="pt-BR" sz="1400" dirty="0"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FC4C5E-620B-79A7-469F-72ED389AD772}"/>
              </a:ext>
            </a:extLst>
          </p:cNvPr>
          <p:cNvSpPr txBox="1"/>
          <p:nvPr/>
        </p:nvSpPr>
        <p:spPr>
          <a:xfrm>
            <a:off x="179388" y="3857672"/>
            <a:ext cx="9755210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dirty="0">
                <a:latin typeface="Arial" panose="020B0604020202020204" pitchFamily="34" charset="0"/>
              </a:rPr>
              <a:t>Para configurar o checkout, vá até o Store -&gt; Sales -&gt;</a:t>
            </a:r>
            <a:r>
              <a:rPr lang="pt-BR" sz="1400" dirty="0" err="1">
                <a:latin typeface="Arial" panose="020B0604020202020204" pitchFamily="34" charset="0"/>
              </a:rPr>
              <a:t>Payment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Method</a:t>
            </a:r>
            <a:r>
              <a:rPr lang="pt-BR" sz="1400" dirty="0">
                <a:latin typeface="Arial" panose="020B0604020202020204" pitchFamily="34" charset="0"/>
              </a:rPr>
              <a:t>, assim podendo visualizar a configuração de Cartão e Boleto:</a:t>
            </a:r>
          </a:p>
        </p:txBody>
      </p:sp>
      <p:pic>
        <p:nvPicPr>
          <p:cNvPr id="11" name="image4.png">
            <a:extLst>
              <a:ext uri="{FF2B5EF4-FFF2-40B4-BE49-F238E27FC236}">
                <a16:creationId xmlns:a16="http://schemas.microsoft.com/office/drawing/2014/main" id="{133E847A-39BF-41A2-AA7C-6D4F2364A11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51720" y="4188120"/>
            <a:ext cx="5904656" cy="8509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1583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6504B-BB93-460C-A880-56E81D5303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388" y="9806"/>
            <a:ext cx="7056438" cy="471430"/>
          </a:xfrm>
        </p:spPr>
        <p:txBody>
          <a:bodyPr/>
          <a:lstStyle/>
          <a:p>
            <a:r>
              <a:rPr lang="pt-BR" dirty="0"/>
              <a:t>Configurando Boletos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7319F9-8B23-7AB4-D78F-26BCFDD4C2AD}"/>
              </a:ext>
            </a:extLst>
          </p:cNvPr>
          <p:cNvSpPr txBox="1"/>
          <p:nvPr/>
        </p:nvSpPr>
        <p:spPr>
          <a:xfrm>
            <a:off x="3699575" y="1265136"/>
            <a:ext cx="5434593" cy="279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Enable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Determina se o checkout </a:t>
            </a:r>
            <a:r>
              <a:rPr lang="pt-BR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Soulpay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irá ficar ativo ou inativo; 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Texto que aparecerá no checkout na hora da compra;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– E-mail: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E-mail utilizado para integração;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Senha utilizada na Integração;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Production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Determina se está utilizando a integração em ambiente de testes ou produtivo;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Dias Vencimento do Boleto: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Define quantos dias a partir da criação do boleto para seu vencimento;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7 - Instruções do Boleto: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Mensagem personalizada que aparecerá nas instruções do boleto.</a:t>
            </a:r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889B062B-7E86-581B-B117-391436FB97C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183" y="849462"/>
            <a:ext cx="3528392" cy="3212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276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6504B-BB93-460C-A880-56E81D5303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388" y="9806"/>
            <a:ext cx="7056438" cy="471430"/>
          </a:xfrm>
        </p:spPr>
        <p:txBody>
          <a:bodyPr/>
          <a:lstStyle/>
          <a:p>
            <a:r>
              <a:rPr lang="pt-BR" dirty="0"/>
              <a:t>Configurando Cartão 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D389B2BA-B2EA-568F-DA28-F9719589F43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329" y="729886"/>
            <a:ext cx="3562486" cy="3759836"/>
          </a:xfrm>
          <a:prstGeom prst="rect">
            <a:avLst/>
          </a:prstGeom>
          <a:ln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FA11DC3-2468-63C5-B249-49063591EB57}"/>
              </a:ext>
            </a:extLst>
          </p:cNvPr>
          <p:cNvSpPr txBox="1"/>
          <p:nvPr/>
        </p:nvSpPr>
        <p:spPr>
          <a:xfrm>
            <a:off x="3707607" y="1071434"/>
            <a:ext cx="5184873" cy="30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Enable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Determina se o checkout </a:t>
            </a:r>
            <a:r>
              <a:rPr lang="pt-BR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Soulpay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irá ficar ativo ou inativo;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Texto que aparecerá no checkout na hora da compra;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– E-mail: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E-mail utilizado para integração;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Senha utilizada na Integração;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</a:t>
            </a: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Production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Determina se está utilizando a integração em ambiente de    testes ou produtivo;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Valor Mínimo por Parcela: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Valor mínimo que será aceito quando cliente for parcelar o valor;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7 - Numero Máximo de Parcelas: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Dita em quantas vezes pode ser parcelado a compra;</a:t>
            </a:r>
          </a:p>
          <a:p>
            <a:pPr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Bandeira: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Define quais bandeiras aparecerá no checkout.</a:t>
            </a:r>
          </a:p>
        </p:txBody>
      </p:sp>
    </p:spTree>
    <p:extLst>
      <p:ext uri="{BB962C8B-B14F-4D97-AF65-F5344CB8AC3E}">
        <p14:creationId xmlns:p14="http://schemas.microsoft.com/office/powerpoint/2010/main" val="188295211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25839</TotalTime>
  <Words>358</Words>
  <Application>Microsoft Office PowerPoint</Application>
  <PresentationFormat>Apresentação na tela (16:10)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Aller</vt:lpstr>
      <vt:lpstr>Arial</vt:lpstr>
      <vt:lpstr>Arial Rounded MT Bold</vt:lpstr>
      <vt:lpstr>Calibri</vt:lpstr>
      <vt:lpstr>Courier New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Manuq</dc:creator>
  <cp:lastModifiedBy>Fernando Zara</cp:lastModifiedBy>
  <cp:revision>621</cp:revision>
  <cp:lastPrinted>2021-03-15T19:32:18Z</cp:lastPrinted>
  <dcterms:created xsi:type="dcterms:W3CDTF">2014-10-30T20:01:08Z</dcterms:created>
  <dcterms:modified xsi:type="dcterms:W3CDTF">2022-05-05T15:14:39Z</dcterms:modified>
</cp:coreProperties>
</file>