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8" r:id="rId3"/>
    <p:sldId id="266" r:id="rId4"/>
    <p:sldId id="257" r:id="rId5"/>
    <p:sldId id="259" r:id="rId6"/>
    <p:sldId id="263" r:id="rId7"/>
    <p:sldId id="260" r:id="rId8"/>
    <p:sldId id="265" r:id="rId9"/>
    <p:sldId id="261" r:id="rId10"/>
    <p:sldId id="264" r:id="rId11"/>
    <p:sldId id="268" r:id="rId12"/>
    <p:sldId id="267" r:id="rId13"/>
    <p:sldId id="262" r:id="rId14"/>
    <p:sldId id="269" r:id="rId15"/>
    <p:sldId id="271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62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8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4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3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3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6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51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0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9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48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15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1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dart.dev/get-dar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art.dev/guides/language/effective-dar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dart.dev/guides/language/effective-dar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mailto:na.severinchik@gmail.com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93D9-9701-4598-A7CD-3A2E81476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7200" dirty="0">
                <a:latin typeface="Google Sans"/>
              </a:rPr>
              <a:t>Системы разработки кроссплатформенных мобильных приложений</a:t>
            </a:r>
            <a:endParaRPr lang="en-US" sz="7200" dirty="0">
              <a:latin typeface="Google San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40757-BCCB-4408-ACD5-00122CA1FE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ru-RU" dirty="0"/>
              <a:t>или СРКМП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91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Картинки по запросу &quot;how works flutter&quot;">
            <a:extLst>
              <a:ext uri="{FF2B5EF4-FFF2-40B4-BE49-F238E27FC236}">
                <a16:creationId xmlns:a16="http://schemas.microsoft.com/office/drawing/2014/main" id="{DABA2825-C7A3-455F-97FB-9A99A63526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403" y="1428867"/>
            <a:ext cx="8955189" cy="504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F77424D-B69D-4905-87D3-1F27A9C35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1" y="0"/>
            <a:ext cx="10772775" cy="1658198"/>
          </a:xfrm>
        </p:spPr>
        <p:txBody>
          <a:bodyPr/>
          <a:lstStyle/>
          <a:p>
            <a:r>
              <a:rPr lang="en-US" dirty="0">
                <a:latin typeface="Google Sans"/>
              </a:rPr>
              <a:t>A</a:t>
            </a:r>
            <a:r>
              <a:rPr lang="ru-RU" dirty="0" err="1">
                <a:latin typeface="Google Sans"/>
              </a:rPr>
              <a:t>рхитектура</a:t>
            </a:r>
            <a:r>
              <a:rPr lang="ru-RU" dirty="0">
                <a:latin typeface="Google Sans"/>
              </a:rPr>
              <a:t> </a:t>
            </a:r>
            <a:r>
              <a:rPr lang="en-US" dirty="0">
                <a:latin typeface="Google Sans"/>
              </a:rPr>
              <a:t>Flutter</a:t>
            </a:r>
            <a:r>
              <a:rPr lang="de-DE" dirty="0">
                <a:latin typeface="Google Sans"/>
              </a:rPr>
              <a:t> </a:t>
            </a:r>
            <a:endParaRPr lang="en-US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916146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CBF45-8DF7-48CD-AC50-123A2A1C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Картинки по запросу &quot;fluuter architecture&quot;">
            <a:extLst>
              <a:ext uri="{FF2B5EF4-FFF2-40B4-BE49-F238E27FC236}">
                <a16:creationId xmlns:a16="http://schemas.microsoft.com/office/drawing/2014/main" id="{13D469B2-B67A-49F2-A30E-02A9EE78CA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119853"/>
            <a:ext cx="10498099" cy="546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898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1227-466D-4B0F-BDCE-AAA75DF7D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70" y="0"/>
            <a:ext cx="10772775" cy="1658198"/>
          </a:xfrm>
        </p:spPr>
        <p:txBody>
          <a:bodyPr/>
          <a:lstStyle/>
          <a:p>
            <a:r>
              <a:rPr lang="ru-RU" dirty="0">
                <a:latin typeface="Google Sans"/>
              </a:rPr>
              <a:t>Для сравнения архитектура </a:t>
            </a:r>
            <a:br>
              <a:rPr lang="ru-RU" dirty="0">
                <a:latin typeface="Google Sans"/>
              </a:rPr>
            </a:br>
            <a:r>
              <a:rPr lang="de-DE" dirty="0" err="1">
                <a:latin typeface="Google Sans"/>
              </a:rPr>
              <a:t>React</a:t>
            </a:r>
            <a:r>
              <a:rPr lang="de-DE" dirty="0">
                <a:latin typeface="Google Sans"/>
              </a:rPr>
              <a:t> Native </a:t>
            </a:r>
            <a:endParaRPr lang="en-US" dirty="0">
              <a:latin typeface="Google Sans"/>
            </a:endParaRPr>
          </a:p>
        </p:txBody>
      </p:sp>
      <p:pic>
        <p:nvPicPr>
          <p:cNvPr id="5122" name="Picture 2" descr="Картинки по запросу &quot;react native architecture&quot;">
            <a:extLst>
              <a:ext uri="{FF2B5EF4-FFF2-40B4-BE49-F238E27FC236}">
                <a16:creationId xmlns:a16="http://schemas.microsoft.com/office/drawing/2014/main" id="{D1C8A489-18F6-4ED1-836A-1FACFF6CC4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428" y="1444778"/>
            <a:ext cx="8533143" cy="53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954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art programming language logo.svg">
            <a:extLst>
              <a:ext uri="{FF2B5EF4-FFF2-40B4-BE49-F238E27FC236}">
                <a16:creationId xmlns:a16="http://schemas.microsoft.com/office/drawing/2014/main" id="{B08AB7C5-0DAA-4BB4-938C-5636A8F80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2712147"/>
            <a:ext cx="209550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27F310-439D-45E8-976D-FDC129D14311}"/>
              </a:ext>
            </a:extLst>
          </p:cNvPr>
          <p:cNvSpPr/>
          <p:nvPr/>
        </p:nvSpPr>
        <p:spPr>
          <a:xfrm>
            <a:off x="944637" y="3385944"/>
            <a:ext cx="103027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Dart is a client-optimized language for fast apps on any platform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76C9C246-F34E-4A37-94EF-4D3448781B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734"/>
          <a:stretch/>
        </p:blipFill>
        <p:spPr>
          <a:xfrm>
            <a:off x="719137" y="3998923"/>
            <a:ext cx="10753725" cy="622044"/>
          </a:xfrm>
          <a:prstGeom prst="rect">
            <a:avLst/>
          </a:prstGeom>
        </p:spPr>
      </p:pic>
      <p:pic>
        <p:nvPicPr>
          <p:cNvPr id="7176" name="Picture 8" descr="Картинки по запросу &quot;darth vader png&quot;">
            <a:extLst>
              <a:ext uri="{FF2B5EF4-FFF2-40B4-BE49-F238E27FC236}">
                <a16:creationId xmlns:a16="http://schemas.microsoft.com/office/drawing/2014/main" id="{0163CF18-5DC7-466D-9440-E5DED1580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967" y="5142271"/>
            <a:ext cx="1813033" cy="171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92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CBAA6-B3F3-4AF3-A558-10C0D2D0D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-"/>
            </a:pPr>
            <a:r>
              <a:rPr lang="en-US" dirty="0">
                <a:latin typeface="Google Sans"/>
              </a:rPr>
              <a:t> </a:t>
            </a:r>
            <a:r>
              <a:rPr lang="ru-RU" dirty="0">
                <a:latin typeface="Google Sans"/>
              </a:rPr>
              <a:t>объектно-ориентированный</a:t>
            </a:r>
            <a:r>
              <a:rPr lang="en-US" dirty="0">
                <a:latin typeface="Google Sans"/>
              </a:rPr>
              <a:t> </a:t>
            </a:r>
            <a:r>
              <a:rPr lang="ru-RU" dirty="0">
                <a:latin typeface="Google Sans"/>
              </a:rPr>
              <a:t>язык программирования общего назначения.</a:t>
            </a:r>
            <a:endParaRPr lang="en-US" dirty="0">
              <a:latin typeface="Google Sans"/>
            </a:endParaRPr>
          </a:p>
          <a:p>
            <a:pPr>
              <a:buFont typeface="Arial" panose="020B0604020202020204" pitchFamily="34" charset="0"/>
              <a:buChar char="-"/>
            </a:pPr>
            <a:r>
              <a:rPr lang="en-US" dirty="0">
                <a:latin typeface="Google Sans"/>
              </a:rPr>
              <a:t> </a:t>
            </a:r>
            <a:r>
              <a:rPr lang="ru-RU" dirty="0">
                <a:latin typeface="Google Sans"/>
              </a:rPr>
              <a:t>позиционируется в качестве замены/альтернативы </a:t>
            </a:r>
            <a:r>
              <a:rPr lang="ru-RU" dirty="0" err="1">
                <a:latin typeface="Google Sans"/>
              </a:rPr>
              <a:t>JavaScript</a:t>
            </a:r>
            <a:r>
              <a:rPr lang="ru-RU" dirty="0">
                <a:latin typeface="Google Sans"/>
              </a:rPr>
              <a:t>.</a:t>
            </a:r>
            <a:r>
              <a:rPr lang="en-US" dirty="0">
                <a:latin typeface="Google Sans"/>
              </a:rPr>
              <a:t> (</a:t>
            </a:r>
            <a:r>
              <a:rPr lang="ru-RU" dirty="0">
                <a:latin typeface="Google Sans"/>
              </a:rPr>
              <a:t>«</a:t>
            </a:r>
            <a:r>
              <a:rPr lang="en-US" dirty="0" err="1">
                <a:latin typeface="Google Sans"/>
              </a:rPr>
              <a:t>Javascript</a:t>
            </a:r>
            <a:r>
              <a:rPr lang="en-US" dirty="0">
                <a:latin typeface="Google Sans"/>
              </a:rPr>
              <a:t> has fundamental flaws…»</a:t>
            </a:r>
            <a:r>
              <a:rPr lang="ru-RU" dirty="0">
                <a:latin typeface="Google Sans"/>
              </a:rPr>
              <a:t> (с) Марк Миллер</a:t>
            </a:r>
            <a:r>
              <a:rPr lang="en-US" dirty="0">
                <a:latin typeface="Google Sans"/>
              </a:rPr>
              <a:t>)</a:t>
            </a:r>
            <a:endParaRPr lang="ru-RU" dirty="0">
              <a:latin typeface="Google Sans"/>
            </a:endParaRPr>
          </a:p>
          <a:p>
            <a:pPr>
              <a:buFont typeface="Arial" panose="020B0604020202020204" pitchFamily="34" charset="0"/>
              <a:buChar char="-"/>
            </a:pPr>
            <a:r>
              <a:rPr lang="ru-RU" dirty="0">
                <a:latin typeface="Google Sans"/>
              </a:rPr>
              <a:t> С-подобный синтаксис</a:t>
            </a:r>
          </a:p>
          <a:p>
            <a:pPr>
              <a:buFont typeface="Arial" panose="020B0604020202020204" pitchFamily="34" charset="0"/>
              <a:buChar char="-"/>
            </a:pPr>
            <a:r>
              <a:rPr lang="ru-RU" dirty="0">
                <a:latin typeface="Google Sans"/>
              </a:rPr>
              <a:t> </a:t>
            </a:r>
            <a:r>
              <a:rPr lang="en-US" dirty="0">
                <a:latin typeface="Google Sans"/>
              </a:rPr>
              <a:t>Dart VM</a:t>
            </a:r>
          </a:p>
          <a:p>
            <a:pPr>
              <a:buFont typeface="Arial" panose="020B0604020202020204" pitchFamily="34" charset="0"/>
              <a:buChar char="-"/>
            </a:pPr>
            <a:r>
              <a:rPr lang="en-US" dirty="0">
                <a:latin typeface="Google Sans"/>
              </a:rPr>
              <a:t> </a:t>
            </a:r>
            <a:r>
              <a:rPr lang="de-DE" dirty="0">
                <a:latin typeface="Google Sans"/>
              </a:rPr>
              <a:t>JIT </a:t>
            </a:r>
            <a:r>
              <a:rPr lang="ru-RU" dirty="0">
                <a:latin typeface="Google Sans"/>
              </a:rPr>
              <a:t>и </a:t>
            </a:r>
            <a:r>
              <a:rPr lang="en-US" dirty="0">
                <a:latin typeface="Google Sans"/>
              </a:rPr>
              <a:t>AOT</a:t>
            </a:r>
            <a:r>
              <a:rPr lang="ru-RU" dirty="0">
                <a:latin typeface="Google Sans"/>
              </a:rPr>
              <a:t>, </a:t>
            </a:r>
            <a:r>
              <a:rPr lang="en-US" dirty="0">
                <a:latin typeface="Google Sans"/>
              </a:rPr>
              <a:t>dart2js</a:t>
            </a:r>
          </a:p>
          <a:p>
            <a:pPr>
              <a:buFont typeface="Arial" panose="020B0604020202020204" pitchFamily="34" charset="0"/>
              <a:buChar char="-"/>
            </a:pPr>
            <a:r>
              <a:rPr lang="en-US" dirty="0">
                <a:latin typeface="Google Sans"/>
              </a:rPr>
              <a:t> Hot Reload</a:t>
            </a:r>
          </a:p>
          <a:p>
            <a:pPr>
              <a:buFont typeface="Arial" panose="020B0604020202020204" pitchFamily="34" charset="0"/>
              <a:buChar char="-"/>
            </a:pPr>
            <a:endParaRPr lang="en-US" dirty="0">
              <a:latin typeface="Google Sans"/>
            </a:endParaRPr>
          </a:p>
          <a:p>
            <a:endParaRPr lang="en-US" dirty="0"/>
          </a:p>
        </p:txBody>
      </p:sp>
      <p:pic>
        <p:nvPicPr>
          <p:cNvPr id="4" name="Picture 2" descr="Dart programming language logo.svg">
            <a:extLst>
              <a:ext uri="{FF2B5EF4-FFF2-40B4-BE49-F238E27FC236}">
                <a16:creationId xmlns:a16="http://schemas.microsoft.com/office/drawing/2014/main" id="{30C4BCF6-8D8F-4316-A11F-267A553F4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6" y="259909"/>
            <a:ext cx="209550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042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19A8A-1EE8-43BA-8D2A-E7B07115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84868"/>
            <a:ext cx="10772775" cy="1658198"/>
          </a:xfrm>
        </p:spPr>
        <p:txBody>
          <a:bodyPr/>
          <a:lstStyle/>
          <a:p>
            <a:pPr algn="ctr"/>
            <a:r>
              <a:rPr lang="en-US" dirty="0">
                <a:latin typeface="Google Sans"/>
              </a:rPr>
              <a:t>Get Dart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86FB7-BECC-4DD9-9D33-6108BBAC2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606" y="1545907"/>
            <a:ext cx="10753725" cy="3766185"/>
          </a:xfrm>
        </p:spPr>
        <p:txBody>
          <a:bodyPr/>
          <a:lstStyle/>
          <a:p>
            <a:pPr algn="ctr"/>
            <a:r>
              <a:rPr lang="en-US" dirty="0">
                <a:hlinkClick r:id="rId2"/>
              </a:rPr>
              <a:t>https://dart.dev/get-dart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1E6852-8F8F-4E83-839E-ACE8D6CECF46}"/>
              </a:ext>
            </a:extLst>
          </p:cNvPr>
          <p:cNvGrpSpPr/>
          <p:nvPr/>
        </p:nvGrpSpPr>
        <p:grpSpPr>
          <a:xfrm>
            <a:off x="1028936" y="1972358"/>
            <a:ext cx="10134128" cy="3855167"/>
            <a:chOff x="1479768" y="2503300"/>
            <a:chExt cx="10134128" cy="3855167"/>
          </a:xfrm>
        </p:grpSpPr>
        <p:pic>
          <p:nvPicPr>
            <p:cNvPr id="10242" name="Picture 2" descr="Картинки по запросу &quot;мемы выбор&quot;">
              <a:extLst>
                <a:ext uri="{FF2B5EF4-FFF2-40B4-BE49-F238E27FC236}">
                  <a16:creationId xmlns:a16="http://schemas.microsoft.com/office/drawing/2014/main" id="{0AC4ED96-3677-4CC6-ABFE-56003A418C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9768" y="2503300"/>
              <a:ext cx="10134128" cy="3855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749488F-44CC-4885-8C03-BCA8407AC385}"/>
                </a:ext>
              </a:extLst>
            </p:cNvPr>
            <p:cNvSpPr txBox="1"/>
            <p:nvPr/>
          </p:nvSpPr>
          <p:spPr>
            <a:xfrm rot="20532924">
              <a:off x="2025445" y="3485212"/>
              <a:ext cx="1628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oogle Sans"/>
                </a:rPr>
                <a:t>Use Chocolatey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C32A48-BF53-474A-905D-1A85B68363CE}"/>
                </a:ext>
              </a:extLst>
            </p:cNvPr>
            <p:cNvSpPr txBox="1"/>
            <p:nvPr/>
          </p:nvSpPr>
          <p:spPr>
            <a:xfrm rot="20532924">
              <a:off x="3709177" y="2955548"/>
              <a:ext cx="11423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oogle Sans"/>
                </a:rPr>
                <a:t>Download</a:t>
              </a:r>
            </a:p>
            <a:p>
              <a:r>
                <a:rPr lang="en-US" dirty="0">
                  <a:latin typeface="Google Sans"/>
                </a:rPr>
                <a:t> installer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397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D3FF-3C88-4DD7-8FE0-20DC5699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0"/>
            <a:ext cx="10772775" cy="1658198"/>
          </a:xfrm>
        </p:spPr>
        <p:txBody>
          <a:bodyPr/>
          <a:lstStyle/>
          <a:p>
            <a:pPr algn="ctr"/>
            <a:r>
              <a:rPr lang="en-US" dirty="0">
                <a:latin typeface="Google Sans"/>
              </a:rPr>
              <a:t>IDE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BC5914-1755-447A-B5CA-9C6431CC4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72" y="1077298"/>
            <a:ext cx="5022849" cy="3767137"/>
          </a:xfrm>
          <a:prstGeom prst="rect">
            <a:avLst/>
          </a:prstGeom>
        </p:spPr>
      </p:pic>
      <p:pic>
        <p:nvPicPr>
          <p:cNvPr id="8194" name="Picture 2" descr="Картинки по запросу &quot;visual code&quot;">
            <a:extLst>
              <a:ext uri="{FF2B5EF4-FFF2-40B4-BE49-F238E27FC236}">
                <a16:creationId xmlns:a16="http://schemas.microsoft.com/office/drawing/2014/main" id="{13707C84-7ACE-44B7-A6DB-786494466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70" y="2587240"/>
            <a:ext cx="747252" cy="74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F91795-9689-4A19-A728-2954A78C2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397" y="1077298"/>
            <a:ext cx="4623530" cy="37671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6EA6D7-5538-4E90-B192-B083EA209F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205"/>
          <a:stretch/>
        </p:blipFill>
        <p:spPr>
          <a:xfrm>
            <a:off x="3885834" y="3429000"/>
            <a:ext cx="4819650" cy="2540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F68A48-6436-40C8-B5B2-FE82F73570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5283" y="4554771"/>
            <a:ext cx="3822815" cy="230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2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2C8C-720C-4C8F-9873-7674EF948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ogle Sans"/>
              </a:rPr>
              <a:t>Rules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12D5C-712F-4809-8097-F8D54BCCC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goal, as always, is nice, readable and maintainable code.</a:t>
            </a:r>
          </a:p>
          <a:p>
            <a:r>
              <a:rPr lang="en-US" dirty="0">
                <a:hlinkClick r:id="rId2"/>
              </a:rPr>
              <a:t>https://dart.dev/guides/language/effective-dart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5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4AA04-2DDA-43BC-A61E-92498CBD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0"/>
            <a:ext cx="10772775" cy="1658198"/>
          </a:xfrm>
        </p:spPr>
        <p:txBody>
          <a:bodyPr/>
          <a:lstStyle/>
          <a:p>
            <a:pPr algn="ctr"/>
            <a:r>
              <a:rPr lang="en-US" dirty="0">
                <a:latin typeface="Google Sans"/>
              </a:rPr>
              <a:t>Code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18A6E-0665-4890-B4D0-5796272CD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https://dart.dev/guides/language/effective-dart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C9EE01-33C9-4C4F-92FB-4E2D32BA6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81" y="2563374"/>
            <a:ext cx="4763165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8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B1F341-E808-4BFE-9A11-F7AA33A8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2008" y="2942041"/>
            <a:ext cx="3383280" cy="701195"/>
          </a:xfrm>
        </p:spPr>
        <p:txBody>
          <a:bodyPr/>
          <a:lstStyle/>
          <a:p>
            <a:pPr algn="ctr"/>
            <a:r>
              <a:rPr lang="ru-RU" dirty="0">
                <a:latin typeface="Google Sans"/>
              </a:rPr>
              <a:t>Лектор</a:t>
            </a:r>
            <a:endParaRPr lang="en-US" dirty="0">
              <a:latin typeface="Google San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E71A3E-483C-457B-838B-FA510D135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/>
          <a:p>
            <a:r>
              <a:rPr lang="ru-RU" dirty="0">
                <a:latin typeface="Google Sans"/>
              </a:rPr>
              <a:t>Северинчик Никита Александрович</a:t>
            </a:r>
          </a:p>
          <a:p>
            <a:r>
              <a:rPr lang="ru-RU" sz="2400" dirty="0">
                <a:latin typeface="Google Sans"/>
              </a:rPr>
              <a:t>Ассистент кафедры: Программная инженерия</a:t>
            </a:r>
          </a:p>
          <a:p>
            <a:endParaRPr lang="ru-RU" dirty="0">
              <a:latin typeface="Google Sans"/>
            </a:endParaRPr>
          </a:p>
          <a:p>
            <a:pPr marL="4572" lvl="1" indent="0">
              <a:buNone/>
            </a:pPr>
            <a:r>
              <a:rPr lang="en-US" dirty="0">
                <a:latin typeface="Google Sans"/>
              </a:rPr>
              <a:t>	</a:t>
            </a:r>
            <a:r>
              <a:rPr lang="en-US" dirty="0">
                <a:latin typeface="Google Sans"/>
                <a:hlinkClick r:id="rId2"/>
              </a:rPr>
              <a:t>na.severinchik@gmail.com</a:t>
            </a:r>
            <a:endParaRPr lang="en-US" dirty="0">
              <a:latin typeface="Google Sans"/>
            </a:endParaRPr>
          </a:p>
          <a:p>
            <a:pPr marL="4572" lvl="1" indent="0">
              <a:buNone/>
            </a:pPr>
            <a:r>
              <a:rPr lang="ru-RU" dirty="0">
                <a:latin typeface="Google Sans"/>
              </a:rPr>
              <a:t>	</a:t>
            </a:r>
            <a:r>
              <a:rPr lang="en-US" dirty="0">
                <a:latin typeface="Google Sans"/>
              </a:rPr>
              <a:t>@</a:t>
            </a:r>
            <a:r>
              <a:rPr lang="en-US" dirty="0" err="1">
                <a:latin typeface="Google Sans"/>
              </a:rPr>
              <a:t>n_severinchik</a:t>
            </a:r>
            <a:endParaRPr lang="en-US" dirty="0">
              <a:latin typeface="Google Sans"/>
            </a:endParaRPr>
          </a:p>
        </p:txBody>
      </p:sp>
      <p:pic>
        <p:nvPicPr>
          <p:cNvPr id="1026" name="Picture 2" descr="Картинки по запросу &quot;email logo&quot;">
            <a:extLst>
              <a:ext uri="{FF2B5EF4-FFF2-40B4-BE49-F238E27FC236}">
                <a16:creationId xmlns:a16="http://schemas.microsoft.com/office/drawing/2014/main" id="{2FD6CA71-8970-4B30-A414-64215B79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48496" y="3078192"/>
            <a:ext cx="428894" cy="42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&quot;telegram logo png&quot;">
            <a:extLst>
              <a:ext uri="{FF2B5EF4-FFF2-40B4-BE49-F238E27FC236}">
                <a16:creationId xmlns:a16="http://schemas.microsoft.com/office/drawing/2014/main" id="{0F9EB073-D46E-434D-B09B-8702A4087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496" y="3507086"/>
            <a:ext cx="428894" cy="42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221DC42-162F-475A-89F8-FFECA4813903}"/>
              </a:ext>
            </a:extLst>
          </p:cNvPr>
          <p:cNvGrpSpPr/>
          <p:nvPr/>
        </p:nvGrpSpPr>
        <p:grpSpPr>
          <a:xfrm>
            <a:off x="1020615" y="5320566"/>
            <a:ext cx="3690088" cy="884656"/>
            <a:chOff x="1020615" y="5320566"/>
            <a:chExt cx="3690088" cy="884656"/>
          </a:xfrm>
        </p:grpSpPr>
        <p:pic>
          <p:nvPicPr>
            <p:cNvPr id="1030" name="Picture 6" descr="Картинки по запросу &quot;vk logo&quot;">
              <a:extLst>
                <a:ext uri="{FF2B5EF4-FFF2-40B4-BE49-F238E27FC236}">
                  <a16:creationId xmlns:a16="http://schemas.microsoft.com/office/drawing/2014/main" id="{080B5FB8-7367-4600-A10A-2724161847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15" y="5320566"/>
              <a:ext cx="884656" cy="884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Картинки по запросу &quot;instagram logo&quot;">
              <a:extLst>
                <a:ext uri="{FF2B5EF4-FFF2-40B4-BE49-F238E27FC236}">
                  <a16:creationId xmlns:a16="http://schemas.microsoft.com/office/drawing/2014/main" id="{670A6948-FF6C-44CA-8B59-9347BA9EA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3932" y="5529040"/>
              <a:ext cx="466317" cy="466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Картинки по запросу &quot;facebook logo&quot;">
              <a:extLst>
                <a:ext uri="{FF2B5EF4-FFF2-40B4-BE49-F238E27FC236}">
                  <a16:creationId xmlns:a16="http://schemas.microsoft.com/office/drawing/2014/main" id="{03145A74-21B1-4559-BFA2-F18EE88F37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343" y="5529040"/>
              <a:ext cx="466317" cy="466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A609AA-D9BF-4EBA-A79A-241B424F004A}"/>
                </a:ext>
              </a:extLst>
            </p:cNvPr>
            <p:cNvSpPr txBox="1"/>
            <p:nvPr/>
          </p:nvSpPr>
          <p:spPr>
            <a:xfrm>
              <a:off x="3927939" y="5467601"/>
              <a:ext cx="7827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u="sng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3F1AD24-FFBA-4006-B975-9F856510B831}"/>
                </a:ext>
              </a:extLst>
            </p:cNvPr>
            <p:cNvCxnSpPr>
              <a:stCxn id="10" idx="1"/>
            </p:cNvCxnSpPr>
            <p:nvPr/>
          </p:nvCxnSpPr>
          <p:spPr>
            <a:xfrm flipH="1">
              <a:off x="3516166" y="5759989"/>
              <a:ext cx="411773" cy="22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552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93D9-9701-4598-A7CD-3A2E81476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7200" dirty="0">
                <a:latin typeface="Google Sans"/>
              </a:rPr>
              <a:t>Введение</a:t>
            </a:r>
            <a:endParaRPr lang="en-US" sz="7200" dirty="0">
              <a:latin typeface="Google San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B63124-4704-4DD0-A57A-959ADA1CA6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0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7D49C-97CC-40CA-9187-2A5967EB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Google Sans"/>
              </a:rPr>
              <a:t>Что такое кроссплатформенность?</a:t>
            </a:r>
            <a:endParaRPr lang="en-US" dirty="0">
              <a:latin typeface="Google Sa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65ADA-F88A-4020-831F-5561D57D8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Google Sans"/>
              </a:rPr>
              <a:t>- способность программного обеспечения работать с двумя и более аппаратными платформами и (или) операционными системами</a:t>
            </a:r>
          </a:p>
          <a:p>
            <a:endParaRPr lang="en-US" sz="2800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32709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6291-AC54-4098-BAD2-038A99FB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Google Sans"/>
              </a:rPr>
              <a:t>Плюсы кроссплатформенности:</a:t>
            </a:r>
            <a:endParaRPr lang="en-US" dirty="0">
              <a:latin typeface="Google Sa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B76F6-DD46-4E3A-B22C-6C0057D33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u-RU" dirty="0"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latin typeface="Google Sans"/>
              </a:rPr>
              <a:t> Единая логика приложения – логика приложения будет одинаково работать для всех платформ.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latin typeface="Google Sans"/>
              </a:rPr>
              <a:t> Разработка кроссплатформенных приложений экономически эффективна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latin typeface="Google Sans"/>
              </a:rPr>
              <a:t> Простое и быстрое развертывание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latin typeface="Google Sans"/>
              </a:rPr>
              <a:t> Кроссплатформенные приложения покрывают более широкую аудиторию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latin typeface="Google Sans"/>
              </a:rPr>
              <a:t> Кроссплатформенные приложения допускают одинаковый интерфейс и 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latin typeface="Google Sans"/>
              </a:rPr>
              <a:t> Поддержка и обновление продукта – добавление функционала или исправление ошибок сразу для всех платформ;</a:t>
            </a:r>
          </a:p>
          <a:p>
            <a:pPr>
              <a:buFont typeface="Arial" panose="020B0604020202020204" pitchFamily="34" charset="0"/>
              <a:buChar char="•"/>
            </a:pPr>
            <a:endParaRPr lang="ru-RU" b="1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76245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8FB0-E55B-4724-A84B-5CEB1D9C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Google Sans"/>
              </a:rPr>
              <a:t>Минусы кроссплатформенности:</a:t>
            </a:r>
            <a:endParaRPr lang="en-US" dirty="0">
              <a:latin typeface="Google Sa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9A66D-1FFC-4A7F-8E54-AB8BD8FA2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latin typeface="Google Sans"/>
              </a:rPr>
              <a:t> Кроссплатформенные приложения не являются такими гибкими, как </a:t>
            </a:r>
            <a:r>
              <a:rPr lang="ru-RU" b="1" dirty="0" err="1">
                <a:latin typeface="Google Sans"/>
              </a:rPr>
              <a:t>нативные</a:t>
            </a:r>
            <a:r>
              <a:rPr lang="ru-RU" b="1" dirty="0">
                <a:latin typeface="Google Sans"/>
              </a:rPr>
              <a:t> приложения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latin typeface="Google Sans"/>
              </a:rPr>
              <a:t> Кроссплатформенные приложения не работают так же хорошо, как </a:t>
            </a:r>
            <a:r>
              <a:rPr lang="ru-RU" b="1" dirty="0" err="1">
                <a:latin typeface="Google Sans"/>
              </a:rPr>
              <a:t>нативные</a:t>
            </a:r>
            <a:r>
              <a:rPr lang="ru-RU" b="1" dirty="0">
                <a:latin typeface="Google Sans"/>
              </a:rPr>
              <a:t> приложения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latin typeface="Google Sans"/>
              </a:rPr>
              <a:t> Возможное несоответствие UI в различных платформах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latin typeface="Google Sans"/>
              </a:rPr>
              <a:t> Отправка кроссплатформенных приложений в соответствующие Магазины приложений может иметь сложности.</a:t>
            </a:r>
            <a:br>
              <a:rPr lang="ru-RU" dirty="0">
                <a:latin typeface="Google Sans"/>
              </a:rPr>
            </a:br>
            <a:endParaRPr lang="en-US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15392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1C084-642B-4F6F-88D0-A9E90FF0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ogle Sans"/>
              </a:rPr>
              <a:t>Frameworks:</a:t>
            </a:r>
          </a:p>
        </p:txBody>
      </p:sp>
      <p:pic>
        <p:nvPicPr>
          <p:cNvPr id="2050" name="Picture 2" descr="Картинки по запросу &quot;phonegap&quot;">
            <a:extLst>
              <a:ext uri="{FF2B5EF4-FFF2-40B4-BE49-F238E27FC236}">
                <a16:creationId xmlns:a16="http://schemas.microsoft.com/office/drawing/2014/main" id="{8E8A049C-452C-4A84-AB17-3B70675E27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994" y="2610618"/>
            <a:ext cx="2372264" cy="237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Картинки по запросу &quot;flutter&quot;">
            <a:extLst>
              <a:ext uri="{FF2B5EF4-FFF2-40B4-BE49-F238E27FC236}">
                <a16:creationId xmlns:a16="http://schemas.microsoft.com/office/drawing/2014/main" id="{C0F4167A-3E66-493B-9664-CC4951E0C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933" y="2369413"/>
            <a:ext cx="32004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Картинки по запросу &quot;ionic&quot;">
            <a:extLst>
              <a:ext uri="{FF2B5EF4-FFF2-40B4-BE49-F238E27FC236}">
                <a16:creationId xmlns:a16="http://schemas.microsoft.com/office/drawing/2014/main" id="{802170A1-6739-4028-9649-0D192C1EE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398" y="219655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Картинки по запросу &quot;xamarin&quot;">
            <a:extLst>
              <a:ext uri="{FF2B5EF4-FFF2-40B4-BE49-F238E27FC236}">
                <a16:creationId xmlns:a16="http://schemas.microsoft.com/office/drawing/2014/main" id="{D8264488-C3D6-4C97-9478-FF9C1ABAA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388" y="4005083"/>
            <a:ext cx="3738265" cy="156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Картинки по запросу &quot;react native&quot;">
            <a:extLst>
              <a:ext uri="{FF2B5EF4-FFF2-40B4-BE49-F238E27FC236}">
                <a16:creationId xmlns:a16="http://schemas.microsoft.com/office/drawing/2014/main" id="{9CC6A07D-F939-41DC-B696-4046AE5FF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398" y="4005083"/>
            <a:ext cx="29241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69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1E6F38-6EE8-49CD-A162-DADEB454B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844290"/>
              </p:ext>
            </p:extLst>
          </p:nvPr>
        </p:nvGraphicFramePr>
        <p:xfrm>
          <a:off x="719136" y="655608"/>
          <a:ext cx="10753728" cy="5801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288">
                  <a:extLst>
                    <a:ext uri="{9D8B030D-6E8A-4147-A177-3AD203B41FA5}">
                      <a16:colId xmlns:a16="http://schemas.microsoft.com/office/drawing/2014/main" val="4087209892"/>
                    </a:ext>
                  </a:extLst>
                </a:gridCol>
                <a:gridCol w="1792288">
                  <a:extLst>
                    <a:ext uri="{9D8B030D-6E8A-4147-A177-3AD203B41FA5}">
                      <a16:colId xmlns:a16="http://schemas.microsoft.com/office/drawing/2014/main" val="3565524060"/>
                    </a:ext>
                  </a:extLst>
                </a:gridCol>
                <a:gridCol w="1792288">
                  <a:extLst>
                    <a:ext uri="{9D8B030D-6E8A-4147-A177-3AD203B41FA5}">
                      <a16:colId xmlns:a16="http://schemas.microsoft.com/office/drawing/2014/main" val="944087079"/>
                    </a:ext>
                  </a:extLst>
                </a:gridCol>
                <a:gridCol w="1792288">
                  <a:extLst>
                    <a:ext uri="{9D8B030D-6E8A-4147-A177-3AD203B41FA5}">
                      <a16:colId xmlns:a16="http://schemas.microsoft.com/office/drawing/2014/main" val="3262842639"/>
                    </a:ext>
                  </a:extLst>
                </a:gridCol>
                <a:gridCol w="1792288">
                  <a:extLst>
                    <a:ext uri="{9D8B030D-6E8A-4147-A177-3AD203B41FA5}">
                      <a16:colId xmlns:a16="http://schemas.microsoft.com/office/drawing/2014/main" val="3355761833"/>
                    </a:ext>
                  </a:extLst>
                </a:gridCol>
                <a:gridCol w="1792288">
                  <a:extLst>
                    <a:ext uri="{9D8B030D-6E8A-4147-A177-3AD203B41FA5}">
                      <a16:colId xmlns:a16="http://schemas.microsoft.com/office/drawing/2014/main" val="1994426221"/>
                    </a:ext>
                  </a:extLst>
                </a:gridCol>
              </a:tblGrid>
              <a:tr h="601271">
                <a:tc>
                  <a:txBody>
                    <a:bodyPr/>
                    <a:lstStyle/>
                    <a:p>
                      <a:endParaRPr lang="en-US" dirty="0">
                        <a:latin typeface="Google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oogle Sans"/>
                        </a:rPr>
                        <a:t>Ionic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Google Sans"/>
                        </a:rPr>
                        <a:t>ReactNative</a:t>
                      </a:r>
                      <a:endParaRPr lang="en-US" dirty="0">
                        <a:latin typeface="Google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oogle Sans"/>
                        </a:rPr>
                        <a:t>Flutter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oogle Sans"/>
                        </a:rPr>
                        <a:t>Xamarin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oogle Sans"/>
                        </a:rPr>
                        <a:t>PhoneGap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82660"/>
                  </a:ext>
                </a:extLst>
              </a:tr>
              <a:tr h="1037810">
                <a:tc>
                  <a:txBody>
                    <a:bodyPr/>
                    <a:lstStyle/>
                    <a:p>
                      <a:r>
                        <a:rPr lang="en-US" dirty="0">
                          <a:latin typeface="Google Sans"/>
                        </a:rPr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oogle Sans"/>
                        </a:rPr>
                        <a:t>Ionic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oogle Sans"/>
                        </a:rPr>
                        <a:t>Facebook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oogle Sans"/>
                        </a:rPr>
                        <a:t>Google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oogle Sans"/>
                        </a:rPr>
                        <a:t>Microsoft corp.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oogle Sans"/>
                        </a:rPr>
                        <a:t>Adobe Systems Inc.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71390"/>
                  </a:ext>
                </a:extLst>
              </a:tr>
              <a:tr h="601271">
                <a:tc>
                  <a:txBody>
                    <a:bodyPr/>
                    <a:lstStyle/>
                    <a:p>
                      <a:r>
                        <a:rPr lang="en-US" dirty="0">
                          <a:latin typeface="Google Sans"/>
                        </a:rPr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oogle Sans"/>
                        </a:rPr>
                        <a:t>HTML, JS, 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oogle Sans"/>
                        </a:rPr>
                        <a:t>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oogle Sans"/>
                        </a:rPr>
                        <a:t>Dart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oogle Sans"/>
                        </a:rPr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oogle Sans"/>
                        </a:rPr>
                        <a:t>HTML, JS, 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9208"/>
                  </a:ext>
                </a:extLst>
              </a:tr>
              <a:tr h="103781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Google Sans"/>
                        </a:rPr>
                        <a:t>Perfomance</a:t>
                      </a:r>
                      <a:endParaRPr lang="en-US" dirty="0">
                        <a:latin typeface="Google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Google Sans"/>
                          <a:ea typeface="+mn-ea"/>
                          <a:cs typeface="+mn-cs"/>
                        </a:rPr>
                        <a:t>moderate to near-native</a:t>
                      </a:r>
                      <a:endParaRPr lang="en-US" dirty="0">
                        <a:latin typeface="Google Sans"/>
                      </a:endParaRPr>
                    </a:p>
                    <a:p>
                      <a:endParaRPr lang="en-US" dirty="0">
                        <a:latin typeface="Google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Google Sans"/>
                          <a:ea typeface="+mn-ea"/>
                          <a:cs typeface="+mn-cs"/>
                        </a:rPr>
                        <a:t>near-native</a:t>
                      </a:r>
                      <a:endParaRPr lang="en-US" dirty="0">
                        <a:latin typeface="Google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Google Sans"/>
                          <a:ea typeface="+mn-ea"/>
                          <a:cs typeface="+mn-cs"/>
                        </a:rPr>
                        <a:t>faster then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Google Sans"/>
                          <a:ea typeface="+mn-ea"/>
                          <a:cs typeface="+mn-cs"/>
                        </a:rPr>
                        <a:t>ReactNative</a:t>
                      </a:r>
                      <a:endParaRPr lang="en-US" dirty="0">
                        <a:latin typeface="Google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Google Sans"/>
                          <a:ea typeface="+mn-ea"/>
                          <a:cs typeface="+mn-cs"/>
                        </a:rPr>
                        <a:t>moderate to near-native</a:t>
                      </a:r>
                      <a:endParaRPr lang="en-US" dirty="0">
                        <a:latin typeface="Google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Google Sans"/>
                          <a:ea typeface="+mn-ea"/>
                          <a:cs typeface="+mn-cs"/>
                        </a:rPr>
                        <a:t>moderate to near-native</a:t>
                      </a:r>
                      <a:endParaRPr lang="en-US" dirty="0">
                        <a:latin typeface="Google Sans"/>
                      </a:endParaRPr>
                    </a:p>
                    <a:p>
                      <a:endParaRPr lang="en-US" dirty="0">
                        <a:latin typeface="Google Sans"/>
                      </a:endParaRPr>
                    </a:p>
                    <a:p>
                      <a:endParaRPr lang="en-US" dirty="0">
                        <a:latin typeface="Google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29377"/>
                  </a:ext>
                </a:extLst>
              </a:tr>
              <a:tr h="2372139">
                <a:tc>
                  <a:txBody>
                    <a:bodyPr/>
                    <a:lstStyle/>
                    <a:p>
                      <a:r>
                        <a:rPr lang="en-US" dirty="0">
                          <a:latin typeface="Google Sans"/>
                        </a:rPr>
                        <a:t>Used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oogle Sans"/>
                        </a:rPr>
                        <a:t>Market Watch, NHS, Untapped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oogle Sans"/>
                        </a:rPr>
                        <a:t>Facebook, Instagram, </a:t>
                      </a:r>
                      <a:r>
                        <a:rPr lang="en-US" dirty="0" err="1">
                          <a:latin typeface="Google Sans"/>
                        </a:rPr>
                        <a:t>Pinterest,Tesla,Walmart,Airbnb,Uber</a:t>
                      </a:r>
                      <a:endParaRPr lang="en-US" dirty="0">
                        <a:latin typeface="Google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Google Sans"/>
                        </a:rPr>
                        <a:t>Alibaba,AppTree,Google</a:t>
                      </a:r>
                      <a:r>
                        <a:rPr lang="en-US" dirty="0">
                          <a:latin typeface="Google Sans"/>
                        </a:rPr>
                        <a:t> Ads, </a:t>
                      </a:r>
                      <a:r>
                        <a:rPr lang="en-US" dirty="0" err="1">
                          <a:latin typeface="Google Sans"/>
                        </a:rPr>
                        <a:t>Tencent,Ebay</a:t>
                      </a:r>
                      <a:r>
                        <a:rPr lang="en-US" dirty="0">
                          <a:latin typeface="Google Sans"/>
                        </a:rPr>
                        <a:t>, BMW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oogle Sans"/>
                        </a:rPr>
                        <a:t>OLO, MRW, </a:t>
                      </a:r>
                      <a:r>
                        <a:rPr lang="en-US" dirty="0" err="1">
                          <a:latin typeface="Google Sans"/>
                        </a:rPr>
                        <a:t>Storyo</a:t>
                      </a:r>
                      <a:endParaRPr lang="en-US" dirty="0">
                        <a:latin typeface="Google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Google Sans"/>
                        </a:rPr>
                        <a:t>Sworkit</a:t>
                      </a:r>
                      <a:r>
                        <a:rPr lang="en-US" dirty="0">
                          <a:latin typeface="Google Sans"/>
                        </a:rPr>
                        <a:t>, TripCase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742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065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Картинки по запросу &quot;flutter&quot;">
            <a:extLst>
              <a:ext uri="{FF2B5EF4-FFF2-40B4-BE49-F238E27FC236}">
                <a16:creationId xmlns:a16="http://schemas.microsoft.com/office/drawing/2014/main" id="{2CBF8FA4-7BE8-43E3-8862-7CD62E8339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820" y="166917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0BB3F8A-1146-497C-9B01-DF7CC2757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08" y="3812304"/>
            <a:ext cx="10753725" cy="171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1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tropolitan">
  <a:themeElements>
    <a:clrScheme name="Custom 8">
      <a:dk1>
        <a:srgbClr val="162F33"/>
      </a:dk1>
      <a:lt1>
        <a:sysClr val="window" lastClr="FFFFFF"/>
      </a:lt1>
      <a:dk2>
        <a:srgbClr val="162F33"/>
      </a:dk2>
      <a:lt2>
        <a:srgbClr val="EAF0E0"/>
      </a:lt2>
      <a:accent1>
        <a:srgbClr val="1389FD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5283</TotalTime>
  <Words>334</Words>
  <Application>Microsoft Office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 Light</vt:lpstr>
      <vt:lpstr>Google Sans</vt:lpstr>
      <vt:lpstr>Metropolitan</vt:lpstr>
      <vt:lpstr>Системы разработки кроссплатформенных мобильных приложений</vt:lpstr>
      <vt:lpstr>Лектор</vt:lpstr>
      <vt:lpstr>Введение</vt:lpstr>
      <vt:lpstr>Что такое кроссплатформенность?</vt:lpstr>
      <vt:lpstr>Плюсы кроссплатформенности:</vt:lpstr>
      <vt:lpstr>Минусы кроссплатформенности:</vt:lpstr>
      <vt:lpstr>Frameworks:</vt:lpstr>
      <vt:lpstr>PowerPoint Presentation</vt:lpstr>
      <vt:lpstr>PowerPoint Presentation</vt:lpstr>
      <vt:lpstr>Aрхитектура Flutter </vt:lpstr>
      <vt:lpstr>PowerPoint Presentation</vt:lpstr>
      <vt:lpstr>Для сравнения архитектура  React Native </vt:lpstr>
      <vt:lpstr>PowerPoint Presentation</vt:lpstr>
      <vt:lpstr>PowerPoint Presentation</vt:lpstr>
      <vt:lpstr>Get Dart</vt:lpstr>
      <vt:lpstr>IDE</vt:lpstr>
      <vt:lpstr>Rules </vt:lpstr>
      <vt:lpstr>Code Style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Nicto Reench</dc:creator>
  <cp:lastModifiedBy>Nicto Reench</cp:lastModifiedBy>
  <cp:revision>30</cp:revision>
  <dcterms:created xsi:type="dcterms:W3CDTF">2020-02-06T14:03:40Z</dcterms:created>
  <dcterms:modified xsi:type="dcterms:W3CDTF">2020-02-10T06:07:35Z</dcterms:modified>
</cp:coreProperties>
</file>