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Michael Hall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9/30/2020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Prepare for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915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newspaper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3"/>
          <p:cNvSpPr txBox="1"/>
          <p:nvPr/>
        </p:nvSpPr>
        <p:spPr>
          <a:xfrm>
            <a:off x="344078" y="98044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Advertising</a:t>
            </a:r>
            <a:r>
              <a:rPr lang="en-US" dirty="0"/>
              <a:t> Expenditures and Sales in /$1000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
</a:t>
            </a:r>
            <a:r>
              <a:rPr sz="1000" dirty="0">
                <a:latin typeface="Courier"/>
              </a:rPr>
              <a:t>Call:
</a:t>
            </a:r>
            <a:r>
              <a:rPr sz="1000" dirty="0" err="1">
                <a:latin typeface="Courier"/>
              </a:rPr>
              <a:t>lm</a:t>
            </a:r>
            <a:r>
              <a:rPr sz="1000" dirty="0">
                <a:latin typeface="Courier"/>
              </a:rPr>
              <a:t>(formula = sales ~ TV + radio + </a:t>
            </a:r>
            <a:r>
              <a:rPr sz="1000" dirty="0" err="1">
                <a:latin typeface="Courier"/>
              </a:rPr>
              <a:t>TV:radio</a:t>
            </a:r>
            <a:r>
              <a:rPr sz="1000" dirty="0">
                <a:latin typeface="Courier"/>
              </a:rPr>
              <a:t>, data = Advertising)
Residuals:
    Min      1Q  Median      3Q     Max 
-6.3366 -0.4028  0.1831  0.5948  1.5246 
Coefficients:
             Estimate Std. Error t value </a:t>
            </a:r>
            <a:r>
              <a:rPr sz="1000" dirty="0" err="1">
                <a:latin typeface="Courier"/>
              </a:rPr>
              <a:t>Pr</a:t>
            </a:r>
            <a:r>
              <a:rPr sz="1000" dirty="0">
                <a:latin typeface="Courier"/>
              </a:rPr>
              <a:t>(&gt;|t|)    
(Intercept) 6.750e+00  2.479e-01  27.233   &lt;2e-16 ***
TV          1.910e-02  1.504e-03  12.699   &lt;2e-16 ***
radio       2.886e-02  8.905e-03   3.241   0.0014 ** 
</a:t>
            </a:r>
            <a:r>
              <a:rPr sz="1000" dirty="0" err="1">
                <a:latin typeface="Courier"/>
              </a:rPr>
              <a:t>TV:radio</a:t>
            </a:r>
            <a:r>
              <a:rPr sz="1000" dirty="0">
                <a:latin typeface="Courier"/>
              </a:rPr>
              <a:t>    1.086e-03  5.242e-05  20.727   &lt;2e-16 ***
---
</a:t>
            </a:r>
            <a:r>
              <a:rPr sz="1000" dirty="0" err="1">
                <a:latin typeface="Courier"/>
              </a:rPr>
              <a:t>Signif</a:t>
            </a:r>
            <a:r>
              <a:rPr sz="1000" dirty="0">
                <a:latin typeface="Courier"/>
              </a:rPr>
              <a:t>. codes:  0 '***' 0.001 '**' 0.01 '*' 0.05 '.' 0.1 ' ' 1
Residual standard error: 0.9435 on 196 degrees of freedom
Multiple R-squared:  0.9678,    Adjusted R-squared:  0.9673 
F-statistic:  1963 on 3 and 196 DF,  p-value: &lt; 2.2e-16</a:t>
            </a:r>
          </a:p>
          <a:p>
            <a:pPr marL="1270000" lvl="0" indent="0">
              <a:buNone/>
            </a:pPr>
            <a:r>
              <a:rPr sz="1000" dirty="0">
                <a:latin typeface="Courier"/>
              </a:rPr>
              <a:t>
Call:
</a:t>
            </a:r>
            <a:r>
              <a:rPr sz="1000" dirty="0" err="1">
                <a:latin typeface="Courier"/>
              </a:rPr>
              <a:t>lm</a:t>
            </a:r>
            <a:r>
              <a:rPr sz="1000" dirty="0">
                <a:latin typeface="Courier"/>
              </a:rPr>
              <a:t>(formula = sales ~ TV + radio, data = Advertising)
Residuals:
    Min      1Q  Median      3Q     Max 
-8.7977 -0.8752  0.2422  1.1708  2.8328 
Coefficients:
            Estimate Std. Error t value </a:t>
            </a:r>
            <a:r>
              <a:rPr sz="1000" dirty="0" err="1">
                <a:latin typeface="Courier"/>
              </a:rPr>
              <a:t>Pr</a:t>
            </a:r>
            <a:r>
              <a:rPr sz="1000" dirty="0">
                <a:latin typeface="Courier"/>
              </a:rPr>
              <a:t>(&gt;|t|)    
(Intercept)  2.92110    0.29449   9.919   &lt;2e-16 ***
TV           0.04575    0.00139  32.909   &lt;2e-16 ***
radio        0.18799    0.00804  23.382   &lt;2e-16 ***
---
</a:t>
            </a:r>
            <a:r>
              <a:rPr sz="1000" dirty="0" err="1">
                <a:latin typeface="Courier"/>
              </a:rPr>
              <a:t>Signif</a:t>
            </a:r>
            <a:r>
              <a:rPr sz="1000" dirty="0">
                <a:latin typeface="Courier"/>
              </a:rPr>
              <a:t>. codes:  0 '***' 0.001 '**' 0.01 '*' 0.05 '.' 0.1 ' ' 1
Residual standard error: 1.681 on 197 degrees of freedom
Multiple R-squared:  0.8972,    Adjusted R-squared:  0.8962 
F-statistic: 859.6 on 2 and 197 DF,  p-value: &lt; 2.2e-16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vertisingPP_files/figure-pptx/planemodel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</vt:lpstr>
      <vt:lpstr>Office Theme</vt:lpstr>
      <vt:lpstr>Untitled</vt:lpstr>
      <vt:lpstr>Prepare for analyses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Michael Hall</dc:creator>
  <cp:keywords/>
  <cp:lastModifiedBy>Michael Hall</cp:lastModifiedBy>
  <cp:revision>1</cp:revision>
  <dcterms:created xsi:type="dcterms:W3CDTF">2020-09-30T14:01:14Z</dcterms:created>
  <dcterms:modified xsi:type="dcterms:W3CDTF">2020-09-30T14:06:36Z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9/30/2020</vt:lpwstr>
  </property>
  <property fmtid="{D5CDD505-2E9C-101B-9397-08002B2CF9AE}" pid="3" name="output">
    <vt:lpwstr>powerpoint_presentation</vt:lpwstr>
  </property>
</Properties>
</file>