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6" r:id="rId3"/>
    <p:sldId id="265" r:id="rId4"/>
    <p:sldId id="267" r:id="rId5"/>
    <p:sldId id="268" r:id="rId6"/>
    <p:sldId id="269" r:id="rId7"/>
    <p:sldId id="273" r:id="rId8"/>
    <p:sldId id="274" r:id="rId9"/>
    <p:sldId id="272"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FED6A-D93D-440A-8284-59E208318D0F}"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3AA84-8374-484E-A77B-9F6FE2A7810D}" type="slidenum">
              <a:rPr lang="en-IN" smtClean="0"/>
              <a:t>‹#›</a:t>
            </a:fld>
            <a:endParaRPr lang="en-IN"/>
          </a:p>
        </p:txBody>
      </p:sp>
    </p:spTree>
    <p:extLst>
      <p:ext uri="{BB962C8B-B14F-4D97-AF65-F5344CB8AC3E}">
        <p14:creationId xmlns:p14="http://schemas.microsoft.com/office/powerpoint/2010/main" val="138357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A3AA84-8374-484E-A77B-9F6FE2A7810D}" type="slidenum">
              <a:rPr lang="en-IN" smtClean="0"/>
              <a:t>3</a:t>
            </a:fld>
            <a:endParaRPr lang="en-IN"/>
          </a:p>
        </p:txBody>
      </p:sp>
    </p:spTree>
    <p:extLst>
      <p:ext uri="{BB962C8B-B14F-4D97-AF65-F5344CB8AC3E}">
        <p14:creationId xmlns:p14="http://schemas.microsoft.com/office/powerpoint/2010/main" val="160805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DBF6A-E6A5-22F7-5BD2-0981D9280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CF2ED1A-96A4-9422-0B3F-9B0422FA3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1E9234D-037C-F6C7-E036-2973B543FD2B}"/>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A0C969E6-4476-79B4-414B-54E34AA84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ACB8DA-A56F-2B17-9A0A-CB06E2EE87C7}"/>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117200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697D64-100C-F0C5-AD08-CDE8390973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67D2DBA-556D-2EBD-8FE7-D33B1738F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16FB86-53BB-B0AC-459F-1245B7CFBC4D}"/>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A7A0B057-DD9F-3D91-D8E1-00EF3003E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D4BEEE-23F2-AAD2-C8D1-509460C5BC5A}"/>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180993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DCEA796-574F-07FB-0F2F-F9BFDA5636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B240828-F08E-0BA4-0335-AC981BE3C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265E55-0BE3-0C9F-29F9-C9178471D210}"/>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A85C6D46-2664-FD3C-EEE8-206519291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B177B1D-5FC7-B8D4-B349-D09F14E7CF4F}"/>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141492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FFE64B-5AB3-A58F-1278-7358D11DB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3A4409B-BCA7-593A-B6E4-7AE2F5CDF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A70BCE-8C5E-69E6-F80A-D78C9CB99BF2}"/>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4A4EAA7E-F05A-3E9A-4E26-177B0513A5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71ADEC-7879-5D64-61B3-72815B0869FB}"/>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54738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27AF2-BC62-67F0-3724-3987F34A4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DAF7BC5-985A-0FD8-FE8A-EDADACEC32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5D7B145-C9E2-6155-D476-B13C24E3BFBB}"/>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AF30C901-A757-FA27-6151-69280C6C9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244310-1FD0-6DF2-3CDC-7D9989EC384D}"/>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59746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24AC7-B97B-9ACC-8B28-B261E4976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1631A9-C6D1-7C00-F13F-1590B0C89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7E7693C-AD6C-E0A7-1203-5034C1D89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07BE2F5-6157-13DA-F938-881AEC00F634}"/>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6" name="Footer Placeholder 5">
            <a:extLst>
              <a:ext uri="{FF2B5EF4-FFF2-40B4-BE49-F238E27FC236}">
                <a16:creationId xmlns:a16="http://schemas.microsoft.com/office/drawing/2014/main" xmlns="" id="{B0340264-FDA7-37A9-4928-A1F61505F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CE864EA-1D1B-9BEF-F21E-B7D425C12D8B}"/>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330367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66D99-C867-97A7-C657-435967ECE1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5D9964B-DD30-CE2D-66CB-EB502C054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7D1C474-86C4-17DE-0E99-DA5E0021C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9453AAE-A2EB-5674-7107-87B6AD022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299052C-B24D-6E79-238E-FC865DF0E2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5CDE26E-44B8-7523-97D8-078F1276D055}"/>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8" name="Footer Placeholder 7">
            <a:extLst>
              <a:ext uri="{FF2B5EF4-FFF2-40B4-BE49-F238E27FC236}">
                <a16:creationId xmlns:a16="http://schemas.microsoft.com/office/drawing/2014/main" xmlns="" id="{FD12BFD0-9E2B-2921-EDAD-B3C70B2A22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AB6E7B7-A437-DCCF-EA1A-B49A180773FC}"/>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236409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0FD37-F29D-654F-2191-F1DFB5E5CF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87D0EF6-1B8F-F437-2D1A-8297C914B637}"/>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4" name="Footer Placeholder 3">
            <a:extLst>
              <a:ext uri="{FF2B5EF4-FFF2-40B4-BE49-F238E27FC236}">
                <a16:creationId xmlns:a16="http://schemas.microsoft.com/office/drawing/2014/main" xmlns="" id="{7D8C97A6-8B9D-BFD4-4F20-4242C7F9E2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83A98A7-DF9F-1F8E-6DD5-0D026EEAD0D7}"/>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412602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9AC2FB5-1021-30C7-2055-B27B31FACAEA}"/>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3" name="Footer Placeholder 2">
            <a:extLst>
              <a:ext uri="{FF2B5EF4-FFF2-40B4-BE49-F238E27FC236}">
                <a16:creationId xmlns:a16="http://schemas.microsoft.com/office/drawing/2014/main" xmlns="" id="{A327B72B-0614-E9EE-C474-A4E24BF2D5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837A07D-813E-8694-E1F6-8F23D857800E}"/>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147574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E3886-785C-C053-8C11-C45C59C75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31676C6-F449-8B91-936E-1EF0D84EA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010C25B-7A1E-C4A4-4FB3-BA6031FAC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E5B81A-ACD3-5F7F-2F2D-24FB2744B6CA}"/>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6" name="Footer Placeholder 5">
            <a:extLst>
              <a:ext uri="{FF2B5EF4-FFF2-40B4-BE49-F238E27FC236}">
                <a16:creationId xmlns:a16="http://schemas.microsoft.com/office/drawing/2014/main" xmlns="" id="{2212F2B5-2E2E-8E87-A4C9-74FC85BF89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9C9F711-399D-4B5D-721D-C272B2E815AD}"/>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111731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16D04-EC29-40E5-D552-6A69F8C98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B960EF1-61C5-87AD-E631-9FCDAAAFB9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F9136D-678F-BA4F-DD04-E65AEEAA2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04EDA1-A69F-570A-979B-11E76ABCB754}"/>
              </a:ext>
            </a:extLst>
          </p:cNvPr>
          <p:cNvSpPr>
            <a:spLocks noGrp="1"/>
          </p:cNvSpPr>
          <p:nvPr>
            <p:ph type="dt" sz="half" idx="10"/>
          </p:nvPr>
        </p:nvSpPr>
        <p:spPr/>
        <p:txBody>
          <a:bodyPr/>
          <a:lstStyle/>
          <a:p>
            <a:fld id="{95220B2A-4577-47E5-AEF8-0352884945BF}" type="datetimeFigureOut">
              <a:rPr lang="en-IN" smtClean="0"/>
              <a:t>06-04-2024</a:t>
            </a:fld>
            <a:endParaRPr lang="en-IN"/>
          </a:p>
        </p:txBody>
      </p:sp>
      <p:sp>
        <p:nvSpPr>
          <p:cNvPr id="6" name="Footer Placeholder 5">
            <a:extLst>
              <a:ext uri="{FF2B5EF4-FFF2-40B4-BE49-F238E27FC236}">
                <a16:creationId xmlns:a16="http://schemas.microsoft.com/office/drawing/2014/main" xmlns="" id="{3ADDE777-19A9-F4F9-6B9F-80BEE5A05A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E1FC7F-C71A-1226-C0A4-DCB22D15AFA2}"/>
              </a:ext>
            </a:extLst>
          </p:cNvPr>
          <p:cNvSpPr>
            <a:spLocks noGrp="1"/>
          </p:cNvSpPr>
          <p:nvPr>
            <p:ph type="sldNum" sz="quarter" idx="12"/>
          </p:nvPr>
        </p:nvSpPr>
        <p:spPr/>
        <p:txBody>
          <a:bodyPr/>
          <a:lstStyle/>
          <a:p>
            <a:fld id="{FB734F8F-6CCF-438D-8EC6-B0B9616E463C}" type="slidenum">
              <a:rPr lang="en-IN" smtClean="0"/>
              <a:t>‹#›</a:t>
            </a:fld>
            <a:endParaRPr lang="en-IN"/>
          </a:p>
        </p:txBody>
      </p:sp>
    </p:spTree>
    <p:extLst>
      <p:ext uri="{BB962C8B-B14F-4D97-AF65-F5344CB8AC3E}">
        <p14:creationId xmlns:p14="http://schemas.microsoft.com/office/powerpoint/2010/main" val="306978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EE7BD51-4885-8612-40A6-6A19AE449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2A72C8E-5BBC-41A3-1DFC-9F4D5A34C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1E7E74-388F-A5A3-68A7-1ABB952A4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220B2A-4577-47E5-AEF8-0352884945BF}" type="datetimeFigureOut">
              <a:rPr lang="en-IN" smtClean="0"/>
              <a:t>06-04-2024</a:t>
            </a:fld>
            <a:endParaRPr lang="en-IN"/>
          </a:p>
        </p:txBody>
      </p:sp>
      <p:sp>
        <p:nvSpPr>
          <p:cNvPr id="5" name="Footer Placeholder 4">
            <a:extLst>
              <a:ext uri="{FF2B5EF4-FFF2-40B4-BE49-F238E27FC236}">
                <a16:creationId xmlns:a16="http://schemas.microsoft.com/office/drawing/2014/main" xmlns="" id="{AB62F3FA-4378-F0F2-A1EF-A7BF49495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DD25E09F-E6FC-3EC7-F087-4B71E6133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734F8F-6CCF-438D-8EC6-B0B9616E463C}" type="slidenum">
              <a:rPr lang="en-IN" smtClean="0"/>
              <a:t>‹#›</a:t>
            </a:fld>
            <a:endParaRPr lang="en-IN"/>
          </a:p>
        </p:txBody>
      </p:sp>
    </p:spTree>
    <p:extLst>
      <p:ext uri="{BB962C8B-B14F-4D97-AF65-F5344CB8AC3E}">
        <p14:creationId xmlns:p14="http://schemas.microsoft.com/office/powerpoint/2010/main" val="413424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CE75DFF-B172-8A16-D5AF-454322343917}"/>
              </a:ext>
            </a:extLst>
          </p:cNvPr>
          <p:cNvSpPr/>
          <p:nvPr/>
        </p:nvSpPr>
        <p:spPr>
          <a:xfrm>
            <a:off x="3454401" y="304800"/>
            <a:ext cx="8579556"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Enabling Technologies for Visually Impaired</a:t>
            </a:r>
          </a:p>
        </p:txBody>
      </p:sp>
      <p:sp>
        <p:nvSpPr>
          <p:cNvPr id="6" name="TextBox 5">
            <a:extLst>
              <a:ext uri="{FF2B5EF4-FFF2-40B4-BE49-F238E27FC236}">
                <a16:creationId xmlns:a16="http://schemas.microsoft.com/office/drawing/2014/main" xmlns="" id="{A72850BA-B87D-F2C2-9E17-675DE712E419}"/>
              </a:ext>
            </a:extLst>
          </p:cNvPr>
          <p:cNvSpPr txBox="1"/>
          <p:nvPr/>
        </p:nvSpPr>
        <p:spPr>
          <a:xfrm>
            <a:off x="5215466" y="4491097"/>
            <a:ext cx="6344357" cy="2062103"/>
          </a:xfrm>
          <a:prstGeom prst="rect">
            <a:avLst/>
          </a:prstGeom>
          <a:noFill/>
        </p:spPr>
        <p:txBody>
          <a:bodyPr wrap="square" rtlCol="0">
            <a:spAutoFit/>
          </a:bodyPr>
          <a:lstStyle/>
          <a:p>
            <a:r>
              <a:rPr lang="en-US" sz="3200" b="1" kern="1200" dirty="0">
                <a:latin typeface="Times New Roman" panose="02020603050405020304" pitchFamily="18" charset="0"/>
                <a:cs typeface="Times New Roman" panose="02020603050405020304" pitchFamily="18" charset="0"/>
              </a:rPr>
              <a:t>Team Name</a:t>
            </a:r>
            <a:r>
              <a:rPr lang="en-US" sz="2400" b="1" kern="1200" dirty="0">
                <a:latin typeface="+mn-lt"/>
                <a:ea typeface="+mn-ea"/>
                <a:cs typeface="+mn-cs"/>
              </a:rPr>
              <a:t>:    </a:t>
            </a:r>
            <a:r>
              <a:rPr lang="en-US" sz="3200" b="1" kern="1200" dirty="0">
                <a:latin typeface="Times New Roman" panose="02020603050405020304" pitchFamily="18" charset="0"/>
                <a:cs typeface="Times New Roman" panose="02020603050405020304" pitchFamily="18" charset="0"/>
              </a:rPr>
              <a:t>Sparkling Buds</a:t>
            </a:r>
          </a:p>
          <a:p>
            <a:endParaRPr lang="en-US" sz="3200" b="1" dirty="0">
              <a:latin typeface="Times New Roman" panose="02020603050405020304" pitchFamily="18" charset="0"/>
              <a:cs typeface="Times New Roman" panose="02020603050405020304" pitchFamily="18" charset="0"/>
            </a:endParaRPr>
          </a:p>
          <a:p>
            <a:r>
              <a:rPr lang="en-US" sz="3200" b="1" kern="1200" dirty="0">
                <a:latin typeface="Times New Roman" panose="02020603050405020304" pitchFamily="18" charset="0"/>
                <a:cs typeface="Times New Roman" panose="02020603050405020304" pitchFamily="18" charset="0"/>
              </a:rPr>
              <a:t>Team Members:   Soumiya .A</a:t>
            </a:r>
          </a:p>
          <a:p>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Susithra</a:t>
            </a:r>
            <a:r>
              <a:rPr lang="en-US" sz="3200" b="1" dirty="0">
                <a:latin typeface="Times New Roman" panose="02020603050405020304" pitchFamily="18" charset="0"/>
                <a:cs typeface="Times New Roman" panose="02020603050405020304" pitchFamily="18" charset="0"/>
              </a:rPr>
              <a:t> .K</a:t>
            </a:r>
            <a:endParaRPr lang="en-US" sz="1800" b="1"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68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par>
                          <p:cTn id="21" fill="hold">
                            <p:stCondLst>
                              <p:cond delay="2800"/>
                            </p:stCondLst>
                            <p:childTnLst>
                              <p:par>
                                <p:cTn id="22" presetID="1" presetClass="entr" presetSubtype="0" fill="hold" grpId="0" nodeType="afterEffect">
                                  <p:stCondLst>
                                    <p:cond delay="0"/>
                                  </p:stCondLst>
                                  <p:iterate type="wd">
                                    <p:tmAbs val="500"/>
                                  </p:iterate>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10" name="Rectangle 9">
            <a:extLst>
              <a:ext uri="{FF2B5EF4-FFF2-40B4-BE49-F238E27FC236}">
                <a16:creationId xmlns:a16="http://schemas.microsoft.com/office/drawing/2014/main" xmlns="" id="{35A0F227-6346-3641-5886-D7523AC4F672}"/>
              </a:ext>
            </a:extLst>
          </p:cNvPr>
          <p:cNvSpPr/>
          <p:nvPr/>
        </p:nvSpPr>
        <p:spPr>
          <a:xfrm>
            <a:off x="1970949" y="3004360"/>
            <a:ext cx="7696200"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32D2E">
                    <a:lumMod val="75000"/>
                  </a:srgbClr>
                </a:solidFill>
                <a:effectLst>
                  <a:outerShdw blurRad="50800" dist="39000" dir="5460000" algn="tl">
                    <a:srgbClr val="000000">
                      <a:alpha val="38000"/>
                    </a:srgbClr>
                  </a:outerShdw>
                </a:effectLst>
                <a:latin typeface="Algerian" pitchFamily="82" charset="0"/>
                <a:cs typeface="Arial" panose="020B0604020202020204" pitchFamily="34" charset="0"/>
              </a:rPr>
              <a:t>Thank you</a:t>
            </a:r>
          </a:p>
        </p:txBody>
      </p:sp>
    </p:spTree>
    <p:extLst>
      <p:ext uri="{BB962C8B-B14F-4D97-AF65-F5344CB8AC3E}">
        <p14:creationId xmlns:p14="http://schemas.microsoft.com/office/powerpoint/2010/main" val="29812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iterate type="lt">
                                    <p:tmPct val="17000"/>
                                  </p:iterate>
                                  <p:childTnLst>
                                    <p:animEffect transition="out" filter="wipe(down)">
                                      <p:cBhvr>
                                        <p:cTn id="6" dur="180" accel="50000">
                                          <p:stCondLst>
                                            <p:cond delay="1820"/>
                                          </p:stCondLst>
                                        </p:cTn>
                                        <p:tgtEl>
                                          <p:spTgt spid="10"/>
                                        </p:tgtEl>
                                      </p:cBhvr>
                                    </p:animEffect>
                                    <p:anim calcmode="lin" valueType="num">
                                      <p:cBhvr>
                                        <p:cTn id="7" dur="1822" tmFilter="0,0; 0.14,0.31; 0.43,0.73; 0.71,0.91; 1.0,1.0">
                                          <p:stCondLst>
                                            <p:cond delay="0"/>
                                          </p:stCondLst>
                                        </p:cTn>
                                        <p:tgtEl>
                                          <p:spTgt spid="10"/>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10"/>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1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10"/>
                                        </p:tgtEl>
                                        <p:attrNameLst>
                                          <p:attrName>ppt_y</p:attrName>
                                        </p:attrNameLst>
                                      </p:cBhvr>
                                      <p:tavLst>
                                        <p:tav tm="0">
                                          <p:val>
                                            <p:strVal val="ppt_y"/>
                                          </p:val>
                                        </p:tav>
                                        <p:tav tm="100000">
                                          <p:val>
                                            <p:strVal val="ppt_y+ppt_h"/>
                                          </p:val>
                                        </p:tav>
                                      </p:tavLst>
                                    </p:anim>
                                    <p:animScale>
                                      <p:cBhvr>
                                        <p:cTn id="14" dur="26">
                                          <p:stCondLst>
                                            <p:cond delay="620"/>
                                          </p:stCondLst>
                                        </p:cTn>
                                        <p:tgtEl>
                                          <p:spTgt spid="10"/>
                                        </p:tgtEl>
                                      </p:cBhvr>
                                      <p:to x="100000" y="60000"/>
                                    </p:animScale>
                                    <p:animScale>
                                      <p:cBhvr>
                                        <p:cTn id="15" dur="166" decel="50000">
                                          <p:stCondLst>
                                            <p:cond delay="646"/>
                                          </p:stCondLst>
                                        </p:cTn>
                                        <p:tgtEl>
                                          <p:spTgt spid="10"/>
                                        </p:tgtEl>
                                      </p:cBhvr>
                                      <p:to x="100000" y="100000"/>
                                    </p:animScale>
                                    <p:animScale>
                                      <p:cBhvr>
                                        <p:cTn id="16" dur="26">
                                          <p:stCondLst>
                                            <p:cond delay="1312"/>
                                          </p:stCondLst>
                                        </p:cTn>
                                        <p:tgtEl>
                                          <p:spTgt spid="10"/>
                                        </p:tgtEl>
                                      </p:cBhvr>
                                      <p:to x="100000" y="80000"/>
                                    </p:animScale>
                                    <p:animScale>
                                      <p:cBhvr>
                                        <p:cTn id="17" dur="166" decel="50000">
                                          <p:stCondLst>
                                            <p:cond delay="1338"/>
                                          </p:stCondLst>
                                        </p:cTn>
                                        <p:tgtEl>
                                          <p:spTgt spid="10"/>
                                        </p:tgtEl>
                                      </p:cBhvr>
                                      <p:to x="100000" y="100000"/>
                                    </p:animScale>
                                    <p:animScale>
                                      <p:cBhvr>
                                        <p:cTn id="18" dur="26">
                                          <p:stCondLst>
                                            <p:cond delay="1642"/>
                                          </p:stCondLst>
                                        </p:cTn>
                                        <p:tgtEl>
                                          <p:spTgt spid="10"/>
                                        </p:tgtEl>
                                      </p:cBhvr>
                                      <p:to x="100000" y="90000"/>
                                    </p:animScale>
                                    <p:animScale>
                                      <p:cBhvr>
                                        <p:cTn id="19" dur="166" decel="50000">
                                          <p:stCondLst>
                                            <p:cond delay="1668"/>
                                          </p:stCondLst>
                                        </p:cTn>
                                        <p:tgtEl>
                                          <p:spTgt spid="10"/>
                                        </p:tgtEl>
                                      </p:cBhvr>
                                      <p:to x="100000" y="100000"/>
                                    </p:animScale>
                                    <p:animScale>
                                      <p:cBhvr>
                                        <p:cTn id="20" dur="26">
                                          <p:stCondLst>
                                            <p:cond delay="1808"/>
                                          </p:stCondLst>
                                        </p:cTn>
                                        <p:tgtEl>
                                          <p:spTgt spid="10"/>
                                        </p:tgtEl>
                                      </p:cBhvr>
                                      <p:to x="100000" y="95000"/>
                                    </p:animScale>
                                    <p:animScale>
                                      <p:cBhvr>
                                        <p:cTn id="21" dur="166" decel="50000">
                                          <p:stCondLst>
                                            <p:cond delay="1834"/>
                                          </p:stCondLst>
                                        </p:cTn>
                                        <p:tgtEl>
                                          <p:spTgt spid="10"/>
                                        </p:tgtEl>
                                      </p:cBhvr>
                                      <p:to x="100000" y="100000"/>
                                    </p:animScale>
                                    <p:set>
                                      <p:cBhvr>
                                        <p:cTn id="22"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11" name="TextBox 10">
            <a:extLst>
              <a:ext uri="{FF2B5EF4-FFF2-40B4-BE49-F238E27FC236}">
                <a16:creationId xmlns:a16="http://schemas.microsoft.com/office/drawing/2014/main" xmlns="" id="{8505D0E3-15D0-034C-7A78-0A3A22AC51FE}"/>
              </a:ext>
            </a:extLst>
          </p:cNvPr>
          <p:cNvSpPr txBox="1"/>
          <p:nvPr/>
        </p:nvSpPr>
        <p:spPr>
          <a:xfrm>
            <a:off x="768577" y="2978647"/>
            <a:ext cx="6093393" cy="830035"/>
          </a:xfrm>
          <a:prstGeom prst="rect">
            <a:avLst/>
          </a:prstGeom>
          <a:noFill/>
        </p:spPr>
        <p:txBody>
          <a:bodyPr wrap="square">
            <a:spAutoFit/>
          </a:bodyPr>
          <a:lstStyle/>
          <a:p>
            <a:pPr marL="228303" indent="-228303" algn="just">
              <a:buFont typeface="Wingdings" panose="05000000000000000000" pitchFamily="2" charset="2"/>
              <a:buChar char="q"/>
            </a:pPr>
            <a:r>
              <a:rPr lang="en-IN" sz="1598" dirty="0">
                <a:latin typeface="Cambria" panose="02040503050406030204" pitchFamily="18" charset="0"/>
                <a:ea typeface="Cambria" panose="02040503050406030204" pitchFamily="18" charset="0"/>
              </a:rPr>
              <a:t>Visually Impaired people often face challenges in navigating unfamiliar environments and accessing visual information, limiting their independence and participation in daily activities.</a:t>
            </a:r>
          </a:p>
        </p:txBody>
      </p:sp>
      <p:pic>
        <p:nvPicPr>
          <p:cNvPr id="1028" name="Picture 4" descr="Blind individuals . Image 3 of 4">
            <a:extLst>
              <a:ext uri="{FF2B5EF4-FFF2-40B4-BE49-F238E27FC236}">
                <a16:creationId xmlns:a16="http://schemas.microsoft.com/office/drawing/2014/main" xmlns="" id="{CC44FC6B-D05A-06A9-402A-0E286EBB4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071" y="1976568"/>
            <a:ext cx="2894347" cy="28943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854588A1-2F65-5482-1520-894F59502D0C}"/>
              </a:ext>
            </a:extLst>
          </p:cNvPr>
          <p:cNvSpPr/>
          <p:nvPr/>
        </p:nvSpPr>
        <p:spPr>
          <a:xfrm>
            <a:off x="1660910" y="837161"/>
            <a:ext cx="886172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eorgia" panose="02040502050405020303" pitchFamily="18" charset="0"/>
                <a:cs typeface="Calibri"/>
              </a:rPr>
              <a:t>PROBLEM STATEMENT</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4014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2" name="Rectangle 1">
            <a:extLst>
              <a:ext uri="{FF2B5EF4-FFF2-40B4-BE49-F238E27FC236}">
                <a16:creationId xmlns:a16="http://schemas.microsoft.com/office/drawing/2014/main" xmlns="" id="{FF28B727-2C88-5D08-7290-2A5560B460DC}"/>
              </a:ext>
            </a:extLst>
          </p:cNvPr>
          <p:cNvSpPr/>
          <p:nvPr/>
        </p:nvSpPr>
        <p:spPr>
          <a:xfrm>
            <a:off x="3624005" y="775112"/>
            <a:ext cx="4943982"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eorgia" panose="02040502050405020303" pitchFamily="18" charset="0"/>
                <a:cs typeface="Calibri"/>
              </a:rPr>
              <a:t>OBJECTIVES</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TextBox 9">
            <a:extLst>
              <a:ext uri="{FF2B5EF4-FFF2-40B4-BE49-F238E27FC236}">
                <a16:creationId xmlns:a16="http://schemas.microsoft.com/office/drawing/2014/main" xmlns="" id="{CC3112DD-B9A4-A6A3-F207-75D7ED0A5788}"/>
              </a:ext>
            </a:extLst>
          </p:cNvPr>
          <p:cNvSpPr txBox="1"/>
          <p:nvPr/>
        </p:nvSpPr>
        <p:spPr>
          <a:xfrm>
            <a:off x="946592" y="2398308"/>
            <a:ext cx="10184252" cy="2400657"/>
          </a:xfrm>
          <a:prstGeom prst="rect">
            <a:avLst/>
          </a:prstGeom>
          <a:noFill/>
        </p:spPr>
        <p:txBody>
          <a:bodyPr wrap="square">
            <a:spAutoFit/>
          </a:bodyPr>
          <a:lstStyle/>
          <a:p>
            <a:pPr marL="457200" indent="-457200">
              <a:spcAft>
                <a:spcPts val="600"/>
              </a:spcAft>
              <a:buFont typeface="Wingdings" panose="05000000000000000000" pitchFamily="2" charset="2"/>
              <a:buChar char="v"/>
            </a:pPr>
            <a:r>
              <a:rPr lang="en-US" sz="2000" dirty="0">
                <a:latin typeface="Cambria" panose="02040503050406030204" pitchFamily="18" charset="0"/>
                <a:ea typeface="Cambria" panose="02040503050406030204" pitchFamily="18" charset="0"/>
              </a:rPr>
              <a:t>To enlighten the vision of impaired people by bringing mobility in outdoor space without stick</a:t>
            </a:r>
          </a:p>
          <a:p>
            <a:pPr marL="457200" indent="-457200">
              <a:spcAft>
                <a:spcPts val="600"/>
              </a:spcAft>
              <a:buFont typeface="Wingdings" panose="05000000000000000000" pitchFamily="2" charset="2"/>
              <a:buChar char="v"/>
            </a:pPr>
            <a:r>
              <a:rPr lang="en-US" sz="2000" dirty="0">
                <a:latin typeface="Cambria" panose="02040503050406030204" pitchFamily="18" charset="0"/>
                <a:ea typeface="Cambria" panose="02040503050406030204" pitchFamily="18" charset="0"/>
              </a:rPr>
              <a:t>To bloom a positive aspect in their life to lead a normal people life without any distinguish of their disabilities</a:t>
            </a:r>
          </a:p>
          <a:p>
            <a:pPr marL="457200" indent="-457200">
              <a:spcAft>
                <a:spcPts val="600"/>
              </a:spcAft>
              <a:buFont typeface="Wingdings" panose="05000000000000000000" pitchFamily="2" charset="2"/>
              <a:buChar char="v"/>
            </a:pPr>
            <a:r>
              <a:rPr lang="en-US" sz="2000" dirty="0">
                <a:latin typeface="Cambria" panose="02040503050406030204" pitchFamily="18" charset="0"/>
                <a:ea typeface="Cambria" panose="02040503050406030204" pitchFamily="18" charset="0"/>
              </a:rPr>
              <a:t>To thrive self-esteem and self-dependent on themselves, without relying on others </a:t>
            </a:r>
            <a:r>
              <a:rPr lang="en-IN" sz="2000" dirty="0">
                <a:latin typeface="Cambria" panose="02040503050406030204" pitchFamily="18" charset="0"/>
                <a:ea typeface="Cambria" panose="02040503050406030204" pitchFamily="18" charset="0"/>
              </a:rPr>
              <a:t>especially in  their independence and participation in daily activities like walking , crossing roads etc.</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2445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10" name="TextBox 9">
            <a:extLst>
              <a:ext uri="{FF2B5EF4-FFF2-40B4-BE49-F238E27FC236}">
                <a16:creationId xmlns:a16="http://schemas.microsoft.com/office/drawing/2014/main" xmlns="" id="{EF27A72A-0231-2DF3-220A-55A7AAA2D3B4}"/>
              </a:ext>
            </a:extLst>
          </p:cNvPr>
          <p:cNvSpPr txBox="1"/>
          <p:nvPr/>
        </p:nvSpPr>
        <p:spPr>
          <a:xfrm>
            <a:off x="2563672" y="1917076"/>
            <a:ext cx="6530123" cy="3534942"/>
          </a:xfrm>
          <a:prstGeom prst="rect">
            <a:avLst/>
          </a:prstGeom>
          <a:noFill/>
        </p:spPr>
        <p:txBody>
          <a:bodyPr wrap="square">
            <a:spAutoFit/>
          </a:bodyPr>
          <a:lstStyle/>
          <a:p>
            <a:pPr marL="228303" indent="-228303" algn="just">
              <a:buFont typeface="Wingdings" panose="05000000000000000000" pitchFamily="2" charset="2"/>
              <a:buChar char="ü"/>
            </a:pPr>
            <a:r>
              <a:rPr lang="en-US" sz="1598" dirty="0">
                <a:latin typeface="Cambria" panose="02040503050406030204" pitchFamily="18" charset="0"/>
                <a:ea typeface="Cambria" panose="02040503050406030204" pitchFamily="18" charset="0"/>
              </a:rPr>
              <a:t>A camera integrated into the </a:t>
            </a:r>
            <a:r>
              <a:rPr lang="en-US" sz="1598" dirty="0">
                <a:solidFill>
                  <a:srgbClr val="FF0000"/>
                </a:solidFill>
                <a:latin typeface="Cambria" panose="02040503050406030204" pitchFamily="18" charset="0"/>
                <a:ea typeface="Cambria" panose="02040503050406030204" pitchFamily="18" charset="0"/>
              </a:rPr>
              <a:t>Smart Belt </a:t>
            </a:r>
            <a:r>
              <a:rPr lang="en-US" sz="1598" dirty="0">
                <a:latin typeface="Cambria" panose="02040503050406030204" pitchFamily="18" charset="0"/>
                <a:ea typeface="Cambria" panose="02040503050406030204" pitchFamily="18" charset="0"/>
              </a:rPr>
              <a:t>captures images of the user's surroundings.</a:t>
            </a:r>
            <a:endParaRPr lang="en-IN" sz="1598" dirty="0">
              <a:latin typeface="Cambria" panose="02040503050406030204" pitchFamily="18" charset="0"/>
              <a:ea typeface="Cambria" panose="02040503050406030204" pitchFamily="18" charset="0"/>
            </a:endParaRPr>
          </a:p>
          <a:p>
            <a:pPr marL="228303" indent="-228303" algn="just">
              <a:buFont typeface="Wingdings" panose="05000000000000000000" pitchFamily="2" charset="2"/>
              <a:buChar char="ü"/>
            </a:pPr>
            <a:endParaRPr lang="en-US" sz="1598" b="1" dirty="0">
              <a:latin typeface="Cambria" panose="02040503050406030204" pitchFamily="18" charset="0"/>
              <a:ea typeface="Cambria" panose="02040503050406030204" pitchFamily="18" charset="0"/>
            </a:endParaRPr>
          </a:p>
          <a:p>
            <a:pPr marL="228303" indent="-228303" algn="just">
              <a:buFont typeface="Wingdings" panose="05000000000000000000" pitchFamily="2" charset="2"/>
              <a:buChar char="ü"/>
            </a:pPr>
            <a:r>
              <a:rPr lang="en-US" sz="1598" dirty="0">
                <a:latin typeface="Cambria" panose="02040503050406030204" pitchFamily="18" charset="0"/>
                <a:ea typeface="Cambria" panose="02040503050406030204" pitchFamily="18" charset="0"/>
              </a:rPr>
              <a:t>The user can interact with the Smart Belt through </a:t>
            </a:r>
            <a:r>
              <a:rPr lang="en-US" sz="1598" dirty="0">
                <a:solidFill>
                  <a:srgbClr val="FF0000"/>
                </a:solidFill>
                <a:latin typeface="Cambria" panose="02040503050406030204" pitchFamily="18" charset="0"/>
                <a:ea typeface="Cambria" panose="02040503050406030204" pitchFamily="18" charset="0"/>
              </a:rPr>
              <a:t>audio prompts </a:t>
            </a:r>
            <a:r>
              <a:rPr lang="en-US" sz="1598" dirty="0">
                <a:latin typeface="Cambria" panose="02040503050406030204" pitchFamily="18" charset="0"/>
                <a:ea typeface="Cambria" panose="02040503050406030204" pitchFamily="18" charset="0"/>
              </a:rPr>
              <a:t>or commands to customize preferences or seek specific information about their surroundings.</a:t>
            </a:r>
          </a:p>
          <a:p>
            <a:pPr marL="228303" indent="-228303" algn="just">
              <a:buFont typeface="Wingdings" panose="05000000000000000000" pitchFamily="2" charset="2"/>
              <a:buChar char="ü"/>
            </a:pPr>
            <a:endParaRPr lang="en-US" sz="1598" dirty="0">
              <a:latin typeface="Cambria" panose="02040503050406030204" pitchFamily="18" charset="0"/>
              <a:ea typeface="Cambria" panose="02040503050406030204" pitchFamily="18" charset="0"/>
            </a:endParaRPr>
          </a:p>
          <a:p>
            <a:pPr marL="228303" indent="-228303" algn="just">
              <a:buFont typeface="Wingdings" panose="05000000000000000000" pitchFamily="2" charset="2"/>
              <a:buChar char="ü"/>
            </a:pPr>
            <a:r>
              <a:rPr lang="en-US" sz="1598" dirty="0">
                <a:latin typeface="Cambria" panose="02040503050406030204" pitchFamily="18" charset="0"/>
                <a:ea typeface="Cambria" panose="02040503050406030204" pitchFamily="18" charset="0"/>
              </a:rPr>
              <a:t> Upon detecting objects, the Smart Belt converts the visual information into </a:t>
            </a:r>
            <a:r>
              <a:rPr lang="en-US" sz="1598" dirty="0">
                <a:solidFill>
                  <a:srgbClr val="FF0000"/>
                </a:solidFill>
                <a:latin typeface="Cambria" panose="02040503050406030204" pitchFamily="18" charset="0"/>
                <a:ea typeface="Cambria" panose="02040503050406030204" pitchFamily="18" charset="0"/>
              </a:rPr>
              <a:t>audio feedback</a:t>
            </a:r>
            <a:r>
              <a:rPr lang="en-US" sz="1598" dirty="0">
                <a:latin typeface="Cambria" panose="02040503050406030204" pitchFamily="18" charset="0"/>
                <a:ea typeface="Cambria" panose="02040503050406030204" pitchFamily="18" charset="0"/>
              </a:rPr>
              <a:t>, providing the user with real-time updates about their surroundings.</a:t>
            </a:r>
          </a:p>
          <a:p>
            <a:pPr marL="228303" indent="-228303" algn="just">
              <a:buFont typeface="Wingdings" panose="05000000000000000000" pitchFamily="2" charset="2"/>
              <a:buChar char="ü"/>
            </a:pPr>
            <a:endParaRPr lang="en-US" sz="1598" dirty="0">
              <a:latin typeface="Cambria" panose="02040503050406030204" pitchFamily="18" charset="0"/>
              <a:ea typeface="Cambria" panose="02040503050406030204" pitchFamily="18" charset="0"/>
            </a:endParaRPr>
          </a:p>
          <a:p>
            <a:pPr marL="228303" indent="-228303" algn="just">
              <a:buFont typeface="Wingdings" panose="05000000000000000000" pitchFamily="2" charset="2"/>
              <a:buChar char="ü"/>
            </a:pPr>
            <a:r>
              <a:rPr lang="en-US" sz="1598" dirty="0">
                <a:latin typeface="Cambria" panose="02040503050406030204" pitchFamily="18" charset="0"/>
                <a:ea typeface="Cambria" panose="02040503050406030204" pitchFamily="18" charset="0"/>
              </a:rPr>
              <a:t>Advanced object detection algorithms such as </a:t>
            </a:r>
            <a:r>
              <a:rPr lang="en-US" sz="1598" dirty="0" smtClean="0">
                <a:solidFill>
                  <a:srgbClr val="FF0000"/>
                </a:solidFill>
                <a:latin typeface="Cambria" panose="02040503050406030204" pitchFamily="18" charset="0"/>
                <a:ea typeface="Cambria" panose="02040503050406030204" pitchFamily="18" charset="0"/>
              </a:rPr>
              <a:t>YOLO V5 and Convolution Neural Network (CNN) </a:t>
            </a:r>
            <a:r>
              <a:rPr lang="en-US" sz="1598" dirty="0" smtClean="0">
                <a:latin typeface="Cambria" panose="02040503050406030204" pitchFamily="18" charset="0"/>
                <a:ea typeface="Cambria" panose="02040503050406030204" pitchFamily="18" charset="0"/>
              </a:rPr>
              <a:t>for </a:t>
            </a:r>
            <a:r>
              <a:rPr lang="en-US" sz="1598" dirty="0">
                <a:latin typeface="Cambria" panose="02040503050406030204" pitchFamily="18" charset="0"/>
                <a:ea typeface="Cambria" panose="02040503050406030204" pitchFamily="18" charset="0"/>
              </a:rPr>
              <a:t>real-time object detection are employed to identify objects present in the environment.</a:t>
            </a:r>
            <a:endParaRPr lang="en-IN" sz="1598" dirty="0">
              <a:latin typeface="Cambria" panose="02040503050406030204" pitchFamily="18" charset="0"/>
              <a:ea typeface="Cambria" panose="02040503050406030204" pitchFamily="18" charset="0"/>
            </a:endParaRPr>
          </a:p>
        </p:txBody>
      </p:sp>
      <p:pic>
        <p:nvPicPr>
          <p:cNvPr id="2050" name="Picture 2" descr="smart neck belt with camera for blind. Image 2 of 4">
            <a:extLst>
              <a:ext uri="{FF2B5EF4-FFF2-40B4-BE49-F238E27FC236}">
                <a16:creationId xmlns:a16="http://schemas.microsoft.com/office/drawing/2014/main" xmlns="" id="{69B0A54B-B42B-AE21-8B6E-A606F3695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276" y="1052173"/>
            <a:ext cx="2090204" cy="20902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mart neck belt with camera for blind. Image 4 of 4">
            <a:extLst>
              <a:ext uri="{FF2B5EF4-FFF2-40B4-BE49-F238E27FC236}">
                <a16:creationId xmlns:a16="http://schemas.microsoft.com/office/drawing/2014/main" xmlns="" id="{31C23C8E-5757-F966-1873-6922D8FBC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50" y="3960705"/>
            <a:ext cx="1991810" cy="19918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9D8DFD2B-2719-058E-65F4-A83B1EDBED04}"/>
              </a:ext>
            </a:extLst>
          </p:cNvPr>
          <p:cNvSpPr/>
          <p:nvPr/>
        </p:nvSpPr>
        <p:spPr>
          <a:xfrm>
            <a:off x="1361155" y="849225"/>
            <a:ext cx="8795129" cy="830997"/>
          </a:xfrm>
          <a:prstGeom prst="rect">
            <a:avLst/>
          </a:prstGeom>
          <a:noFill/>
        </p:spPr>
        <p:txBody>
          <a:bodyPr wrap="square" lIns="91440" tIns="45720" rIns="91440" bIns="45720">
            <a:spAutoFit/>
          </a:bodyPr>
          <a:lstStyle/>
          <a:p>
            <a:pPr algn="ctr"/>
            <a:r>
              <a:rPr lang="en-US" sz="48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Georgia" panose="02040502050405020303" pitchFamily="18" charset="0"/>
                <a:cs typeface="Calibri"/>
              </a:rPr>
              <a:t>SOLUTION OVERVIEW</a:t>
            </a:r>
            <a:endParaRPr lang="en-IN"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04479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6" name="object 2">
            <a:extLst>
              <a:ext uri="{FF2B5EF4-FFF2-40B4-BE49-F238E27FC236}">
                <a16:creationId xmlns:a16="http://schemas.microsoft.com/office/drawing/2014/main" xmlns="" id="{61140E15-B8EE-A976-439F-5795929D8508}"/>
              </a:ext>
            </a:extLst>
          </p:cNvPr>
          <p:cNvSpPr txBox="1">
            <a:spLocks/>
          </p:cNvSpPr>
          <p:nvPr/>
        </p:nvSpPr>
        <p:spPr>
          <a:xfrm>
            <a:off x="3305445" y="950699"/>
            <a:ext cx="7709023" cy="560487"/>
          </a:xfrm>
          <a:prstGeom prst="rect">
            <a:avLst/>
          </a:prstGeom>
        </p:spPr>
        <p:txBody>
          <a:bodyPr vert="horz" wrap="square" lIns="0" tIns="7188" rIns="0" bIns="0" rtlCol="0">
            <a:spAutoFit/>
          </a:bodyPr>
          <a:lstStyle>
            <a:lvl1pPr>
              <a:defRPr sz="3150" b="0" i="0">
                <a:solidFill>
                  <a:srgbClr val="332C2C"/>
                </a:solidFill>
                <a:latin typeface="Verdana"/>
                <a:ea typeface="+mj-ea"/>
                <a:cs typeface="Verdana"/>
              </a:defRPr>
            </a:lvl1pPr>
          </a:lstStyle>
          <a:p>
            <a:pPr marL="1590087" marR="3382" indent="-1582054">
              <a:lnSpc>
                <a:spcPct val="100099"/>
              </a:lnSpc>
              <a:spcBef>
                <a:spcPts val="57"/>
              </a:spcBef>
            </a:pPr>
            <a:r>
              <a:rPr lang="en-US" sz="3595" b="1" kern="0" dirty="0">
                <a:solidFill>
                  <a:schemeClr val="accent6">
                    <a:lumMod val="75000"/>
                  </a:schemeClr>
                </a:solidFill>
                <a:latin typeface="Georgia" panose="02040502050405020303" pitchFamily="18" charset="0"/>
                <a:cs typeface="Calibri"/>
              </a:rPr>
              <a:t>ARCHITECTURAL DIAGRAM</a:t>
            </a:r>
          </a:p>
        </p:txBody>
      </p:sp>
      <p:grpSp>
        <p:nvGrpSpPr>
          <p:cNvPr id="40" name="Group 39">
            <a:extLst>
              <a:ext uri="{FF2B5EF4-FFF2-40B4-BE49-F238E27FC236}">
                <a16:creationId xmlns:a16="http://schemas.microsoft.com/office/drawing/2014/main" xmlns="" id="{18F5074B-84D4-133C-9ED2-8614C7BF7558}"/>
              </a:ext>
            </a:extLst>
          </p:cNvPr>
          <p:cNvGrpSpPr/>
          <p:nvPr/>
        </p:nvGrpSpPr>
        <p:grpSpPr>
          <a:xfrm>
            <a:off x="1271469" y="1880150"/>
            <a:ext cx="10360463" cy="3260943"/>
            <a:chOff x="3571993" y="3202438"/>
            <a:chExt cx="10209877" cy="4308464"/>
          </a:xfrm>
        </p:grpSpPr>
        <p:sp>
          <p:nvSpPr>
            <p:cNvPr id="29" name="Rounded Rectangle 5">
              <a:extLst>
                <a:ext uri="{FF2B5EF4-FFF2-40B4-BE49-F238E27FC236}">
                  <a16:creationId xmlns:a16="http://schemas.microsoft.com/office/drawing/2014/main" xmlns="" id="{FB277ED8-A3FC-9739-4678-3871CDC053E7}"/>
                </a:ext>
              </a:extLst>
            </p:cNvPr>
            <p:cNvSpPr/>
            <p:nvPr/>
          </p:nvSpPr>
          <p:spPr>
            <a:xfrm>
              <a:off x="4248283" y="3202438"/>
              <a:ext cx="17526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5" dirty="0">
                  <a:ln>
                    <a:solidFill>
                      <a:sysClr val="windowText" lastClr="000000"/>
                    </a:solidFill>
                  </a:ln>
                  <a:solidFill>
                    <a:schemeClr val="accent1"/>
                  </a:solidFill>
                </a:rPr>
                <a:t>Image Capturing</a:t>
              </a:r>
              <a:endParaRPr lang="en-IN" sz="1065" dirty="0">
                <a:ln>
                  <a:solidFill>
                    <a:sysClr val="windowText" lastClr="000000"/>
                  </a:solidFill>
                </a:ln>
                <a:solidFill>
                  <a:schemeClr val="accent1"/>
                </a:solidFill>
              </a:endParaRPr>
            </a:p>
          </p:txBody>
        </p:sp>
        <p:cxnSp>
          <p:nvCxnSpPr>
            <p:cNvPr id="30" name="Straight Arrow Connector 29">
              <a:extLst>
                <a:ext uri="{FF2B5EF4-FFF2-40B4-BE49-F238E27FC236}">
                  <a16:creationId xmlns:a16="http://schemas.microsoft.com/office/drawing/2014/main" xmlns="" id="{FF6354A3-DB57-2CF1-BB16-EA1DD3B79D8B}"/>
                </a:ext>
              </a:extLst>
            </p:cNvPr>
            <p:cNvCxnSpPr/>
            <p:nvPr/>
          </p:nvCxnSpPr>
          <p:spPr>
            <a:xfrm flipV="1">
              <a:off x="6000883" y="3583438"/>
              <a:ext cx="1657350" cy="108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9">
              <a:extLst>
                <a:ext uri="{FF2B5EF4-FFF2-40B4-BE49-F238E27FC236}">
                  <a16:creationId xmlns:a16="http://schemas.microsoft.com/office/drawing/2014/main" xmlns="" id="{4121071F-DEEB-C764-1AB7-CCF6AAC592AB}"/>
                </a:ext>
              </a:extLst>
            </p:cNvPr>
            <p:cNvSpPr/>
            <p:nvPr/>
          </p:nvSpPr>
          <p:spPr>
            <a:xfrm>
              <a:off x="7658233" y="3202438"/>
              <a:ext cx="1752600" cy="762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8" dirty="0">
                  <a:ln>
                    <a:solidFill>
                      <a:sysClr val="windowText" lastClr="000000"/>
                    </a:solidFill>
                  </a:ln>
                  <a:solidFill>
                    <a:schemeClr val="accent1"/>
                  </a:solidFill>
                </a:rPr>
                <a:t>Image Processing</a:t>
              </a:r>
              <a:endParaRPr lang="en-IN" sz="1198" dirty="0">
                <a:ln>
                  <a:solidFill>
                    <a:sysClr val="windowText" lastClr="000000"/>
                  </a:solidFill>
                </a:ln>
                <a:solidFill>
                  <a:schemeClr val="accent1"/>
                </a:solidFill>
              </a:endParaRPr>
            </a:p>
          </p:txBody>
        </p:sp>
        <p:sp>
          <p:nvSpPr>
            <p:cNvPr id="33" name="Rectangle 32">
              <a:extLst>
                <a:ext uri="{FF2B5EF4-FFF2-40B4-BE49-F238E27FC236}">
                  <a16:creationId xmlns:a16="http://schemas.microsoft.com/office/drawing/2014/main" xmlns="" id="{F89EDA9D-441A-D0AD-576D-B8C25F03E3A8}"/>
                </a:ext>
              </a:extLst>
            </p:cNvPr>
            <p:cNvSpPr/>
            <p:nvPr/>
          </p:nvSpPr>
          <p:spPr>
            <a:xfrm>
              <a:off x="3571993" y="5176453"/>
              <a:ext cx="1964871" cy="1431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8" dirty="0">
                  <a:ln>
                    <a:solidFill>
                      <a:sysClr val="windowText" lastClr="000000"/>
                    </a:solidFill>
                  </a:ln>
                  <a:solidFill>
                    <a:schemeClr val="accent1"/>
                  </a:solidFill>
                </a:rPr>
                <a:t>Object Training using Pre-Trained Dataset</a:t>
              </a:r>
              <a:endParaRPr lang="en-IN" sz="1198" dirty="0">
                <a:ln>
                  <a:solidFill>
                    <a:sysClr val="windowText" lastClr="000000"/>
                  </a:solidFill>
                </a:ln>
                <a:solidFill>
                  <a:schemeClr val="accent1"/>
                </a:solidFill>
              </a:endParaRPr>
            </a:p>
          </p:txBody>
        </p:sp>
        <p:sp>
          <p:nvSpPr>
            <p:cNvPr id="34" name="Rounded Rectangle 15">
              <a:extLst>
                <a:ext uri="{FF2B5EF4-FFF2-40B4-BE49-F238E27FC236}">
                  <a16:creationId xmlns:a16="http://schemas.microsoft.com/office/drawing/2014/main" xmlns="" id="{0B4F44E6-3AF9-5AAE-8D94-3F42D75AFB55}"/>
                </a:ext>
              </a:extLst>
            </p:cNvPr>
            <p:cNvSpPr/>
            <p:nvPr/>
          </p:nvSpPr>
          <p:spPr>
            <a:xfrm>
              <a:off x="11648270" y="5109894"/>
              <a:ext cx="2133600" cy="15170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8" dirty="0">
                  <a:ln>
                    <a:solidFill>
                      <a:sysClr val="windowText" lastClr="000000"/>
                    </a:solidFill>
                  </a:ln>
                  <a:solidFill>
                    <a:schemeClr val="accent1"/>
                  </a:solidFill>
                </a:rPr>
                <a:t>Recognizing object and producing alert through  sound  or vibration</a:t>
              </a:r>
              <a:endParaRPr lang="en-IN" sz="1198" dirty="0">
                <a:ln>
                  <a:solidFill>
                    <a:sysClr val="windowText" lastClr="000000"/>
                  </a:solidFill>
                </a:ln>
                <a:solidFill>
                  <a:schemeClr val="accent1"/>
                </a:solidFill>
              </a:endParaRPr>
            </a:p>
          </p:txBody>
        </p:sp>
        <p:sp>
          <p:nvSpPr>
            <p:cNvPr id="35" name="Oval 34">
              <a:extLst>
                <a:ext uri="{FF2B5EF4-FFF2-40B4-BE49-F238E27FC236}">
                  <a16:creationId xmlns:a16="http://schemas.microsoft.com/office/drawing/2014/main" xmlns="" id="{59AC47CF-F772-2234-26A6-86BB0C8EC37D}"/>
                </a:ext>
              </a:extLst>
            </p:cNvPr>
            <p:cNvSpPr/>
            <p:nvPr/>
          </p:nvSpPr>
          <p:spPr>
            <a:xfrm>
              <a:off x="6611828" y="5085669"/>
              <a:ext cx="1556868" cy="16071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8" dirty="0">
                  <a:ln>
                    <a:solidFill>
                      <a:sysClr val="windowText" lastClr="000000"/>
                    </a:solidFill>
                  </a:ln>
                  <a:solidFill>
                    <a:schemeClr val="accent1"/>
                  </a:solidFill>
                </a:rPr>
                <a:t>Using YoloV5 Algorithm to detect object</a:t>
              </a:r>
              <a:endParaRPr lang="en-IN" sz="1198" dirty="0">
                <a:ln>
                  <a:solidFill>
                    <a:sysClr val="windowText" lastClr="000000"/>
                  </a:solidFill>
                </a:ln>
                <a:solidFill>
                  <a:schemeClr val="accent1"/>
                </a:solidFill>
              </a:endParaRPr>
            </a:p>
          </p:txBody>
        </p:sp>
        <p:cxnSp>
          <p:nvCxnSpPr>
            <p:cNvPr id="36" name="Straight Arrow Connector 35">
              <a:extLst>
                <a:ext uri="{FF2B5EF4-FFF2-40B4-BE49-F238E27FC236}">
                  <a16:creationId xmlns:a16="http://schemas.microsoft.com/office/drawing/2014/main" xmlns="" id="{A57E6268-1550-A31F-66E9-967E997FBD2D}"/>
                </a:ext>
              </a:extLst>
            </p:cNvPr>
            <p:cNvCxnSpPr/>
            <p:nvPr/>
          </p:nvCxnSpPr>
          <p:spPr>
            <a:xfrm>
              <a:off x="5536864" y="5891603"/>
              <a:ext cx="1074964" cy="77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905E1677-8779-5DC6-1CF8-0E2C46D9547E}"/>
                </a:ext>
              </a:extLst>
            </p:cNvPr>
            <p:cNvCxnSpPr>
              <a:cxnSpLocks/>
              <a:stCxn id="56" idx="2"/>
              <a:endCxn id="45" idx="0"/>
            </p:cNvCxnSpPr>
            <p:nvPr/>
          </p:nvCxnSpPr>
          <p:spPr>
            <a:xfrm>
              <a:off x="9547962" y="6452396"/>
              <a:ext cx="5270" cy="10585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42" name="Connector: Elbow 41">
            <a:extLst>
              <a:ext uri="{FF2B5EF4-FFF2-40B4-BE49-F238E27FC236}">
                <a16:creationId xmlns:a16="http://schemas.microsoft.com/office/drawing/2014/main" xmlns="" id="{0BEBD403-93A4-31D0-7C2A-EFC7726127A9}"/>
              </a:ext>
            </a:extLst>
          </p:cNvPr>
          <p:cNvCxnSpPr>
            <a:cxnSpLocks/>
            <a:stCxn id="31" idx="2"/>
            <a:endCxn id="33" idx="0"/>
          </p:cNvCxnSpPr>
          <p:nvPr/>
        </p:nvCxnSpPr>
        <p:spPr>
          <a:xfrm rot="5400000">
            <a:off x="3829130" y="896149"/>
            <a:ext cx="917337" cy="4038807"/>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9">
            <a:extLst>
              <a:ext uri="{FF2B5EF4-FFF2-40B4-BE49-F238E27FC236}">
                <a16:creationId xmlns:a16="http://schemas.microsoft.com/office/drawing/2014/main" xmlns="" id="{A922D58D-E7FE-9027-BE74-3DC44B18418B}"/>
              </a:ext>
            </a:extLst>
          </p:cNvPr>
          <p:cNvSpPr/>
          <p:nvPr/>
        </p:nvSpPr>
        <p:spPr>
          <a:xfrm>
            <a:off x="6451701" y="5141094"/>
            <a:ext cx="1778449" cy="5767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8" dirty="0">
                <a:ln>
                  <a:solidFill>
                    <a:sysClr val="windowText" lastClr="000000"/>
                  </a:solidFill>
                </a:ln>
                <a:solidFill>
                  <a:schemeClr val="accent1"/>
                </a:solidFill>
              </a:rPr>
              <a:t>No obstacles</a:t>
            </a:r>
            <a:endParaRPr lang="en-IN" sz="1198" dirty="0">
              <a:ln>
                <a:solidFill>
                  <a:sysClr val="windowText" lastClr="000000"/>
                </a:solidFill>
              </a:ln>
              <a:solidFill>
                <a:schemeClr val="accent1"/>
              </a:solidFill>
            </a:endParaRPr>
          </a:p>
        </p:txBody>
      </p:sp>
      <p:cxnSp>
        <p:nvCxnSpPr>
          <p:cNvPr id="46" name="Straight Arrow Connector 45">
            <a:extLst>
              <a:ext uri="{FF2B5EF4-FFF2-40B4-BE49-F238E27FC236}">
                <a16:creationId xmlns:a16="http://schemas.microsoft.com/office/drawing/2014/main" xmlns="" id="{FF449C1F-9177-58BA-422A-4CB7E52C91C8}"/>
              </a:ext>
            </a:extLst>
          </p:cNvPr>
          <p:cNvCxnSpPr>
            <a:cxnSpLocks/>
            <a:stCxn id="56" idx="3"/>
            <a:endCxn id="34" idx="1"/>
          </p:cNvCxnSpPr>
          <p:nvPr/>
        </p:nvCxnSpPr>
        <p:spPr>
          <a:xfrm flipV="1">
            <a:off x="7814096" y="3897959"/>
            <a:ext cx="1652768" cy="1390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xmlns="" id="{C67D07F8-61A4-7C0F-4D75-681F3C3583E7}"/>
              </a:ext>
            </a:extLst>
          </p:cNvPr>
          <p:cNvSpPr txBox="1"/>
          <p:nvPr/>
        </p:nvSpPr>
        <p:spPr>
          <a:xfrm>
            <a:off x="8023713" y="3636826"/>
            <a:ext cx="558111" cy="338234"/>
          </a:xfrm>
          <a:prstGeom prst="rect">
            <a:avLst/>
          </a:prstGeom>
          <a:noFill/>
        </p:spPr>
        <p:txBody>
          <a:bodyPr wrap="square" rtlCol="0">
            <a:spAutoFit/>
          </a:bodyPr>
          <a:lstStyle/>
          <a:p>
            <a:r>
              <a:rPr lang="en-US" sz="1598" b="1" dirty="0"/>
              <a:t>YES</a:t>
            </a:r>
            <a:endParaRPr lang="en-IN" sz="1598" b="1" dirty="0"/>
          </a:p>
        </p:txBody>
      </p:sp>
      <p:sp>
        <p:nvSpPr>
          <p:cNvPr id="51" name="TextBox 50">
            <a:extLst>
              <a:ext uri="{FF2B5EF4-FFF2-40B4-BE49-F238E27FC236}">
                <a16:creationId xmlns:a16="http://schemas.microsoft.com/office/drawing/2014/main" xmlns="" id="{C476127C-8C0A-D2F5-4EA8-62F9E02D58DF}"/>
              </a:ext>
            </a:extLst>
          </p:cNvPr>
          <p:cNvSpPr txBox="1"/>
          <p:nvPr/>
        </p:nvSpPr>
        <p:spPr>
          <a:xfrm>
            <a:off x="7340925" y="4679093"/>
            <a:ext cx="558111" cy="338234"/>
          </a:xfrm>
          <a:prstGeom prst="rect">
            <a:avLst/>
          </a:prstGeom>
          <a:noFill/>
        </p:spPr>
        <p:txBody>
          <a:bodyPr wrap="square" rtlCol="0">
            <a:spAutoFit/>
          </a:bodyPr>
          <a:lstStyle/>
          <a:p>
            <a:r>
              <a:rPr lang="en-US" sz="1598" b="1" dirty="0"/>
              <a:t>NO</a:t>
            </a:r>
            <a:endParaRPr lang="en-IN" sz="1598" b="1" dirty="0"/>
          </a:p>
        </p:txBody>
      </p:sp>
      <p:sp>
        <p:nvSpPr>
          <p:cNvPr id="56" name="Diamond 55">
            <a:extLst>
              <a:ext uri="{FF2B5EF4-FFF2-40B4-BE49-F238E27FC236}">
                <a16:creationId xmlns:a16="http://schemas.microsoft.com/office/drawing/2014/main" xmlns="" id="{DD3628E6-BA7A-0CC2-8AD8-A47753927BC0}"/>
              </a:ext>
            </a:extLst>
          </p:cNvPr>
          <p:cNvSpPr/>
          <p:nvPr/>
        </p:nvSpPr>
        <p:spPr>
          <a:xfrm>
            <a:off x="6857060" y="3483780"/>
            <a:ext cx="957036" cy="856163"/>
          </a:xfrm>
          <a:prstGeom prst="diamond">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98" b="1" dirty="0">
                <a:solidFill>
                  <a:schemeClr val="tx1"/>
                </a:solidFill>
              </a:rPr>
              <a:t>If</a:t>
            </a:r>
            <a:endParaRPr lang="en-IN" sz="1598" b="1" dirty="0">
              <a:solidFill>
                <a:schemeClr val="tx1"/>
              </a:solidFill>
            </a:endParaRPr>
          </a:p>
        </p:txBody>
      </p:sp>
      <p:cxnSp>
        <p:nvCxnSpPr>
          <p:cNvPr id="61" name="Straight Arrow Connector 60">
            <a:extLst>
              <a:ext uri="{FF2B5EF4-FFF2-40B4-BE49-F238E27FC236}">
                <a16:creationId xmlns:a16="http://schemas.microsoft.com/office/drawing/2014/main" xmlns="" id="{7CAF44F9-E2C9-33CA-DB6A-CE1C340F8450}"/>
              </a:ext>
            </a:extLst>
          </p:cNvPr>
          <p:cNvCxnSpPr>
            <a:cxnSpLocks/>
            <a:endCxn id="56" idx="1"/>
          </p:cNvCxnSpPr>
          <p:nvPr/>
        </p:nvCxnSpPr>
        <p:spPr>
          <a:xfrm>
            <a:off x="5945385" y="3899065"/>
            <a:ext cx="911676" cy="127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77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xmlns="" id="{E2DC079C-1DFE-0ACA-AE5C-ABDFFAE0C027}"/>
              </a:ext>
            </a:extLst>
          </p:cNvPr>
          <p:cNvPicPr>
            <a:picLocks noChangeAspect="1"/>
          </p:cNvPicPr>
          <p:nvPr/>
        </p:nvPicPr>
        <p:blipFill rotWithShape="1">
          <a:blip r:embed="rId2"/>
          <a:srcRect l="65332" t="23593" r="8594" b="56346"/>
          <a:stretch/>
        </p:blipFill>
        <p:spPr>
          <a:xfrm>
            <a:off x="959556" y="1411111"/>
            <a:ext cx="10453512" cy="4346222"/>
          </a:xfrm>
          <a:prstGeom prst="rect">
            <a:avLst/>
          </a:prstGeom>
        </p:spPr>
      </p:pic>
      <p:grpSp>
        <p:nvGrpSpPr>
          <p:cNvPr id="1037" name="Group 1036">
            <a:extLst>
              <a:ext uri="{FF2B5EF4-FFF2-40B4-BE49-F238E27FC236}">
                <a16:creationId xmlns:a16="http://schemas.microsoft.com/office/drawing/2014/main" xmlns="" id="{D4D7444E-8572-6DFD-CB75-0984238C71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025" y="6737718"/>
            <a:ext cx="12207200" cy="123363"/>
            <a:chOff x="-5025" y="6737718"/>
            <a:chExt cx="12207200" cy="123363"/>
          </a:xfrm>
        </p:grpSpPr>
        <p:sp>
          <p:nvSpPr>
            <p:cNvPr id="1038" name="Rectangle 1037">
              <a:extLst>
                <a:ext uri="{FF2B5EF4-FFF2-40B4-BE49-F238E27FC236}">
                  <a16:creationId xmlns:a16="http://schemas.microsoft.com/office/drawing/2014/main" xmlns="" id="{01C89D56-574B-DBE6-E414-A886D4CD9B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xmlns="" id="{26808B29-2E24-7E95-6543-9B0B821797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xmlns="" id="{DF91D877-7B5E-7D42-8239-AFC9E5901988}"/>
              </a:ext>
            </a:extLst>
          </p:cNvPr>
          <p:cNvSpPr txBox="1"/>
          <p:nvPr/>
        </p:nvSpPr>
        <p:spPr>
          <a:xfrm>
            <a:off x="7910284" y="2533476"/>
            <a:ext cx="3405415" cy="3447832"/>
          </a:xfrm>
          <a:prstGeom prst="rect">
            <a:avLst/>
          </a:prstGeom>
        </p:spPr>
        <p:txBody>
          <a:bodyPr vert="horz" lIns="91440" tIns="45720" rIns="91440" bIns="45720" rtlCol="0" anchor="t">
            <a:normAutofit/>
          </a:bodyPr>
          <a:lstStyle/>
          <a:p>
            <a:pPr marL="342900"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sz="1900" b="0" i="0" u="none" strike="noStrike" cap="none" spc="0" normalizeH="0" baseline="0" noProof="0" dirty="0">
              <a:ln>
                <a:noFill/>
              </a:ln>
              <a:effectLst/>
              <a:uLnTx/>
              <a:uFillTx/>
            </a:endParaRPr>
          </a:p>
        </p:txBody>
      </p:sp>
      <p:sp>
        <p:nvSpPr>
          <p:cNvPr id="16" name="TextBox 15">
            <a:extLst>
              <a:ext uri="{FF2B5EF4-FFF2-40B4-BE49-F238E27FC236}">
                <a16:creationId xmlns:a16="http://schemas.microsoft.com/office/drawing/2014/main" xmlns="" id="{3DDAC039-825F-19ED-7FE9-EFBA5E7EEBD2}"/>
              </a:ext>
            </a:extLst>
          </p:cNvPr>
          <p:cNvSpPr txBox="1"/>
          <p:nvPr/>
        </p:nvSpPr>
        <p:spPr>
          <a:xfrm>
            <a:off x="3053609" y="2796878"/>
            <a:ext cx="2428922" cy="830997"/>
          </a:xfrm>
          <a:prstGeom prst="rect">
            <a:avLst/>
          </a:prstGeom>
          <a:noFill/>
        </p:spPr>
        <p:txBody>
          <a:bodyPr wrap="square" rtlCol="0">
            <a:spAutoFit/>
          </a:bodyPr>
          <a:lstStyle/>
          <a:p>
            <a:r>
              <a:rPr lang="en-IN" sz="2400" b="1" dirty="0"/>
              <a:t>Yolov5 &amp; IoT sensor</a:t>
            </a:r>
          </a:p>
        </p:txBody>
      </p:sp>
      <p:sp>
        <p:nvSpPr>
          <p:cNvPr id="23" name="TextBox 22">
            <a:extLst>
              <a:ext uri="{FF2B5EF4-FFF2-40B4-BE49-F238E27FC236}">
                <a16:creationId xmlns:a16="http://schemas.microsoft.com/office/drawing/2014/main" xmlns="" id="{BA8E9397-AAB5-E982-E122-BF37E0920D0A}"/>
              </a:ext>
            </a:extLst>
          </p:cNvPr>
          <p:cNvSpPr txBox="1"/>
          <p:nvPr/>
        </p:nvSpPr>
        <p:spPr>
          <a:xfrm>
            <a:off x="2123337" y="580114"/>
            <a:ext cx="8895643"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ln w="11430"/>
                <a:solidFill>
                  <a:srgbClr val="C32D2E">
                    <a:lumMod val="75000"/>
                  </a:srgbClr>
                </a:solidFill>
                <a:effectLst>
                  <a:outerShdw blurRad="50800" dist="39000" dir="5460000" algn="tl">
                    <a:srgbClr val="000000">
                      <a:alpha val="38000"/>
                    </a:srgbClr>
                  </a:outerShdw>
                </a:effectLst>
                <a:latin typeface="Algerian" pitchFamily="82" charset="0"/>
                <a:cs typeface="Arial" panose="020B0604020202020204" pitchFamily="34" charset="0"/>
              </a:rPr>
              <a:t>Obstacle Detection</a:t>
            </a:r>
            <a:endParaRPr kumimoji="0" lang="en-US" sz="4800" b="1" i="0" u="none" strike="noStrike" kern="1200" cap="none" spc="0" normalizeH="0" baseline="0" noProof="0" dirty="0">
              <a:ln w="11430"/>
              <a:solidFill>
                <a:srgbClr val="C32D2E">
                  <a:lumMod val="75000"/>
                </a:srgbClr>
              </a:solidFill>
              <a:effectLst>
                <a:outerShdw blurRad="50800" dist="39000" dir="5460000" algn="tl">
                  <a:srgbClr val="000000">
                    <a:alpha val="38000"/>
                  </a:srgbClr>
                </a:outerShdw>
              </a:effectLst>
              <a:uLnTx/>
              <a:uFillTx/>
              <a:latin typeface="Algerian" pitchFamily="82" charset="0"/>
              <a:ea typeface="+mn-ea"/>
              <a:cs typeface="Arial" panose="020B0604020202020204" pitchFamily="34" charset="0"/>
            </a:endParaRPr>
          </a:p>
        </p:txBody>
      </p:sp>
    </p:spTree>
    <p:extLst>
      <p:ext uri="{BB962C8B-B14F-4D97-AF65-F5344CB8AC3E}">
        <p14:creationId xmlns:p14="http://schemas.microsoft.com/office/powerpoint/2010/main" val="138358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6" name="TextBox 5">
            <a:extLst>
              <a:ext uri="{FF2B5EF4-FFF2-40B4-BE49-F238E27FC236}">
                <a16:creationId xmlns:a16="http://schemas.microsoft.com/office/drawing/2014/main" xmlns="" id="{BA8E9397-AAB5-E982-E122-BF37E0920D0A}"/>
              </a:ext>
            </a:extLst>
          </p:cNvPr>
          <p:cNvSpPr txBox="1"/>
          <p:nvPr/>
        </p:nvSpPr>
        <p:spPr>
          <a:xfrm>
            <a:off x="102323" y="534224"/>
            <a:ext cx="12185423"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w="11430"/>
                <a:solidFill>
                  <a:srgbClr val="C32D2E">
                    <a:lumMod val="75000"/>
                  </a:srgbClr>
                </a:solidFill>
                <a:effectLst>
                  <a:outerShdw blurRad="50800" dist="39000" dir="5460000" algn="tl">
                    <a:srgbClr val="000000">
                      <a:alpha val="38000"/>
                    </a:srgbClr>
                  </a:outerShdw>
                </a:effectLst>
                <a:uLnTx/>
                <a:uFillTx/>
                <a:latin typeface="Algerian" pitchFamily="82" charset="0"/>
                <a:ea typeface="+mn-ea"/>
                <a:cs typeface="Arial" panose="020B0604020202020204" pitchFamily="34" charset="0"/>
              </a:rPr>
              <a:t>Working model using yolov5</a:t>
            </a:r>
            <a:r>
              <a:rPr lang="en-US" sz="4400" b="1" dirty="0">
                <a:ln w="11430"/>
                <a:solidFill>
                  <a:srgbClr val="C32D2E">
                    <a:lumMod val="75000"/>
                  </a:srgbClr>
                </a:solidFill>
                <a:effectLst>
                  <a:outerShdw blurRad="50800" dist="39000" dir="5460000" algn="tl">
                    <a:srgbClr val="000000">
                      <a:alpha val="38000"/>
                    </a:srgbClr>
                  </a:outerShdw>
                </a:effectLst>
                <a:latin typeface="Algerian" pitchFamily="82" charset="0"/>
                <a:cs typeface="Arial" panose="020B0604020202020204" pitchFamily="34" charset="0"/>
              </a:rPr>
              <a:t> Algorithm</a:t>
            </a:r>
            <a:endParaRPr kumimoji="0" lang="en-US" sz="4400" b="1" i="0" u="none" strike="noStrike" kern="1200" cap="none" spc="0" normalizeH="0" baseline="0" noProof="0" dirty="0">
              <a:ln w="11430"/>
              <a:solidFill>
                <a:srgbClr val="C32D2E">
                  <a:lumMod val="75000"/>
                </a:srgbClr>
              </a:solidFill>
              <a:effectLst>
                <a:outerShdw blurRad="50800" dist="39000" dir="5460000" algn="tl">
                  <a:srgbClr val="000000">
                    <a:alpha val="38000"/>
                  </a:srgbClr>
                </a:outerShdw>
              </a:effectLst>
              <a:uLnTx/>
              <a:uFillTx/>
              <a:latin typeface="Algerian" pitchFamily="82" charset="0"/>
              <a:ea typeface="+mn-ea"/>
              <a:cs typeface="Arial" panose="020B0604020202020204" pitchFamily="34" charset="0"/>
            </a:endParaRPr>
          </a:p>
        </p:txBody>
      </p:sp>
      <p:pic>
        <p:nvPicPr>
          <p:cNvPr id="2050" name="Picture 2" descr="How Object Detection Evolved (Part 1) | by Andrii Polukhin | Medium">
            <a:extLst>
              <a:ext uri="{FF2B5EF4-FFF2-40B4-BE49-F238E27FC236}">
                <a16:creationId xmlns:a16="http://schemas.microsoft.com/office/drawing/2014/main" xmlns="" id="{AD2B9E3D-BF23-8C59-16D2-CCCA0EC84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494" y="1352852"/>
            <a:ext cx="5664588" cy="3806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C5AB4F70-E6AB-FCEA-A897-1B3E7EBA3084}"/>
              </a:ext>
            </a:extLst>
          </p:cNvPr>
          <p:cNvPicPr>
            <a:picLocks noChangeAspect="1"/>
          </p:cNvPicPr>
          <p:nvPr/>
        </p:nvPicPr>
        <p:blipFill rotWithShape="1">
          <a:blip r:embed="rId3"/>
          <a:srcRect l="29722" t="68148" r="34444" b="21317"/>
          <a:stretch/>
        </p:blipFill>
        <p:spPr>
          <a:xfrm>
            <a:off x="3760984" y="5381699"/>
            <a:ext cx="4368801" cy="722489"/>
          </a:xfrm>
          <a:prstGeom prst="rect">
            <a:avLst/>
          </a:prstGeom>
        </p:spPr>
      </p:pic>
    </p:spTree>
    <p:extLst>
      <p:ext uri="{BB962C8B-B14F-4D97-AF65-F5344CB8AC3E}">
        <p14:creationId xmlns:p14="http://schemas.microsoft.com/office/powerpoint/2010/main" val="342234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6" name="TextBox 5">
            <a:extLst>
              <a:ext uri="{FF2B5EF4-FFF2-40B4-BE49-F238E27FC236}">
                <a16:creationId xmlns:a16="http://schemas.microsoft.com/office/drawing/2014/main" xmlns="" id="{BA8E9397-AAB5-E982-E122-BF37E0920D0A}"/>
              </a:ext>
            </a:extLst>
          </p:cNvPr>
          <p:cNvSpPr txBox="1"/>
          <p:nvPr/>
        </p:nvSpPr>
        <p:spPr>
          <a:xfrm>
            <a:off x="407679" y="595018"/>
            <a:ext cx="11582962"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n w="11430"/>
                <a:solidFill>
                  <a:srgbClr val="C32D2E">
                    <a:lumMod val="75000"/>
                  </a:srgbClr>
                </a:solidFill>
                <a:effectLst>
                  <a:outerShdw blurRad="50800" dist="39000" dir="5460000" algn="tl">
                    <a:srgbClr val="000000">
                      <a:alpha val="38000"/>
                    </a:srgbClr>
                  </a:outerShdw>
                </a:effectLst>
                <a:latin typeface="Algerian" pitchFamily="82" charset="0"/>
                <a:cs typeface="Arial" panose="020B0604020202020204" pitchFamily="34" charset="0"/>
              </a:rPr>
              <a:t>Scalability &amp; </a:t>
            </a:r>
            <a:r>
              <a:rPr lang="en-US" sz="4400" b="1" dirty="0" smtClean="0">
                <a:ln w="11430"/>
                <a:solidFill>
                  <a:srgbClr val="C32D2E">
                    <a:lumMod val="75000"/>
                  </a:srgbClr>
                </a:solidFill>
                <a:effectLst>
                  <a:outerShdw blurRad="50800" dist="39000" dir="5460000" algn="tl">
                    <a:srgbClr val="000000">
                      <a:alpha val="38000"/>
                    </a:srgbClr>
                  </a:outerShdw>
                </a:effectLst>
                <a:latin typeface="Algerian" pitchFamily="82" charset="0"/>
                <a:cs typeface="Arial" panose="020B0604020202020204" pitchFamily="34" charset="0"/>
              </a:rPr>
              <a:t>feasibility</a:t>
            </a:r>
            <a:endParaRPr kumimoji="0" lang="en-US" sz="4400" b="1" i="0" u="none" strike="noStrike" kern="1200" cap="none" spc="0" normalizeH="0" baseline="0" noProof="0" dirty="0">
              <a:ln w="11430"/>
              <a:solidFill>
                <a:srgbClr val="C32D2E">
                  <a:lumMod val="75000"/>
                </a:srgbClr>
              </a:solidFill>
              <a:effectLst>
                <a:outerShdw blurRad="50800" dist="39000" dir="5460000" algn="tl">
                  <a:srgbClr val="000000">
                    <a:alpha val="38000"/>
                  </a:srgbClr>
                </a:outerShdw>
              </a:effectLst>
              <a:uLnTx/>
              <a:uFillTx/>
              <a:latin typeface="Algerian" pitchFamily="82" charset="0"/>
              <a:ea typeface="+mn-ea"/>
              <a:cs typeface="Arial" panose="020B0604020202020204" pitchFamily="34" charset="0"/>
            </a:endParaRPr>
          </a:p>
        </p:txBody>
      </p:sp>
      <p:sp>
        <p:nvSpPr>
          <p:cNvPr id="8" name="TextBox 7">
            <a:extLst>
              <a:ext uri="{FF2B5EF4-FFF2-40B4-BE49-F238E27FC236}">
                <a16:creationId xmlns:a16="http://schemas.microsoft.com/office/drawing/2014/main" xmlns="" id="{9378E326-0322-8D3C-D14B-0B6ADE1AD4D4}"/>
              </a:ext>
            </a:extLst>
          </p:cNvPr>
          <p:cNvSpPr txBox="1"/>
          <p:nvPr/>
        </p:nvSpPr>
        <p:spPr>
          <a:xfrm>
            <a:off x="111556" y="1164598"/>
            <a:ext cx="11413347" cy="4893647"/>
          </a:xfrm>
          <a:prstGeom prst="rect">
            <a:avLst/>
          </a:prstGeom>
          <a:noFill/>
        </p:spPr>
        <p:txBody>
          <a:bodyPr wrap="square">
            <a:spAutoFit/>
          </a:bodyPr>
          <a:lstStyle/>
          <a:p>
            <a:pPr algn="just"/>
            <a:r>
              <a:rPr lang="en-IN" sz="2400" b="1" dirty="0">
                <a:latin typeface="Cambria" panose="02040503050406030204" pitchFamily="18" charset="0"/>
                <a:ea typeface="Cambria" panose="02040503050406030204" pitchFamily="18" charset="0"/>
              </a:rPr>
              <a:t>Scalability:</a:t>
            </a:r>
            <a:r>
              <a:rPr lang="en-IN" sz="2400" dirty="0">
                <a:latin typeface="Cambria" panose="02040503050406030204" pitchFamily="18" charset="0"/>
                <a:ea typeface="Cambria" panose="02040503050406030204" pitchFamily="18" charset="0"/>
              </a:rPr>
              <a:t> </a:t>
            </a:r>
          </a:p>
          <a:p>
            <a:pPr marL="800100" lvl="1" indent="-342900" algn="just">
              <a:buFont typeface="Wingdings" panose="05000000000000000000" pitchFamily="2" charset="2"/>
              <a:buChar char="q"/>
            </a:pPr>
            <a:r>
              <a:rPr lang="en-IN" sz="2400" dirty="0">
                <a:latin typeface="Cambria" panose="02040503050406030204" pitchFamily="18" charset="0"/>
                <a:ea typeface="Cambria" panose="02040503050406030204" pitchFamily="18" charset="0"/>
              </a:rPr>
              <a:t>The Smart Belt for the Visually Impaired is easily replicable and adaptable across diverse environments and user demographics, owing to its modular design and use of accessible hardware components and advanced object detection algorithms.</a:t>
            </a:r>
          </a:p>
          <a:p>
            <a:pPr algn="just"/>
            <a:endParaRPr lang="en-IN" sz="2400"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Feasibility: </a:t>
            </a:r>
          </a:p>
          <a:p>
            <a:pPr marL="800100" lvl="1" indent="-342900" algn="just">
              <a:buFont typeface="Wingdings" panose="05000000000000000000" pitchFamily="2" charset="2"/>
              <a:buChar char="q"/>
            </a:pPr>
            <a:r>
              <a:rPr lang="en-IN" sz="2400" dirty="0">
                <a:latin typeface="Cambria" panose="02040503050406030204" pitchFamily="18" charset="0"/>
                <a:ea typeface="Cambria" panose="02040503050406030204" pitchFamily="18" charset="0"/>
              </a:rPr>
              <a:t>Leveraging off-the-shelf hardware like webcams, &amp; YoloV5 algorithm and Convolutional Neural Network for classification, along with open-source software libraries, ensures cost-effectiveness and accessibility. </a:t>
            </a:r>
          </a:p>
          <a:p>
            <a:pPr marL="800100" lvl="1" indent="-342900" algn="just">
              <a:buFont typeface="Wingdings" panose="05000000000000000000" pitchFamily="2" charset="2"/>
              <a:buChar char="q"/>
            </a:pPr>
            <a:r>
              <a:rPr lang="en-IN" sz="2400" dirty="0">
                <a:latin typeface="Cambria" panose="02040503050406030204" pitchFamily="18" charset="0"/>
                <a:ea typeface="Cambria" panose="02040503050406030204" pitchFamily="18" charset="0"/>
              </a:rPr>
              <a:t>Collaborations with relevant organizations and user feedback sessions further enhance usability and address specific user needs, making the project both technically and economically viable.</a:t>
            </a:r>
          </a:p>
        </p:txBody>
      </p:sp>
    </p:spTree>
    <p:extLst>
      <p:ext uri="{BB962C8B-B14F-4D97-AF65-F5344CB8AC3E}">
        <p14:creationId xmlns:p14="http://schemas.microsoft.com/office/powerpoint/2010/main" val="306459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B15F526-F99E-F593-525B-C65C2648D347}"/>
              </a:ext>
            </a:extLst>
          </p:cNvPr>
          <p:cNvGrpSpPr/>
          <p:nvPr/>
        </p:nvGrpSpPr>
        <p:grpSpPr>
          <a:xfrm>
            <a:off x="3288" y="5058085"/>
            <a:ext cx="12176967" cy="1797371"/>
            <a:chOff x="0" y="7892605"/>
            <a:chExt cx="18592800" cy="2699385"/>
          </a:xfrm>
        </p:grpSpPr>
        <p:grpSp>
          <p:nvGrpSpPr>
            <p:cNvPr id="14" name="Group 13">
              <a:extLst>
                <a:ext uri="{FF2B5EF4-FFF2-40B4-BE49-F238E27FC236}">
                  <a16:creationId xmlns:a16="http://schemas.microsoft.com/office/drawing/2014/main" xmlns="" id="{DCB5A519-FFA4-44B1-CDC8-B47AC33D2A85}"/>
                </a:ext>
              </a:extLst>
            </p:cNvPr>
            <p:cNvGrpSpPr/>
            <p:nvPr/>
          </p:nvGrpSpPr>
          <p:grpSpPr>
            <a:xfrm>
              <a:off x="0" y="7892605"/>
              <a:ext cx="18440400" cy="2546985"/>
              <a:chOff x="0" y="7892605"/>
              <a:chExt cx="18440400" cy="2546985"/>
            </a:xfrm>
          </p:grpSpPr>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sp>
            <p:nvSpPr>
              <p:cNvPr id="12" name="object 4">
                <a:extLst>
                  <a:ext uri="{FF2B5EF4-FFF2-40B4-BE49-F238E27FC236}">
                    <a16:creationId xmlns:a16="http://schemas.microsoft.com/office/drawing/2014/main" xmlns="" id="{B3922F34-F056-B83C-091C-98A3B546BF14}"/>
                  </a:ext>
                </a:extLst>
              </p:cNvPr>
              <p:cNvSpPr/>
              <p:nvPr/>
            </p:nvSpPr>
            <p:spPr>
              <a:xfrm>
                <a:off x="152400" y="80450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sp>
          <p:nvSpPr>
            <p:cNvPr id="13" name="object 4">
              <a:extLst>
                <a:ext uri="{FF2B5EF4-FFF2-40B4-BE49-F238E27FC236}">
                  <a16:creationId xmlns:a16="http://schemas.microsoft.com/office/drawing/2014/main" xmlns="" id="{425DB089-4DAF-5E76-2801-230FE11125D5}"/>
                </a:ext>
              </a:extLst>
            </p:cNvPr>
            <p:cNvSpPr/>
            <p:nvPr/>
          </p:nvSpPr>
          <p:spPr>
            <a:xfrm>
              <a:off x="304800" y="81974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sz="1198"/>
            </a:p>
          </p:txBody>
        </p:sp>
      </p:grpSp>
      <p:grpSp>
        <p:nvGrpSpPr>
          <p:cNvPr id="17" name="Group 16">
            <a:extLst>
              <a:ext uri="{FF2B5EF4-FFF2-40B4-BE49-F238E27FC236}">
                <a16:creationId xmlns:a16="http://schemas.microsoft.com/office/drawing/2014/main" xmlns="" id="{70F50522-2898-DD41-E918-8F8671F096BA}"/>
              </a:ext>
            </a:extLst>
          </p:cNvPr>
          <p:cNvGrpSpPr/>
          <p:nvPr/>
        </p:nvGrpSpPr>
        <p:grpSpPr>
          <a:xfrm>
            <a:off x="3289" y="8"/>
            <a:ext cx="12185423" cy="1901383"/>
            <a:chOff x="0" y="12"/>
            <a:chExt cx="18751550" cy="2855595"/>
          </a:xfrm>
        </p:grpSpPr>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5" name="object 3">
              <a:extLst>
                <a:ext uri="{FF2B5EF4-FFF2-40B4-BE49-F238E27FC236}">
                  <a16:creationId xmlns:a16="http://schemas.microsoft.com/office/drawing/2014/main" xmlns="" id="{F65BDF39-3E3D-03F6-F7E8-5D40408F5270}"/>
                </a:ext>
              </a:extLst>
            </p:cNvPr>
            <p:cNvSpPr/>
            <p:nvPr/>
          </p:nvSpPr>
          <p:spPr>
            <a:xfrm>
              <a:off x="152400" y="1524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sp>
          <p:nvSpPr>
            <p:cNvPr id="16" name="object 3">
              <a:extLst>
                <a:ext uri="{FF2B5EF4-FFF2-40B4-BE49-F238E27FC236}">
                  <a16:creationId xmlns:a16="http://schemas.microsoft.com/office/drawing/2014/main" xmlns="" id="{FEF75575-2599-FAF6-DBE7-800303387DDD}"/>
                </a:ext>
              </a:extLst>
            </p:cNvPr>
            <p:cNvSpPr/>
            <p:nvPr/>
          </p:nvSpPr>
          <p:spPr>
            <a:xfrm>
              <a:off x="304800" y="304812"/>
              <a:ext cx="1844675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sz="1198" dirty="0"/>
            </a:p>
          </p:txBody>
        </p:sp>
      </p:grpSp>
      <p:sp>
        <p:nvSpPr>
          <p:cNvPr id="6" name="TextBox 5">
            <a:extLst>
              <a:ext uri="{FF2B5EF4-FFF2-40B4-BE49-F238E27FC236}">
                <a16:creationId xmlns:a16="http://schemas.microsoft.com/office/drawing/2014/main" xmlns="" id="{BA8E9397-AAB5-E982-E122-BF37E0920D0A}"/>
              </a:ext>
            </a:extLst>
          </p:cNvPr>
          <p:cNvSpPr txBox="1"/>
          <p:nvPr/>
        </p:nvSpPr>
        <p:spPr>
          <a:xfrm>
            <a:off x="2596444" y="1119791"/>
            <a:ext cx="8579555"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w="11430"/>
                <a:solidFill>
                  <a:srgbClr val="C32D2E">
                    <a:lumMod val="75000"/>
                  </a:srgbClr>
                </a:solidFill>
                <a:effectLst>
                  <a:outerShdw blurRad="50800" dist="39000" dir="5460000" algn="tl">
                    <a:srgbClr val="000000">
                      <a:alpha val="38000"/>
                    </a:srgbClr>
                  </a:outerShdw>
                </a:effectLst>
                <a:uLnTx/>
                <a:uFillTx/>
                <a:latin typeface="Algerian" pitchFamily="82" charset="0"/>
                <a:ea typeface="+mn-ea"/>
                <a:cs typeface="Arial" panose="020B0604020202020204" pitchFamily="34" charset="0"/>
              </a:rPr>
              <a:t>Future Impact on Society</a:t>
            </a:r>
          </a:p>
        </p:txBody>
      </p:sp>
      <p:sp>
        <p:nvSpPr>
          <p:cNvPr id="9" name="TextBox 8">
            <a:extLst>
              <a:ext uri="{FF2B5EF4-FFF2-40B4-BE49-F238E27FC236}">
                <a16:creationId xmlns:a16="http://schemas.microsoft.com/office/drawing/2014/main" xmlns="" id="{61577594-0F6E-80C1-6B1C-47245483BF91}"/>
              </a:ext>
            </a:extLst>
          </p:cNvPr>
          <p:cNvSpPr txBox="1"/>
          <p:nvPr/>
        </p:nvSpPr>
        <p:spPr>
          <a:xfrm>
            <a:off x="2596444" y="2085032"/>
            <a:ext cx="9243356" cy="3770263"/>
          </a:xfrm>
          <a:prstGeom prst="rect">
            <a:avLst/>
          </a:prstGeom>
          <a:noFill/>
        </p:spPr>
        <p:txBody>
          <a:bodyPr wrap="square">
            <a:spAutoFit/>
          </a:bodyPr>
          <a:lstStyle/>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al" panose="020B0604020202020204" pitchFamily="34" charset="0"/>
              </a:rPr>
              <a:t>Creates a frustration less, environment, by automating their mobility in outdoor space</a:t>
            </a:r>
          </a:p>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al" panose="020B0604020202020204" pitchFamily="34" charset="0"/>
              </a:rPr>
              <a:t>Technology will change their life  opportunities for greater accessibility than ever before</a:t>
            </a:r>
          </a:p>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v"/>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al" panose="020B0604020202020204" pitchFamily="34" charset="0"/>
              </a:rPr>
              <a:t>Helps to expand their social circle , to learn new skills, and to find entertainment </a:t>
            </a:r>
          </a:p>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v"/>
              <a:tabLst/>
              <a:defRPr/>
            </a:pPr>
            <a:r>
              <a:rPr lang="en-US" sz="2800" dirty="0">
                <a:solidFill>
                  <a:prstClr val="black"/>
                </a:solidFill>
                <a:latin typeface="Cambria" panose="02040503050406030204" pitchFamily="18" charset="0"/>
                <a:ea typeface="Cambria" panose="02040503050406030204" pitchFamily="18" charset="0"/>
                <a:cs typeface="Arial" panose="020B0604020202020204" pitchFamily="34" charset="0"/>
              </a:rPr>
              <a:t>To enable them to communicate with outside world without any hassle</a:t>
            </a:r>
            <a:endParaRPr kumimoji="0" lang="en-IN"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xmlns="" id="{8E05CBA4-F4D1-087B-6BF6-37157A0999ED}"/>
              </a:ext>
            </a:extLst>
          </p:cNvPr>
          <p:cNvPicPr>
            <a:picLocks noChangeAspect="1"/>
          </p:cNvPicPr>
          <p:nvPr/>
        </p:nvPicPr>
        <p:blipFill rotWithShape="1">
          <a:blip r:embed="rId2"/>
          <a:srcRect l="12546" r="16818"/>
          <a:stretch/>
        </p:blipFill>
        <p:spPr>
          <a:xfrm>
            <a:off x="-1" y="2667000"/>
            <a:ext cx="2299063" cy="1828800"/>
          </a:xfrm>
          <a:prstGeom prst="rect">
            <a:avLst/>
          </a:prstGeom>
        </p:spPr>
      </p:pic>
    </p:spTree>
    <p:extLst>
      <p:ext uri="{BB962C8B-B14F-4D97-AF65-F5344CB8AC3E}">
        <p14:creationId xmlns:p14="http://schemas.microsoft.com/office/powerpoint/2010/main" val="3955351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399</Words>
  <Application>Microsoft Office PowerPoint</Application>
  <PresentationFormat>Widescreen</PresentationFormat>
  <Paragraphs>46</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Aptos</vt:lpstr>
      <vt:lpstr>Aptos Display</vt:lpstr>
      <vt:lpstr>Arial</vt:lpstr>
      <vt:lpstr>Calibri</vt:lpstr>
      <vt:lpstr>Cambria</vt:lpstr>
      <vt:lpstr>Georgia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Soumiya Ayyappan</dc:creator>
  <cp:lastModifiedBy>Dell</cp:lastModifiedBy>
  <cp:revision>7</cp:revision>
  <dcterms:created xsi:type="dcterms:W3CDTF">2024-04-05T17:10:07Z</dcterms:created>
  <dcterms:modified xsi:type="dcterms:W3CDTF">2024-04-06T02:24:53Z</dcterms:modified>
</cp:coreProperties>
</file>