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  <p:sldId id="263" r:id="rId7"/>
    <p:sldId id="264" r:id="rId8"/>
    <p:sldId id="266" r:id="rId9"/>
    <p:sldId id="267" r:id="rId10"/>
    <p:sldId id="268" r:id="rId11"/>
    <p:sldId id="269" r:id="rId12"/>
    <p:sldId id="270" r:id="rId13"/>
    <p:sldId id="261" r:id="rId14"/>
    <p:sldId id="262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D1BF7-BC4B-41BC-BC97-1EEA9E46B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B17BA-EB1F-47B2-92B2-BB020524C4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09CE8-C870-4DB1-A1EE-EF9BC6D86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C3639-2A90-4E9E-A63B-ED5ECBB2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E3A0B-0012-43D0-92BC-82437B878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36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3F15-BEC7-4B81-AA4A-25C59F03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43CB7-FB54-442A-8E82-55770189A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66E90-1FE0-4E26-9241-F78F34B80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499B6-839B-4418-8D9F-9C1D16D64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8934-F652-4F41-A492-54892E245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08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4F4169-C94E-449D-8C7A-4868E228B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4A2F7-54D4-4DCE-9022-BEB54D590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A6EC5-31AD-45AB-8BA9-4945F90B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9ADBB-AF3A-43AE-8689-3FEFC376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C2658-C54E-4390-8C09-7D82CCD0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82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D33AA-F40C-4C0B-8D5C-F47503685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54D7-70D0-4D94-930B-85C9C104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77660-F0DD-49C7-8F21-68314894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DCF1B-8381-4B52-8BE8-749CFDB31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0BD4E-0639-4448-BB13-909B125C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88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B0F18-7D92-491C-AF7B-A33BFD28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71EE8-2E39-4EDB-A208-30B2BBCAA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2F8C1-731C-47DD-BD7F-4467F1485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664ED-8DF8-40E2-868A-6AC9673B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EE6E1-8690-4F99-8237-AEC3D647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10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76A7-94F7-47C0-80BA-43696D63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10496-035A-4959-98C1-E8278E2E30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56C8E7-FA0D-4DD4-82DF-5FB92B344E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9418DF-3DD5-4D84-80B5-4CB81CD34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DEAFD-58DC-4BCC-AC21-FC2D4F71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AA1171-1AA1-47A4-A67B-FBA39F3D4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96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8C46A-3483-464D-BCEC-CD7B7AD0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DCBB6-1319-497C-A240-5FB2DC573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92053E-1925-419D-942E-DF0C7DC34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5D7311-8434-4BD5-BB6B-3408973AF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AC21EB-C9BB-42FE-838C-F1373E3AAE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030699-3084-48D6-A318-AA1C1EC8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9D3830-21BB-49DC-9717-74E8AE4D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F028A-22B6-4031-AD6F-08F14AA73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465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3DF4-EB62-4E08-B41D-0372D45F9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93A72-AFB6-4D68-8E7D-54C033DD3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C28FC2-9841-4615-9A0A-05237949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E905BF-8FC6-42AB-9D83-9CF8EC47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21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FB2A8A-1340-4952-BD56-380F4603A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C949B-8D6A-43D9-BA59-DF79B7C4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10358-2B3B-488E-821C-34FC819A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7587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2B4-8F8B-451A-B76E-DC70997D1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5C568-2973-4EF5-8171-3FEE644BB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FD05E-DE41-4864-A584-E090046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8F2B9-68BB-406C-B9C3-B8C04F32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C0B1-3265-49AE-B61D-2C917D90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9BBB7-1273-4DC7-9A5B-724C72E3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897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226A-715E-4FDB-A29C-A1D9CB210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10F5FA-D605-473F-9907-E6327C56D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59569-4557-45A7-A65D-381C2E0F2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3E202-2A07-4D43-B81E-D2DB0787E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9B972-4429-409B-A753-4D77426B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56E39-03AA-4041-B0F4-7EC93B898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667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D9361-6D93-410D-86EA-D0BE41566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104F5-F56B-421D-9AB5-F84EF5280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2A1CD-33ED-4853-BA27-FAE4F915BB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AB01D-3A03-402D-91E0-BCFBF81EA974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DB6BD5-757F-44C0-AAB4-FAA1211A64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367D5-D99F-4096-8FB5-AD93685FFD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F4437-65CB-4126-B985-9DE174CAB6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1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9C045-F7C8-4040-9F47-E1C3B4C7E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71851"/>
            <a:ext cx="9144000" cy="2387600"/>
          </a:xfrm>
        </p:spPr>
        <p:txBody>
          <a:bodyPr/>
          <a:lstStyle/>
          <a:p>
            <a:r>
              <a:rPr lang="en-US" dirty="0"/>
              <a:t>A* Heuristics and their Properties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A2101-8CFC-477E-BE4D-BF73951AC1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092349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Presentation By </a:t>
            </a:r>
          </a:p>
          <a:p>
            <a:r>
              <a:rPr lang="en-US" dirty="0"/>
              <a:t>Soumadip Dey</a:t>
            </a:r>
          </a:p>
          <a:p>
            <a:r>
              <a:rPr lang="en-US" dirty="0"/>
              <a:t>Assistant Professor, Dept. of Computational Sciences</a:t>
            </a:r>
          </a:p>
          <a:p>
            <a:r>
              <a:rPr lang="en-US" dirty="0"/>
              <a:t>For Course Code MCA17405(T) of 2025-2026 ODD Semester</a:t>
            </a:r>
            <a:endParaRPr lang="en-IN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A9F52F7B-A5C1-4D2D-B2A4-F1CEB4036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613" y="989465"/>
            <a:ext cx="1164771" cy="1164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6213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778" y="1932069"/>
            <a:ext cx="5250444" cy="4138449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C20B13-F09B-4EA9-BE12-F2BAD43BC71A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 flipV="1">
            <a:off x="4401778" y="2629755"/>
            <a:ext cx="2408986" cy="2318829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4230782" y="2161869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6639768" y="4480698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7249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778" y="1932069"/>
            <a:ext cx="5250444" cy="4138449"/>
          </a:xfrm>
        </p:spPr>
      </p:pic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4230781" y="2113562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C3F7BB-000D-450A-88CC-C1C9FFBF7EF1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H="1" flipV="1">
            <a:off x="4401777" y="2581448"/>
            <a:ext cx="2408986" cy="2367136"/>
          </a:xfrm>
          <a:prstGeom prst="bentConnector3">
            <a:avLst>
              <a:gd name="adj1" fmla="val 99792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95C6BA8C-87FC-4932-BB34-92AFDDDF46B2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rot="10800000">
            <a:off x="4401777" y="2581448"/>
            <a:ext cx="2395982" cy="1901196"/>
          </a:xfrm>
          <a:prstGeom prst="bentConnector3">
            <a:avLst>
              <a:gd name="adj1" fmla="val -279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6639767" y="4480698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152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Choose?</a:t>
            </a:r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9604F1-1781-4CAC-B5BA-1F38B4DDFB2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11057" cy="4351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Here, the Euclidean Distance is chosen since the distance is vast and usually high-roads, railways and flight paths follow the straight line tracking the minimum distance.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33B1383-8495-4328-BF88-4AC7DCE90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745" y="1931520"/>
            <a:ext cx="5255207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78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7AAD-AA29-4F76-B7C2-98332F863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the Heuristics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810C0-674D-4E42-A335-5649B4817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27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properties which help us understand the quality of a heuristic to be used in this case: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86AF73-2AF8-4390-A819-7F206568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888343"/>
            <a:ext cx="10512223" cy="2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97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CEFF-32D1-42D5-92AA-0AD2CB808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a Heuristic is Not Admissible or Consistent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F9387-EACB-4F03-A82D-795244666F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Not Admissible: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May </a:t>
                </a:r>
                <a:r>
                  <a:rPr lang="en-US" b="1" dirty="0"/>
                  <a:t>overestimate</a:t>
                </a:r>
                <a:r>
                  <a:rPr lang="en-US" dirty="0"/>
                  <a:t> the true cost.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A* can </a:t>
                </a:r>
                <a:r>
                  <a:rPr lang="en-US" b="1" dirty="0"/>
                  <a:t>miss the optimal path</a:t>
                </a:r>
                <a:r>
                  <a:rPr lang="en-US" dirty="0"/>
                  <a:t> and return a </a:t>
                </a:r>
                <a:r>
                  <a:rPr lang="en-US" b="1" dirty="0"/>
                  <a:t>suboptimal solution</a:t>
                </a:r>
                <a:r>
                  <a:rPr lang="en-US" dirty="0"/>
                  <a:t>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Not Consistent: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Violates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≤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may </a:t>
                </a:r>
                <a:r>
                  <a:rPr lang="en-US" b="1" dirty="0"/>
                  <a:t>decrease along a path</a:t>
                </a:r>
                <a:r>
                  <a:rPr lang="en-US" dirty="0"/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A* might </a:t>
                </a:r>
                <a:r>
                  <a:rPr lang="en-US" b="1" dirty="0"/>
                  <a:t>revisit nodes</a:t>
                </a:r>
                <a:r>
                  <a:rPr lang="en-US" dirty="0"/>
                  <a:t>, causing </a:t>
                </a:r>
                <a:r>
                  <a:rPr lang="en-US" b="1" dirty="0"/>
                  <a:t>inefficiency and higher computation time</a:t>
                </a:r>
                <a:r>
                  <a:rPr lang="en-US" dirty="0"/>
                  <a:t>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F9387-EACB-4F03-A82D-795244666F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33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A18B38-7615-4087-B1D1-E2E31DFE7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680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E3037-2355-4847-98A3-62CF01E4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Recap regarding Heuristics in A*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F90F0-3A86-44AD-929B-81AFD2C34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heuristic</a:t>
            </a:r>
            <a:r>
              <a:rPr lang="en-US" dirty="0"/>
              <a:t> is a problem-specific strategy or function that estimates the </a:t>
            </a:r>
            <a:r>
              <a:rPr lang="en-US" b="1" dirty="0"/>
              <a:t>cost from a given state to the goal</a:t>
            </a:r>
            <a:r>
              <a:rPr lang="en-US" dirty="0"/>
              <a:t>. In search algorithms like A*, they help </a:t>
            </a:r>
            <a:r>
              <a:rPr lang="en-US" b="1" dirty="0"/>
              <a:t>guide the search efficiently</a:t>
            </a:r>
            <a:r>
              <a:rPr lang="en-US" dirty="0"/>
              <a:t> by prioritizing paths that are more likely to lead to the goal.</a:t>
            </a:r>
          </a:p>
          <a:p>
            <a:pPr marL="0" indent="0">
              <a:buNone/>
            </a:pPr>
            <a:r>
              <a:rPr lang="en-US" dirty="0"/>
              <a:t>In </a:t>
            </a:r>
            <a:r>
              <a:rPr lang="en-US" b="1" dirty="0"/>
              <a:t>A* search</a:t>
            </a:r>
            <a:r>
              <a:rPr lang="en-US" dirty="0"/>
              <a:t>, the heuristic function is denoted as h(n), which estimates the remaining cost from node n to the goal. A* combines this with the </a:t>
            </a:r>
            <a:r>
              <a:rPr lang="en-US" b="1" dirty="0"/>
              <a:t>actual cost so far</a:t>
            </a:r>
            <a:r>
              <a:rPr lang="en-US" dirty="0"/>
              <a:t> g(n) to compute the evaluation function:</a:t>
            </a:r>
          </a:p>
          <a:p>
            <a:pPr marL="0" indent="0" algn="ctr">
              <a:buNone/>
            </a:pPr>
            <a:r>
              <a:rPr lang="en-US" dirty="0"/>
              <a:t>f(n) = g(n) + h(n)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g(n) → cost from the start node to the current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h(n) → estimated cost from the current node to the goal.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951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E03C0-80B5-42CD-AF1E-A32322C5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Heuristic Measures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8757-0026-428C-B7D3-D7BB7F0E0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Types of Heuristics in A* Search:</a:t>
            </a:r>
            <a:endParaRPr lang="en-US" dirty="0"/>
          </a:p>
          <a:p>
            <a:pPr lvl="1"/>
            <a:r>
              <a:rPr lang="en-US" b="1" dirty="0"/>
              <a:t>Manhattan Distance</a:t>
            </a:r>
            <a:r>
              <a:rPr lang="en-US" dirty="0"/>
              <a:t> – sum of horizontal and vertical distances (good for grid-like paths).</a:t>
            </a:r>
          </a:p>
          <a:p>
            <a:pPr lvl="1"/>
            <a:r>
              <a:rPr lang="en-US" b="1" dirty="0"/>
              <a:t>Euclidean Distance</a:t>
            </a:r>
            <a:r>
              <a:rPr lang="en-US" dirty="0"/>
              <a:t> – straight-line distance between two points.</a:t>
            </a:r>
          </a:p>
          <a:p>
            <a:pPr lvl="1"/>
            <a:r>
              <a:rPr lang="en-US" b="1" dirty="0"/>
              <a:t>Chebyshev Distance</a:t>
            </a:r>
            <a:r>
              <a:rPr lang="en-US" dirty="0"/>
              <a:t> – maximum of horizontal or vertical distance (used in 8-direction grids).</a:t>
            </a:r>
          </a:p>
          <a:p>
            <a:pPr lvl="1"/>
            <a:r>
              <a:rPr lang="en-US" b="1" dirty="0"/>
              <a:t>Hamming Distance</a:t>
            </a:r>
            <a:r>
              <a:rPr lang="en-US" dirty="0"/>
              <a:t> – number of misplaced tiles (commonly in puzzles like 8-puzzle).</a:t>
            </a:r>
          </a:p>
          <a:p>
            <a:pPr lvl="1"/>
            <a:r>
              <a:rPr lang="en-US" b="1" dirty="0"/>
              <a:t>Misplaced Tiles</a:t>
            </a:r>
            <a:r>
              <a:rPr lang="en-US" dirty="0"/>
              <a:t> – counts tiles not in their goal position (used in sliding puzzles).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25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36CF-894A-45FB-920C-56E3B9787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Heuristics we will focus on: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AA76F-4E37-4FE0-B238-16F383C729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Euclidian Distance: </a:t>
                </a:r>
                <a:r>
                  <a:rPr lang="en-US" dirty="0"/>
                  <a:t>Direct distance between two points. Admissible if movement can be in any direction. Also called L2 distance.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+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IN" dirty="0"/>
              </a:p>
              <a:p>
                <a:r>
                  <a:rPr lang="en-IN" b="1" dirty="0"/>
                  <a:t>Manhattan Distance: </a:t>
                </a:r>
                <a:r>
                  <a:rPr lang="en-US" dirty="0"/>
                  <a:t>Sum of horizontal and vertical distances. Admissible when movement is restricted to grid directions. A called L1 distance.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b="1" dirty="0"/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) → coordinates of the current node</a:t>
                </a:r>
              </a:p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 → coordinates of the goal node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4AA76F-4E37-4FE0-B238-16F383C729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75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35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say I want to go from UB-6 to Canteen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778" y="1825625"/>
            <a:ext cx="5250444" cy="4351338"/>
          </a:xfr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4148231" y="4963981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6872381" y="2044569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86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778" y="1825625"/>
            <a:ext cx="5250444" cy="4351338"/>
          </a:xfr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4148231" y="4963981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6872381" y="2044569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C20B13-F09B-4EA9-BE12-F2BAD43BC71A}"/>
              </a:ext>
            </a:extLst>
          </p:cNvPr>
          <p:cNvCxnSpPr>
            <a:cxnSpLocks/>
            <a:stCxn id="6" idx="4"/>
            <a:endCxn id="7" idx="7"/>
          </p:cNvCxnSpPr>
          <p:nvPr/>
        </p:nvCxnSpPr>
        <p:spPr>
          <a:xfrm flipV="1">
            <a:off x="4423874" y="2512455"/>
            <a:ext cx="2619503" cy="2501062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Distance:</a:t>
            </a:r>
            <a:endParaRPr lang="en-IN" dirty="0"/>
          </a:p>
        </p:txBody>
      </p:sp>
      <p:pic>
        <p:nvPicPr>
          <p:cNvPr id="21" name="Content Placeholder 4">
            <a:extLst>
              <a:ext uri="{FF2B5EF4-FFF2-40B4-BE49-F238E27FC236}">
                <a16:creationId xmlns:a16="http://schemas.microsoft.com/office/drawing/2014/main" id="{B371C0C0-915B-43B7-8267-00B201B6AF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0778" y="1843472"/>
            <a:ext cx="5250444" cy="4351338"/>
          </a:xfrm>
        </p:spPr>
      </p:pic>
      <p:sp>
        <p:nvSpPr>
          <p:cNvPr id="22" name="Teardrop 21">
            <a:extLst>
              <a:ext uri="{FF2B5EF4-FFF2-40B4-BE49-F238E27FC236}">
                <a16:creationId xmlns:a16="http://schemas.microsoft.com/office/drawing/2014/main" id="{8571DA7F-7C94-4F2E-9DE2-129CC10BA27A}"/>
              </a:ext>
            </a:extLst>
          </p:cNvPr>
          <p:cNvSpPr/>
          <p:nvPr/>
        </p:nvSpPr>
        <p:spPr>
          <a:xfrm rot="8043647">
            <a:off x="6872381" y="1909632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61FDFEA-B90B-49C6-AEE0-AA4FFEF90E64}"/>
              </a:ext>
            </a:extLst>
          </p:cNvPr>
          <p:cNvCxnSpPr>
            <a:cxnSpLocks/>
            <a:stCxn id="25" idx="7"/>
            <a:endCxn id="22" idx="7"/>
          </p:cNvCxnSpPr>
          <p:nvPr/>
        </p:nvCxnSpPr>
        <p:spPr>
          <a:xfrm flipV="1">
            <a:off x="4319227" y="2377518"/>
            <a:ext cx="2724150" cy="2919412"/>
          </a:xfrm>
          <a:prstGeom prst="bentConnector3">
            <a:avLst>
              <a:gd name="adj1" fmla="val 100198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9FAEE7A-56B9-4BFE-99A9-182D803D64D8}"/>
              </a:ext>
            </a:extLst>
          </p:cNvPr>
          <p:cNvCxnSpPr>
            <a:cxnSpLocks/>
            <a:stCxn id="25" idx="3"/>
            <a:endCxn id="22" idx="7"/>
          </p:cNvCxnSpPr>
          <p:nvPr/>
        </p:nvCxnSpPr>
        <p:spPr>
          <a:xfrm rot="10800000" flipH="1">
            <a:off x="4306223" y="2377518"/>
            <a:ext cx="2737154" cy="2453472"/>
          </a:xfrm>
          <a:prstGeom prst="bentConnector5">
            <a:avLst>
              <a:gd name="adj1" fmla="val -398"/>
              <a:gd name="adj2" fmla="val 52794"/>
              <a:gd name="adj3" fmla="val -353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ardrop 24">
            <a:extLst>
              <a:ext uri="{FF2B5EF4-FFF2-40B4-BE49-F238E27FC236}">
                <a16:creationId xmlns:a16="http://schemas.microsoft.com/office/drawing/2014/main" id="{44A71BA1-F288-4705-9A7B-F89E7AEAD8AB}"/>
              </a:ext>
            </a:extLst>
          </p:cNvPr>
          <p:cNvSpPr/>
          <p:nvPr/>
        </p:nvSpPr>
        <p:spPr>
          <a:xfrm rot="8043647">
            <a:off x="4148231" y="4829044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018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 to Choose?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03356" y="1825625"/>
            <a:ext cx="5250444" cy="4351338"/>
          </a:xfrm>
        </p:spPr>
      </p:pic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9504959" y="2044569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F0C3F7BB-000D-450A-88CC-C1C9FFBF7EF1}"/>
              </a:ext>
            </a:extLst>
          </p:cNvPr>
          <p:cNvCxnSpPr>
            <a:cxnSpLocks/>
            <a:stCxn id="6" idx="7"/>
            <a:endCxn id="7" idx="7"/>
          </p:cNvCxnSpPr>
          <p:nvPr/>
        </p:nvCxnSpPr>
        <p:spPr>
          <a:xfrm flipV="1">
            <a:off x="6951805" y="2512455"/>
            <a:ext cx="2724150" cy="2919412"/>
          </a:xfrm>
          <a:prstGeom prst="bentConnector3">
            <a:avLst>
              <a:gd name="adj1" fmla="val 100198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9604F1-1781-4CAC-B5BA-1F38B4DDFB28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5011057" cy="43513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Here, the Manhattan Distance is chosen since the university campus follows a grid-like layout, and the overall scope is small and I can not travel through/ fly over buildings (Within 9 Acres)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DCC4794-77EE-4A79-BAA8-BDF5FF07ECCB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>
          <a:xfrm rot="10800000" flipH="1">
            <a:off x="6938801" y="2512455"/>
            <a:ext cx="2737154" cy="2453472"/>
          </a:xfrm>
          <a:prstGeom prst="bentConnector5">
            <a:avLst>
              <a:gd name="adj1" fmla="val -398"/>
              <a:gd name="adj2" fmla="val 52794"/>
              <a:gd name="adj3" fmla="val -353"/>
            </a:avLst>
          </a:prstGeom>
          <a:ln w="57150" cap="rnd">
            <a:solidFill>
              <a:schemeClr val="accent4"/>
            </a:solidFill>
            <a:prstDash val="sysDash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6780809" y="4963981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690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430E-21F0-4B90-BF96-97EF77A48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say I want to go from Kolkata to Durgapur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7106D2-13F3-43EA-A6D5-7C198519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0778" y="1932069"/>
            <a:ext cx="5250444" cy="4138449"/>
          </a:xfrm>
        </p:spPr>
      </p:pic>
      <p:sp>
        <p:nvSpPr>
          <p:cNvPr id="6" name="Teardrop 5">
            <a:extLst>
              <a:ext uri="{FF2B5EF4-FFF2-40B4-BE49-F238E27FC236}">
                <a16:creationId xmlns:a16="http://schemas.microsoft.com/office/drawing/2014/main" id="{AEE32BF1-ABB8-4F12-A445-3F99612DD6C5}"/>
              </a:ext>
            </a:extLst>
          </p:cNvPr>
          <p:cNvSpPr/>
          <p:nvPr/>
        </p:nvSpPr>
        <p:spPr>
          <a:xfrm rot="8043647">
            <a:off x="6659201" y="4470497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DAEC3519-4018-4265-AC38-868523334A34}"/>
              </a:ext>
            </a:extLst>
          </p:cNvPr>
          <p:cNvSpPr/>
          <p:nvPr/>
        </p:nvSpPr>
        <p:spPr>
          <a:xfrm rot="8043647">
            <a:off x="4259809" y="2175197"/>
            <a:ext cx="325162" cy="332734"/>
          </a:xfrm>
          <a:prstGeom prst="teardrop">
            <a:avLst>
              <a:gd name="adj" fmla="val 129671"/>
            </a:avLst>
          </a:prstGeom>
          <a:solidFill>
            <a:schemeClr val="bg1"/>
          </a:solidFill>
          <a:ln w="76200"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9538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553</Words>
  <Application>Microsoft Office PowerPoint</Application>
  <PresentationFormat>Widescreen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A* Heuristics and their Properties</vt:lpstr>
      <vt:lpstr>Brief Recap regarding Heuristics in A*</vt:lpstr>
      <vt:lpstr>Common Heuristic Measures</vt:lpstr>
      <vt:lpstr>The Heuristics we will focus on:</vt:lpstr>
      <vt:lpstr>Lets say I want to go from UB-6 to Canteen</vt:lpstr>
      <vt:lpstr>Euclidean Distance:</vt:lpstr>
      <vt:lpstr>Manhattan Distance:</vt:lpstr>
      <vt:lpstr>Which one to Choose?</vt:lpstr>
      <vt:lpstr>Lets say I want to go from Kolkata to Durgapur</vt:lpstr>
      <vt:lpstr>Euclidean Distance:</vt:lpstr>
      <vt:lpstr>Manhattan Distance:</vt:lpstr>
      <vt:lpstr>Which one to Choose?</vt:lpstr>
      <vt:lpstr>Properties of the Heuristics</vt:lpstr>
      <vt:lpstr>If a Heuristic is Not Admissible or Consistent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A* Heuristics and their Properties</dc:title>
  <dc:creator>Soumadip Dey</dc:creator>
  <cp:lastModifiedBy>Soumadip Dey</cp:lastModifiedBy>
  <cp:revision>48</cp:revision>
  <dcterms:created xsi:type="dcterms:W3CDTF">2025-10-10T07:17:02Z</dcterms:created>
  <dcterms:modified xsi:type="dcterms:W3CDTF">2025-10-10T10:55:51Z</dcterms:modified>
</cp:coreProperties>
</file>