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5DC7-162C-4DCA-987F-D98843B8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99AC2-707B-47E2-A618-197C4BA5C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AE8D-074B-4AD2-AB78-A132409F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BBD6-DCB4-4A0C-8C1D-520DAA3E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D380-83E0-4EEA-A843-5CAE11D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4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8E24-4D1C-4E61-899C-D8188A56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25964-1107-431E-BAFC-88F38B706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8CF9-69C6-43BA-ACF6-3FD750FD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18B3-7FBB-48ED-A547-DA9D0BC3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4295-AB8B-4B8F-A0D8-4D25F132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D2433-A0F0-436C-BA74-5F24D57AA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4FB45-E55E-45B9-9361-5AC2BBF7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CF88-9B54-4D64-87E9-6D631E52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CD1E-9D45-487A-B05B-38C1D1B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94E1-0077-4E35-9125-6E07FB62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2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2CA9-1284-441D-ACF4-497BABF7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4DBE-8A9D-4F6F-B535-06B712D6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4DB3-6773-49C0-8DA4-A37E89E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7E13-47E4-4CC8-838B-C819A0B8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A89F4-C9D5-4881-A0DE-BD1EFFB7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18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C98A-54FE-43DA-9111-A414073D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B9294-E763-41D8-ABD3-0EF90D771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8A6A2-DB10-4B18-A144-88A5B8F8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0778-4751-44EA-B21B-62E25330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8DBD-4942-4B56-B1DD-D684E97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9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4E1-20EB-407E-8BED-910246CA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A2D2-6504-45B0-9746-414A004C5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1789-E9D4-4B48-AEF8-0C2BD447C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9C93-A38F-406D-9BFB-E06563AC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EC8C-36AB-4239-8C2B-A646C715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9051-F8E8-4739-8362-53334422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4B11-E46D-4492-8C9A-2312624E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244B-8CC9-459E-B8CE-34B188EE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2A5C7-2D4B-4851-93EC-48BDE21D0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D1FCE-365B-42BB-B65D-9A27EC625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280DA-CD93-4085-ABA8-716EC9BBB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96C29-22A9-42C7-987A-89A8B2DC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2570E-34E5-401D-B110-03B0EFE9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CACD3-B4C5-48B6-AC44-D6AB4030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7B26-5A1C-48E7-A40B-4396C30B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A3AF0-3DB5-4A17-9671-C4590429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72F80-41CC-4EBF-AA5D-CFE1B6A5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E1D0-082A-4FB8-ABA0-AB1A365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0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EC7B9-4B50-4813-99DF-C5FFC14F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43C25-06CE-4D88-9527-1559B774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CD05E-4D4B-4562-A177-95223F25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1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880B-39E5-457F-8DB3-2C82E476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7F93-0346-4E82-9A81-1198A787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C81C-9D11-475D-B94B-95880C3B8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E540-54F0-4D48-A9AA-D499666A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2E94-E2D1-4438-BBC3-59D35AEC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8B5A3-6EAE-479A-9C55-DA0F45B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0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E56-A450-4E91-832A-694D4CF8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6EB04-CCE9-40B4-AD46-DB1E3CFA0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F49C5-BFE0-420C-8A37-C440B76B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D114-380C-446D-BECD-58F7395A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AFFF-2ADD-479A-AAA4-095EA16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8B71-98CE-4834-9850-D2298F78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9C2AB-2202-4B74-9EB3-6C844A08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37254-29C1-4CD7-B810-1D48270F5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5885-E95F-4878-818B-5182D2EB7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74F4-F411-4339-A4AD-F195F7FFA02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72F-378E-403A-B80A-B9EFBB83B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F28B-B704-41A7-BF74-4E31D7C4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015F-7CD1-4113-B39B-673CA538B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4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A8F6-5E6E-4AA8-A8E0-CC40E5F5A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571850"/>
            <a:ext cx="9144000" cy="2387600"/>
          </a:xfrm>
        </p:spPr>
        <p:txBody>
          <a:bodyPr/>
          <a:lstStyle/>
          <a:p>
            <a:r>
              <a:rPr lang="en-US" dirty="0"/>
              <a:t>Evolutionary Optimization using Genetic Algorithms.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737CE-481D-4607-B4C0-3E3C6FBC5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Presentation By</a:t>
            </a:r>
          </a:p>
          <a:p>
            <a:r>
              <a:rPr lang="en-US" dirty="0"/>
              <a:t>Soumadip Dey</a:t>
            </a:r>
          </a:p>
          <a:p>
            <a:r>
              <a:rPr lang="en-US" dirty="0"/>
              <a:t>Assistant Professor, Dept. of Computational Sciences</a:t>
            </a:r>
            <a:endParaRPr lang="en-IN" dirty="0"/>
          </a:p>
          <a:p>
            <a:r>
              <a:rPr lang="en-US" dirty="0"/>
              <a:t>For Course Code MCA17405(T) of 2025-2026 ODD Semester</a:t>
            </a:r>
            <a:endParaRPr lang="en-IN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496E4AD-BEE5-448D-8E92-69C62C87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12" y="989464"/>
            <a:ext cx="1164771" cy="11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6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2D8D-2C46-4B52-8D12-89201437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5133975" cy="1325563"/>
          </a:xfrm>
        </p:spPr>
        <p:txBody>
          <a:bodyPr/>
          <a:lstStyle/>
          <a:p>
            <a:r>
              <a:rPr lang="en-US" dirty="0"/>
              <a:t>Genetic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BB72-9A95-433E-8D6B-D41F0A32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algorithm design approach is a heuristic search approach that is formed by getting inspiration from Charles Darwin’s natural evolution theory. </a:t>
            </a:r>
          </a:p>
          <a:p>
            <a:pPr marL="0" indent="0" algn="just">
              <a:buNone/>
            </a:pPr>
            <a:r>
              <a:rPr lang="en-US" dirty="0"/>
              <a:t>It iteratively applies bio-inspired operators like </a:t>
            </a:r>
            <a:r>
              <a:rPr lang="en-US" b="1" i="1" dirty="0"/>
              <a:t>selection</a:t>
            </a:r>
            <a:r>
              <a:rPr lang="en-US" dirty="0"/>
              <a:t>, </a:t>
            </a:r>
            <a:r>
              <a:rPr lang="en-US" b="1" i="1" dirty="0"/>
              <a:t>crossover</a:t>
            </a:r>
            <a:r>
              <a:rPr lang="en-US" dirty="0"/>
              <a:t>, and </a:t>
            </a:r>
            <a:r>
              <a:rPr lang="en-US" b="1" i="1" dirty="0"/>
              <a:t>mutation</a:t>
            </a:r>
            <a:r>
              <a:rPr lang="en-US" dirty="0"/>
              <a:t> to evolve better solutions over generations, simulating "survival of the fittest" to "explore" the solution space. </a:t>
            </a:r>
            <a:endParaRPr lang="en-IN" dirty="0"/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0E488D0C-DFF1-4F4C-88BC-67DF22F5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932" y="182562"/>
            <a:ext cx="3967868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75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43A-6F9B-4E40-BEA8-3B27EEF7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6A82-F3BD-4938-BE01-5EBC9DCC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A genetic algorithm has five main basic principles, as mentioned below.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Initialization: Set of entire population sample points marks as initialization of genetic algorithm.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Selection: Subset of the previous step to categorize data.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Crossover/recombination: For creating logical relations between sets and for reducing the degree of randomness among various sets.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Mutation: To generate genetic diversity.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dirty="0"/>
              <a:t>Acceptance: For generating new offspring after mutation. Elimination also takes place in this stage.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2AAD7-FEF8-4655-9679-7AE99385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13" y="1825625"/>
            <a:ext cx="5612588" cy="40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8E67-BE08-45A4-8B37-37EDA211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used in Genetic Algorithms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DF1B-DA39-4C77-B869-0FCF33E7B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2" b="10486"/>
          <a:stretch/>
        </p:blipFill>
        <p:spPr>
          <a:xfrm>
            <a:off x="2394100" y="1690688"/>
            <a:ext cx="7403800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81F2-6275-4522-8889-84B3B94E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B845-23DC-4BCC-BC4F-D03FACF4A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It is a reproduction operator that combines genetic material from two parent chromosomes to produce offspring, mimicking the nature of sexual reproduction to foster diversity and inherit beneficial traits.</a:t>
            </a:r>
          </a:p>
          <a:p>
            <a:pPr marL="0" indent="0" algn="just">
              <a:buNone/>
            </a:pPr>
            <a:r>
              <a:rPr lang="en-US" dirty="0"/>
              <a:t>Common Crossover Techniques:</a:t>
            </a:r>
          </a:p>
          <a:p>
            <a:pPr algn="just"/>
            <a:r>
              <a:rPr lang="en-US" sz="2600" u="sng" dirty="0"/>
              <a:t>One-point Crossover</a:t>
            </a:r>
            <a:r>
              <a:rPr lang="en-US" sz="2600" dirty="0"/>
              <a:t>: Swap genes at a single point.</a:t>
            </a:r>
          </a:p>
          <a:p>
            <a:pPr algn="just"/>
            <a:r>
              <a:rPr lang="en-US" sz="2600" u="sng" dirty="0"/>
              <a:t>Two-point Crossover</a:t>
            </a:r>
            <a:r>
              <a:rPr lang="en-US" sz="2600" dirty="0"/>
              <a:t>: Swap genes between two points.</a:t>
            </a:r>
          </a:p>
          <a:p>
            <a:pPr algn="just"/>
            <a:r>
              <a:rPr lang="en-US" sz="2600" u="sng" dirty="0"/>
              <a:t>Uniform Crossover</a:t>
            </a:r>
            <a:r>
              <a:rPr lang="en-US" sz="2600" dirty="0"/>
              <a:t>: Mix genes randomly across the chromosome.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E830-A824-4A71-A351-582C1885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1825625"/>
            <a:ext cx="5257800" cy="41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4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B11D-1CAC-4FF9-AFB2-364885CD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118D-4B2F-4EDD-9F5C-6A7E6AF4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9963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/>
              <a:t>Mutation introduces random changes in chromosomes to maintain genetic diversity and help the algorithm escape local optima. Type of mutation depends on the encoding.</a:t>
            </a:r>
          </a:p>
          <a:p>
            <a:pPr marL="0" indent="0" algn="just">
              <a:buNone/>
            </a:pPr>
            <a:r>
              <a:rPr lang="en-IN" b="1" dirty="0"/>
              <a:t>Binary Encoding: </a:t>
            </a:r>
            <a:r>
              <a:rPr lang="en-US" b="1" dirty="0"/>
              <a:t>String of 0s and 1s</a:t>
            </a:r>
            <a:endParaRPr lang="en-IN" b="1" dirty="0"/>
          </a:p>
          <a:p>
            <a:pPr algn="just"/>
            <a:r>
              <a:rPr lang="en-IN" u="sng" dirty="0"/>
              <a:t>Bit-flip Mutation </a:t>
            </a:r>
            <a:r>
              <a:rPr lang="en-IN" dirty="0"/>
              <a:t>- Randomly flips one or more bits (0 ↔ 1) </a:t>
            </a:r>
          </a:p>
          <a:p>
            <a:pPr marL="0" indent="0" algn="just">
              <a:buNone/>
            </a:pPr>
            <a:r>
              <a:rPr lang="en-IN" b="1" dirty="0"/>
              <a:t>Permutation Encoding: Used in ordering problems (e.g., TSP)</a:t>
            </a:r>
          </a:p>
          <a:p>
            <a:pPr algn="just"/>
            <a:r>
              <a:rPr lang="en-IN" u="sng" dirty="0"/>
              <a:t>Swap Mutation</a:t>
            </a:r>
            <a:r>
              <a:rPr lang="en-IN" dirty="0"/>
              <a:t>: Exchange two genes</a:t>
            </a:r>
          </a:p>
          <a:p>
            <a:pPr algn="just"/>
            <a:r>
              <a:rPr lang="en-IN" u="sng" dirty="0"/>
              <a:t>Inversion Mutation</a:t>
            </a:r>
            <a:r>
              <a:rPr lang="en-IN" dirty="0"/>
              <a:t>: Reverse a subset</a:t>
            </a:r>
          </a:p>
          <a:p>
            <a:pPr algn="just"/>
            <a:r>
              <a:rPr lang="en-IN" u="sng" dirty="0"/>
              <a:t>Scramble Mutation</a:t>
            </a:r>
            <a:r>
              <a:rPr lang="en-IN" dirty="0"/>
              <a:t>: Shuffle a subset</a:t>
            </a:r>
          </a:p>
          <a:p>
            <a:pPr marL="0" indent="0" algn="just">
              <a:buNone/>
            </a:pPr>
            <a:r>
              <a:rPr lang="en-IN" b="1" dirty="0"/>
              <a:t>Real-Valued Encoding: Used for continuous optimization.</a:t>
            </a:r>
          </a:p>
          <a:p>
            <a:pPr algn="just"/>
            <a:r>
              <a:rPr lang="en-IN" u="sng" dirty="0"/>
              <a:t>Uniform Mutation: </a:t>
            </a:r>
            <a:r>
              <a:rPr lang="en-IN" dirty="0"/>
              <a:t>Replace gene with random value.</a:t>
            </a:r>
          </a:p>
          <a:p>
            <a:pPr algn="just"/>
            <a:r>
              <a:rPr lang="en-IN" u="sng" dirty="0"/>
              <a:t>Creep (Gaussian) Mutation: </a:t>
            </a:r>
            <a:r>
              <a:rPr lang="en-IN" dirty="0"/>
              <a:t>Add small random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C062F-B3AC-451E-B67F-D2DE5458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7" t="1" r="16309" b="1404"/>
          <a:stretch/>
        </p:blipFill>
        <p:spPr>
          <a:xfrm>
            <a:off x="8158163" y="2189559"/>
            <a:ext cx="3776989" cy="36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C69199-02DE-43B5-A793-20B575B1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62" y="376238"/>
            <a:ext cx="6667500" cy="502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4AF517-3E44-4A7D-8C37-23CD8545D38A}"/>
              </a:ext>
            </a:extLst>
          </p:cNvPr>
          <p:cNvSpPr txBox="1"/>
          <p:nvPr/>
        </p:nvSpPr>
        <p:spPr>
          <a:xfrm>
            <a:off x="846211" y="5450909"/>
            <a:ext cx="7649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Symbolic Regression binary tree, crossover, and variation: </a:t>
            </a:r>
          </a:p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(a) symbolic regression binary tree, </a:t>
            </a:r>
          </a:p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(b) crossover, and (c) mutation.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10AC53-BDEF-427F-BACE-18FDBC8C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153" y="1592380"/>
            <a:ext cx="3189119" cy="25957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A4A767-7BFD-4207-ACE0-DD64C7C281EE}"/>
              </a:ext>
            </a:extLst>
          </p:cNvPr>
          <p:cNvSpPr txBox="1"/>
          <p:nvPr/>
        </p:nvSpPr>
        <p:spPr>
          <a:xfrm>
            <a:off x="8495347" y="4696431"/>
            <a:ext cx="3696653" cy="16312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en-US" sz="2000" dirty="0"/>
              <a:t>These operations help us achieve </a:t>
            </a:r>
          </a:p>
          <a:p>
            <a:pPr algn="just"/>
            <a:r>
              <a:rPr lang="en-US" sz="2000" dirty="0"/>
              <a:t>better equations in symbolic</a:t>
            </a:r>
          </a:p>
          <a:p>
            <a:pPr algn="just"/>
            <a:r>
              <a:rPr lang="en-US" sz="2000" dirty="0"/>
              <a:t>regression problems that help </a:t>
            </a:r>
          </a:p>
          <a:p>
            <a:pPr algn="just"/>
            <a:r>
              <a:rPr lang="en-US" sz="2000" dirty="0"/>
              <a:t>fit real world data points more </a:t>
            </a:r>
          </a:p>
          <a:p>
            <a:pPr algn="just"/>
            <a:r>
              <a:rPr lang="en-US" sz="2000" dirty="0"/>
              <a:t>accurately.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DCCA5D-3996-4291-80DA-00F70123DFA3}"/>
              </a:ext>
            </a:extLst>
          </p:cNvPr>
          <p:cNvCxnSpPr>
            <a:cxnSpLocks/>
          </p:cNvCxnSpPr>
          <p:nvPr/>
        </p:nvCxnSpPr>
        <p:spPr>
          <a:xfrm flipV="1">
            <a:off x="7058025" y="3429000"/>
            <a:ext cx="2586038" cy="169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A09C7BA1-DDEA-4B2B-93B0-5B708DEC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79" y="107147"/>
            <a:ext cx="2947988" cy="1325563"/>
          </a:xfrm>
        </p:spPr>
        <p:txBody>
          <a:bodyPr/>
          <a:lstStyle/>
          <a:p>
            <a:pPr algn="ctr"/>
            <a:r>
              <a:rPr lang="en-US" dirty="0"/>
              <a:t>Application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1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DEFD64-82EE-42FC-B7E8-41BC61D1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408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Evolutionary Optimization using Genetic Algorithms.</vt:lpstr>
      <vt:lpstr>Genetic Algorithm</vt:lpstr>
      <vt:lpstr>Steps Involved</vt:lpstr>
      <vt:lpstr>Core Concepts used in Genetic Algorithms</vt:lpstr>
      <vt:lpstr>Crossover Operation</vt:lpstr>
      <vt:lpstr>Mutation Operation</vt:lpstr>
      <vt:lpstr>Application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Soumadip Dey</dc:creator>
  <cp:lastModifiedBy>Soumadip Dey</cp:lastModifiedBy>
  <cp:revision>57</cp:revision>
  <dcterms:created xsi:type="dcterms:W3CDTF">2025-10-13T05:56:49Z</dcterms:created>
  <dcterms:modified xsi:type="dcterms:W3CDTF">2025-10-28T04:14:45Z</dcterms:modified>
</cp:coreProperties>
</file>