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214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1AE6CD1-060D-437E-8A6F-4AAA3988B1D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214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52C9F5B-9E96-4DB5-ABEE-AB8319298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2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62A4-D763-4008-9179-2B677E2B1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BD01-60BD-4517-ACF9-2CBA7BC5E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447D-7FB9-473B-B294-209671CC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A5E66-DA7D-46C3-934A-F9143980A7C3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0EA5-D56D-4BB6-BC09-C8F09373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7EBAB-8B42-4AD5-BFE6-49913DF1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18A3-53AF-4EB4-9C04-DFD869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680B0-8A52-479F-9C81-96987F69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C80E5-3C96-4021-87B9-C6D31C2E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70BD-60E6-4CF6-8331-1F4C0E557B3D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F1AE-00CF-4C31-81BF-0E6C38D6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11CD1-FEC4-4CB8-9C16-0D067B1E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70258-7A2C-4A75-9AC8-5FF5FB88D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3B90A-ECD0-4216-9BA9-FD5521E6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8D351-D7C8-4EAF-8864-53730EF2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FDB8-203C-4B94-BDDE-EEA198E1D36C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5E22-E7B9-40DB-9509-CAE10EF1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4C36-429A-45E4-B5A7-108DFEF1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2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1F41-F96F-4297-A0B4-B2F001C2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5E02-757C-421D-9EE3-B0E23A091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05128-3DBF-4F13-9170-385CAFC7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397-668E-4AA5-8DC5-60EB8FF09435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3F8D-CE8F-412F-B884-1441BB6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03179-638D-4917-9338-11E97CA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4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AA64-02D9-46AE-9DDB-A80670F6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E856B-34B6-45BD-B79E-B8D3B29F3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A9336-EE96-4DA5-B4EB-C5ED1281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70D1E-43CE-46E2-A58B-26B50D70C1E8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7C15-24F3-42C2-9231-BE4CCDA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0720A-5CD3-4B48-9848-0B3777B7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4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EF70-E703-49DE-BC46-713EAD81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FF51-D639-49EE-B651-B9C3D83C2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BCBFF-B7D7-42F4-B8B0-23F3F4EE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60405-F90B-4D90-88EA-7ED79E06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A7FD-48DA-4752-A2E3-71B791EAEEAF}" type="datetime1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D112-7B2E-4FA6-B96E-FE430111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AFCE-8622-4FBF-8276-397E08E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7ECF-F868-4D07-AF7D-EDED2082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61EC-D933-4A08-9148-70B1E636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31310-C850-45F4-915E-DD62602BE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D47FC-8797-461B-B357-D2993D20F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88809-F78E-4146-BF6E-9036E640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0B4-B776-4BBF-9918-E71344D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4A0F-6725-45C4-BC32-3982BCE249A6}" type="datetime1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6201C-D0C3-4829-8A6A-19C4F7ED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C170-392D-432B-8C5B-CA497E07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1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3C0A-3EE5-4F83-95A7-CD6124C3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79DDE-100E-4806-B686-9325B3E4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1189-6B28-438C-90B3-F8DD8F9B1065}" type="datetime1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E08F-0713-4768-A260-86770179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9087B-9D44-45BA-AC12-3E1D35B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8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997C-5A7C-49D3-8374-5DE24F1A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BE2-3B45-418B-9689-5C6FE678DE34}" type="datetime1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58A13-84AA-4A99-B132-262E4B1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B049A-FC78-43CC-86F0-24E74BD0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593C-9B95-4051-B1BB-198D3052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517A-DD56-4AC4-B5D4-875262A3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ADCD-94FB-4AE0-8CA6-171827143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AFCC4-A1B2-4A57-8143-27C3DA8E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E9D6-D611-444A-9262-230091DE5697}" type="datetime1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68DD2-22D9-4C61-A851-BAE72D77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3B7C-2BDB-4863-A02C-0E9A0C62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9D16-AEA0-42B0-AE40-2444C22C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3239E-39A6-4F60-94DF-48C46D2F1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B917-A986-49CF-961D-8107657E3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3BA2-A653-4CBE-B08C-16D65E065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2419-E9FC-4E45-ACFD-178C593ED207}" type="datetime1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DA6B-41E1-4B7D-A1AA-1B4748A1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3864-5F6E-4E1E-9229-0525F0BF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97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F5753-0D8A-4D48-918A-2C3D561D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9B323-1968-43B9-92CA-10F89510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276B-72F1-4F6E-8467-B0132F26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00FF-0820-4D15-82C4-579DE9A06816}" type="datetime1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BDE1-FA25-44DC-B102-1CA89ED78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6ACF-4F6D-4B3F-BE61-31BDFE202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E4ACF-CD3C-45D3-A1EE-C3316AEA3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9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PzSmwClJ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studio.site/maze-solve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-vz.netlify.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B0D0-4941-4C6B-B175-2509C5F17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Agents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B219C-D9A5-477B-8089-A63378D9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/>
          </a:bodyPr>
          <a:lstStyle/>
          <a:p>
            <a:r>
              <a:rPr lang="en-US" dirty="0"/>
              <a:t>A Presentation by </a:t>
            </a:r>
          </a:p>
          <a:p>
            <a:r>
              <a:rPr lang="en-US" dirty="0"/>
              <a:t>Soumadip Dey</a:t>
            </a:r>
          </a:p>
          <a:p>
            <a:r>
              <a:rPr lang="en-US" dirty="0"/>
              <a:t>Assistant Professor, Dept. of Computational Sciences</a:t>
            </a:r>
          </a:p>
          <a:p>
            <a:endParaRPr lang="en-US" dirty="0"/>
          </a:p>
          <a:p>
            <a:r>
              <a:rPr lang="en-US" dirty="0"/>
              <a:t>Prepared for Course MCA17405(T) in ODD Semester 2025-2026 Academic Year</a:t>
            </a:r>
            <a:endParaRPr lang="en-IN" dirty="0"/>
          </a:p>
        </p:txBody>
      </p:sp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371A14AF-E2E4-49D2-9A47-D697F944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28" y="607219"/>
            <a:ext cx="1708944" cy="170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5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DAD9-0B0E-45EA-8B50-4AB22E33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AF87C3-A874-4B7D-9D26-7386147F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40339"/>
              </p:ext>
            </p:extLst>
          </p:nvPr>
        </p:nvGraphicFramePr>
        <p:xfrm>
          <a:off x="838199" y="1697037"/>
          <a:ext cx="10515599" cy="4795836"/>
        </p:xfrm>
        <a:graphic>
          <a:graphicData uri="http://schemas.openxmlformats.org/drawingml/2006/table">
            <a:tbl>
              <a:tblPr/>
              <a:tblGrid>
                <a:gridCol w="3151309">
                  <a:extLst>
                    <a:ext uri="{9D8B030D-6E8A-4147-A177-3AD203B41FA5}">
                      <a16:colId xmlns:a16="http://schemas.microsoft.com/office/drawing/2014/main" val="3906107451"/>
                    </a:ext>
                  </a:extLst>
                </a:gridCol>
                <a:gridCol w="2662604">
                  <a:extLst>
                    <a:ext uri="{9D8B030D-6E8A-4147-A177-3AD203B41FA5}">
                      <a16:colId xmlns:a16="http://schemas.microsoft.com/office/drawing/2014/main" val="1622635507"/>
                    </a:ext>
                  </a:extLst>
                </a:gridCol>
                <a:gridCol w="4701686">
                  <a:extLst>
                    <a:ext uri="{9D8B030D-6E8A-4147-A177-3AD203B41FA5}">
                      <a16:colId xmlns:a16="http://schemas.microsoft.com/office/drawing/2014/main" val="2947361804"/>
                    </a:ext>
                  </a:extLst>
                </a:gridCol>
              </a:tblGrid>
              <a:tr h="67737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Scenario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Agent Type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 Type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58531"/>
                  </a:ext>
                </a:extLst>
              </a:tr>
              <a:tr h="677378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Smart Thermostat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Reflex Agent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 observable, static, deterministic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227634"/>
                  </a:ext>
                </a:extLst>
              </a:tr>
              <a:tr h="1043162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Self-Driving Car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Utility-Based Agent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Partially observable, dynamic, continuous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38668"/>
                  </a:ext>
                </a:extLst>
              </a:tr>
              <a:tr h="677378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 Personal Assistant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Agent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Partially observable, dynamic, stochastic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7448"/>
                  </a:ext>
                </a:extLst>
              </a:tr>
              <a:tr h="677378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Industrial Robot Arm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Goal-Based Agent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 observable, deterministic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338079"/>
                  </a:ext>
                </a:extLst>
              </a:tr>
              <a:tr h="1043162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Multiplayer Strategy Game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/ Goal-Based</a:t>
                      </a:r>
                      <a:endParaRPr lang="en-IN" sz="3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Multi-agent, sequential, stochastic</a:t>
                      </a:r>
                      <a:endParaRPr lang="en-IN" sz="3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571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11FD7B2-9F9D-4F8D-AA9B-1512BCAE5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78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3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F90ECAB-43CF-4A6F-9E15-08496FAEF315}"/>
              </a:ext>
            </a:extLst>
          </p:cNvPr>
          <p:cNvSpPr txBox="1">
            <a:spLocks/>
          </p:cNvSpPr>
          <p:nvPr/>
        </p:nvSpPr>
        <p:spPr>
          <a:xfrm>
            <a:off x="838200" y="3365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Agent-Environment Interaction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57ACE0-1954-42A4-87A3-8928CD97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4331"/>
            <a:ext cx="6762470" cy="28877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FAC24C-83C4-4B78-A54A-4ADEE83D5A69}"/>
              </a:ext>
            </a:extLst>
          </p:cNvPr>
          <p:cNvSpPr txBox="1"/>
          <p:nvPr/>
        </p:nvSpPr>
        <p:spPr>
          <a:xfrm>
            <a:off x="7824789" y="2289368"/>
            <a:ext cx="35290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agent perceives the environment through sensors.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processes the input and decides an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Actuators then act on the environment.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483C6C-3DA0-4BB2-8A0A-62CA6778B8D1}"/>
              </a:ext>
            </a:extLst>
          </p:cNvPr>
          <p:cNvSpPr txBox="1"/>
          <p:nvPr/>
        </p:nvSpPr>
        <p:spPr>
          <a:xfrm>
            <a:off x="838199" y="5594280"/>
            <a:ext cx="10334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perception–processing–action loop forms the basis of intelligent behavior. The upcoming slides discuss the common types of intelligent agents.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40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14E8-B705-4705-8CB9-F3F927F4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Reflex Agent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4C4FB-0926-4F3E-9E13-55821AE0D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" b="36830"/>
          <a:stretch/>
        </p:blipFill>
        <p:spPr bwMode="auto">
          <a:xfrm>
            <a:off x="838201" y="1804986"/>
            <a:ext cx="7119938" cy="44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8230-9331-4E70-B2CF-F80F29F3106B}"/>
              </a:ext>
            </a:extLst>
          </p:cNvPr>
          <p:cNvSpPr txBox="1"/>
          <p:nvPr/>
        </p:nvSpPr>
        <p:spPr>
          <a:xfrm>
            <a:off x="7958139" y="2298491"/>
            <a:ext cx="3529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React only to the current percept</a:t>
            </a:r>
          </a:p>
          <a:p>
            <a:r>
              <a:rPr lang="en-US" sz="2400" dirty="0"/>
              <a:t>Use condition-action rules</a:t>
            </a:r>
          </a:p>
          <a:p>
            <a:r>
              <a:rPr lang="en-US" sz="2400" dirty="0"/>
              <a:t>No memory or internal state: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📌 Example: Automatic room light system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42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14E8-B705-4705-8CB9-F3F927F4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/>
              <a:t>Model-Based Reflex Agents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4C4FB-0926-4F3E-9E13-55821AE0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8" b="2668"/>
          <a:stretch/>
        </p:blipFill>
        <p:spPr bwMode="auto">
          <a:xfrm>
            <a:off x="838201" y="1804986"/>
            <a:ext cx="7119938" cy="44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8230-9331-4E70-B2CF-F80F29F3106B}"/>
              </a:ext>
            </a:extLst>
          </p:cNvPr>
          <p:cNvSpPr txBox="1"/>
          <p:nvPr/>
        </p:nvSpPr>
        <p:spPr>
          <a:xfrm>
            <a:off x="7958139" y="1929159"/>
            <a:ext cx="35290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Maintain an internal model of the world</a:t>
            </a:r>
          </a:p>
          <a:p>
            <a:r>
              <a:rPr lang="en-US" sz="2400" dirty="0"/>
              <a:t>Can handle partially observable environments</a:t>
            </a:r>
          </a:p>
          <a:p>
            <a:r>
              <a:rPr lang="en-US" sz="2400" dirty="0"/>
              <a:t>Use history and rules for decision-making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📌 Example: </a:t>
            </a:r>
            <a:r>
              <a:rPr lang="en-US" sz="2400" dirty="0">
                <a:hlinkClick r:id="rId3"/>
              </a:rPr>
              <a:t>Vacuum cleaner robot that maps dirty areas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461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14E8-B705-4705-8CB9-F3F927F4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IN" dirty="0"/>
              <a:t>Goal Based Agent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4C4FB-0926-4F3E-9E13-55821AE0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" b="524"/>
          <a:stretch/>
        </p:blipFill>
        <p:spPr bwMode="auto">
          <a:xfrm>
            <a:off x="838201" y="1804986"/>
            <a:ext cx="7119938" cy="440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8230-9331-4E70-B2CF-F80F29F3106B}"/>
              </a:ext>
            </a:extLst>
          </p:cNvPr>
          <p:cNvSpPr txBox="1"/>
          <p:nvPr/>
        </p:nvSpPr>
        <p:spPr>
          <a:xfrm>
            <a:off x="7958139" y="1929159"/>
            <a:ext cx="35290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Act to achieve a specific goal</a:t>
            </a:r>
          </a:p>
          <a:p>
            <a:r>
              <a:rPr lang="en-US" sz="2400" dirty="0"/>
              <a:t>Employ search and planning algorithms</a:t>
            </a:r>
          </a:p>
          <a:p>
            <a:r>
              <a:rPr lang="en-US" sz="2400" dirty="0"/>
              <a:t>Evaluate possible future states</a:t>
            </a:r>
          </a:p>
          <a:p>
            <a:endParaRPr lang="en-US" sz="2400" dirty="0"/>
          </a:p>
          <a:p>
            <a:r>
              <a:rPr lang="en-US" sz="2400" dirty="0"/>
              <a:t>📌 Example: Chess-playing agent that plans several moves ahead, </a:t>
            </a:r>
            <a:r>
              <a:rPr lang="en-US" sz="2400" dirty="0">
                <a:hlinkClick r:id="rId3"/>
              </a:rPr>
              <a:t>Maze Solver Agent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267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14E8-B705-4705-8CB9-F3F927F4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en-IN" dirty="0"/>
              <a:t>Utility Based Agent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4C4FB-0926-4F3E-9E13-55821AE0D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1420"/>
          <a:stretch/>
        </p:blipFill>
        <p:spPr bwMode="auto">
          <a:xfrm>
            <a:off x="838201" y="1816893"/>
            <a:ext cx="7119938" cy="443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8230-9331-4E70-B2CF-F80F29F3106B}"/>
              </a:ext>
            </a:extLst>
          </p:cNvPr>
          <p:cNvSpPr txBox="1"/>
          <p:nvPr/>
        </p:nvSpPr>
        <p:spPr>
          <a:xfrm>
            <a:off x="7958139" y="1957734"/>
            <a:ext cx="35290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Choose actions based on a utility function</a:t>
            </a:r>
          </a:p>
          <a:p>
            <a:r>
              <a:rPr lang="en-US" sz="2400" dirty="0"/>
              <a:t>Aim for the most beneficial outcome</a:t>
            </a:r>
          </a:p>
          <a:p>
            <a:r>
              <a:rPr lang="en-US" sz="2400" dirty="0"/>
              <a:t>Resolve trade-offs and preferences</a:t>
            </a:r>
          </a:p>
          <a:p>
            <a:endParaRPr lang="en-US" sz="2400" dirty="0"/>
          </a:p>
          <a:p>
            <a:r>
              <a:rPr lang="en-US" sz="2400" dirty="0"/>
              <a:t>📌 Example: Self-driving car optimizing safety, time, and comfort,</a:t>
            </a:r>
            <a:r>
              <a:rPr lang="en-US" sz="2400" dirty="0">
                <a:hlinkClick r:id="rId3"/>
              </a:rPr>
              <a:t> Shortest Path Finding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516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14E8-B705-4705-8CB9-F3F927F4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/>
          <a:lstStyle/>
          <a:p>
            <a:r>
              <a:rPr lang="en-IN" dirty="0"/>
              <a:t>Learning Agent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4C4FB-0926-4F3E-9E13-55821AE0D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0" b="1029"/>
          <a:stretch/>
        </p:blipFill>
        <p:spPr bwMode="auto">
          <a:xfrm>
            <a:off x="838201" y="1604963"/>
            <a:ext cx="7119938" cy="49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8230-9331-4E70-B2CF-F80F29F3106B}"/>
              </a:ext>
            </a:extLst>
          </p:cNvPr>
          <p:cNvSpPr txBox="1"/>
          <p:nvPr/>
        </p:nvSpPr>
        <p:spPr>
          <a:xfrm>
            <a:off x="7958139" y="1773068"/>
            <a:ext cx="352901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Improve performance over time</a:t>
            </a:r>
          </a:p>
          <a:p>
            <a:r>
              <a:rPr lang="en-US" sz="2400" dirty="0"/>
              <a:t>Learn from experience and feedback</a:t>
            </a:r>
          </a:p>
          <a:p>
            <a:r>
              <a:rPr lang="en-US" sz="2400" dirty="0"/>
              <a:t>Components:</a:t>
            </a:r>
          </a:p>
          <a:p>
            <a:r>
              <a:rPr lang="en-US" sz="2400" dirty="0"/>
              <a:t>Learning element, Performance element, Critic, Problem generator</a:t>
            </a:r>
          </a:p>
          <a:p>
            <a:endParaRPr lang="en-US" sz="2400" dirty="0"/>
          </a:p>
          <a:p>
            <a:r>
              <a:rPr lang="en-US" sz="2400" dirty="0"/>
              <a:t>📌 Example: Personal AI assistant (e.g., Siri, Alexa), Content Recommendation algorithms.</a:t>
            </a:r>
          </a:p>
        </p:txBody>
      </p:sp>
    </p:spTree>
    <p:extLst>
      <p:ext uri="{BB962C8B-B14F-4D97-AF65-F5344CB8AC3E}">
        <p14:creationId xmlns:p14="http://schemas.microsoft.com/office/powerpoint/2010/main" val="524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EB4D2F4-8666-4514-A732-BCB69F03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3" y="185227"/>
            <a:ext cx="9472613" cy="6487546"/>
          </a:xfrm>
          <a:prstGeom prst="roundRect">
            <a:avLst>
              <a:gd name="adj" fmla="val 4114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35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4EB6A-2FD5-40B3-B06C-DED1F5DA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Agents to Environments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01E3B-13A8-4D96-BAA5-23B75A3F1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56297"/>
              </p:ext>
            </p:extLst>
          </p:nvPr>
        </p:nvGraphicFramePr>
        <p:xfrm>
          <a:off x="838200" y="1690688"/>
          <a:ext cx="10515600" cy="4667248"/>
        </p:xfrm>
        <a:graphic>
          <a:graphicData uri="http://schemas.openxmlformats.org/drawingml/2006/table">
            <a:tbl>
              <a:tblPr/>
              <a:tblGrid>
                <a:gridCol w="3146234">
                  <a:extLst>
                    <a:ext uri="{9D8B030D-6E8A-4147-A177-3AD203B41FA5}">
                      <a16:colId xmlns:a16="http://schemas.microsoft.com/office/drawing/2014/main" val="960578449"/>
                    </a:ext>
                  </a:extLst>
                </a:gridCol>
                <a:gridCol w="7369366">
                  <a:extLst>
                    <a:ext uri="{9D8B030D-6E8A-4147-A177-3AD203B41FA5}">
                      <a16:colId xmlns:a16="http://schemas.microsoft.com/office/drawing/2014/main" val="3184861934"/>
                    </a:ext>
                  </a:extLst>
                </a:gridCol>
              </a:tblGrid>
              <a:tr h="6978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Agent Type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 Environment</a:t>
                      </a:r>
                      <a:endParaRPr lang="en-IN" sz="4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517291"/>
                  </a:ext>
                </a:extLst>
              </a:tr>
              <a:tr h="937916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Reflex Agent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 observable, static, deterministic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389977"/>
                  </a:ext>
                </a:extLst>
              </a:tr>
              <a:tr h="697854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Model-Based Agent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Partially observable, sequential</a:t>
                      </a:r>
                      <a:endParaRPr lang="en-IN" sz="4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422004"/>
                  </a:ext>
                </a:extLst>
              </a:tr>
              <a:tr h="697854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Goal-Based Agent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Sequential, deterministic, or partially observable</a:t>
                      </a:r>
                      <a:endParaRPr lang="en-US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33642"/>
                  </a:ext>
                </a:extLst>
              </a:tr>
              <a:tr h="697854"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Utility-Based Agent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Stochastic or conflicting-goal scenarios</a:t>
                      </a:r>
                      <a:endParaRPr lang="en-IN" sz="400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3226"/>
                  </a:ext>
                </a:extLst>
              </a:tr>
              <a:tr h="9379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Learning Agent</a:t>
                      </a:r>
                      <a:endParaRPr lang="en-IN" sz="4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Complex, dynamic, non-deterministic environments</a:t>
                      </a:r>
                      <a:endParaRPr lang="en-IN" sz="4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39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350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 Agents</vt:lpstr>
      <vt:lpstr>PowerPoint Presentation</vt:lpstr>
      <vt:lpstr>Simple Reflex Agent</vt:lpstr>
      <vt:lpstr>Model-Based Reflex Agents</vt:lpstr>
      <vt:lpstr>Goal Based Agent</vt:lpstr>
      <vt:lpstr>Utility Based Agent</vt:lpstr>
      <vt:lpstr>Learning Agent</vt:lpstr>
      <vt:lpstr>PowerPoint Presentation</vt:lpstr>
      <vt:lpstr>Mapping Agents to Environments</vt:lpstr>
      <vt:lpstr>Real-World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AI Agents</dc:title>
  <dc:creator>Soumadip Dey</dc:creator>
  <cp:lastModifiedBy>Soumadip Dey</cp:lastModifiedBy>
  <cp:revision>42</cp:revision>
  <cp:lastPrinted>2025-08-22T08:37:31Z</cp:lastPrinted>
  <dcterms:created xsi:type="dcterms:W3CDTF">2025-08-01T02:23:52Z</dcterms:created>
  <dcterms:modified xsi:type="dcterms:W3CDTF">2025-08-22T09:28:06Z</dcterms:modified>
</cp:coreProperties>
</file>