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2" r:id="rId6"/>
    <p:sldId id="265" r:id="rId7"/>
    <p:sldId id="286" r:id="rId8"/>
    <p:sldId id="288" r:id="rId9"/>
    <p:sldId id="290" r:id="rId10"/>
    <p:sldId id="267" r:id="rId11"/>
    <p:sldId id="293" r:id="rId12"/>
    <p:sldId id="287" r:id="rId13"/>
    <p:sldId id="295" r:id="rId14"/>
    <p:sldId id="294" r:id="rId15"/>
    <p:sldId id="289" r:id="rId16"/>
    <p:sldId id="291" r:id="rId17"/>
    <p:sldId id="292" r:id="rId18"/>
    <p:sldId id="283" r:id="rId19"/>
    <p:sldId id="284" r:id="rId20"/>
    <p:sldId id="28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6267" autoAdjust="0"/>
  </p:normalViewPr>
  <p:slideViewPr>
    <p:cSldViewPr>
      <p:cViewPr>
        <p:scale>
          <a:sx n="60" d="100"/>
          <a:sy n="60" d="100"/>
        </p:scale>
        <p:origin x="2122" y="365"/>
      </p:cViewPr>
      <p:guideLst>
        <p:guide orient="horz" pos="2160"/>
        <p:guide pos="2880"/>
      </p:guideLst>
    </p:cSldViewPr>
  </p:slideViewPr>
  <p:outlineViewPr>
    <p:cViewPr>
      <p:scale>
        <a:sx n="33" d="100"/>
        <a:sy n="33" d="100"/>
      </p:scale>
      <p:origin x="0" y="4044"/>
    </p:cViewPr>
  </p:outlin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8D145-E86A-4C96-8220-ECFC287B6867}" type="datetimeFigureOut">
              <a:rPr lang="fr-FR" smtClean="0"/>
              <a:t>14/06/2022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380D6-E453-4427-896B-B1C8F16308DF}" type="slidenum">
              <a:rPr lang="fr-FR" smtClean="0"/>
              <a:t>‹#›</a:t>
            </a:fld>
            <a:endParaRPr lang="fr-FR"/>
          </a:p>
        </p:txBody>
      </p:sp>
    </p:spTree>
    <p:extLst>
      <p:ext uri="{BB962C8B-B14F-4D97-AF65-F5344CB8AC3E}">
        <p14:creationId xmlns:p14="http://schemas.microsoft.com/office/powerpoint/2010/main" val="230566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chers</a:t>
            </a:r>
            <a:r>
              <a:rPr lang="fr-FR" baseline="0" dirty="0"/>
              <a:t> professeurs</a:t>
            </a:r>
            <a:r>
              <a:rPr lang="fr-FR" dirty="0"/>
              <a:t>, honorable assistance;</a:t>
            </a:r>
          </a:p>
          <a:p>
            <a:r>
              <a:rPr lang="fr-FR" dirty="0"/>
              <a:t> je tiens d’abord à vous remercier pour votre présence, et votre soutien.</a:t>
            </a:r>
          </a:p>
          <a:p>
            <a:r>
              <a:rPr lang="fr-FR" dirty="0"/>
              <a:t> Ce jour, j’ai l’honneur de vous présenter un aperçu de notre travail  de fin d’études,</a:t>
            </a:r>
            <a:r>
              <a:rPr lang="fr-FR" baseline="0" dirty="0"/>
              <a:t> Intitulé : </a:t>
            </a:r>
            <a:r>
              <a:rPr lang="fr-FR" dirty="0"/>
              <a:t> </a:t>
            </a:r>
          </a:p>
          <a:p>
            <a:r>
              <a:rPr lang="fr-FR" b="1" dirty="0"/>
              <a:t>pour cela, nous allons</a:t>
            </a:r>
            <a:r>
              <a:rPr lang="fr-FR" b="1" u="sng" dirty="0"/>
              <a:t> adopt</a:t>
            </a:r>
            <a:r>
              <a:rPr lang="fr-FR" b="1" dirty="0"/>
              <a:t>er le plan IMRAD: (</a:t>
            </a:r>
            <a:r>
              <a:rPr lang="fr-FR" b="1" u="sng" dirty="0" err="1">
                <a:solidFill>
                  <a:schemeClr val="accent2">
                    <a:lumMod val="75000"/>
                  </a:schemeClr>
                </a:solidFill>
              </a:rPr>
              <a:t>cliq</a:t>
            </a:r>
            <a:r>
              <a:rPr lang="fr-FR" b="1" u="sng" dirty="0">
                <a:solidFill>
                  <a:schemeClr val="accent2">
                    <a:lumMod val="75000"/>
                  </a:schemeClr>
                </a:solidFill>
              </a:rPr>
              <a:t>)</a:t>
            </a:r>
            <a:endParaRPr lang="fr-FR" u="sng" dirty="0">
              <a:solidFill>
                <a:schemeClr val="accent2">
                  <a:lumMod val="75000"/>
                </a:schemeClr>
              </a:solidFill>
            </a:endParaRPr>
          </a:p>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1</a:t>
            </a:fld>
            <a:endParaRPr lang="fr-FR"/>
          </a:p>
        </p:txBody>
      </p:sp>
    </p:spTree>
    <p:extLst>
      <p:ext uri="{BB962C8B-B14F-4D97-AF65-F5344CB8AC3E}">
        <p14:creationId xmlns:p14="http://schemas.microsoft.com/office/powerpoint/2010/main" val="126204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a:p>
            <a:r>
              <a:rPr lang="fr-FR" b="1" dirty="0"/>
              <a:t>On</a:t>
            </a:r>
            <a:r>
              <a:rPr lang="fr-FR" b="1" baseline="0" dirty="0"/>
              <a:t> commencera </a:t>
            </a:r>
            <a:r>
              <a:rPr lang="fr-FR" baseline="0" dirty="0"/>
              <a:t>par une petite introduction </a:t>
            </a:r>
          </a:p>
          <a:p>
            <a:r>
              <a:rPr lang="fr-FR" b="1" baseline="0" dirty="0"/>
              <a:t>On présentera par la suite </a:t>
            </a:r>
            <a:r>
              <a:rPr lang="fr-FR" baseline="0" dirty="0"/>
              <a:t>nos matériels et méthodes</a:t>
            </a:r>
          </a:p>
          <a:p>
            <a:r>
              <a:rPr lang="fr-FR" b="1" baseline="0" dirty="0"/>
              <a:t>Puis on verra </a:t>
            </a:r>
            <a:r>
              <a:rPr lang="fr-FR" baseline="0" dirty="0"/>
              <a:t>nos résultats et discussion</a:t>
            </a:r>
          </a:p>
          <a:p>
            <a:r>
              <a:rPr lang="fr-FR" b="1" baseline="0" dirty="0"/>
              <a:t>Et on terminera avec une conclusion  </a:t>
            </a:r>
            <a:r>
              <a:rPr lang="fr-FR" b="1" dirty="0"/>
              <a:t>(</a:t>
            </a:r>
            <a:r>
              <a:rPr lang="fr-FR" b="1" u="sng" dirty="0" err="1">
                <a:solidFill>
                  <a:schemeClr val="accent2">
                    <a:lumMod val="75000"/>
                  </a:schemeClr>
                </a:solidFill>
              </a:rPr>
              <a:t>cliq</a:t>
            </a:r>
            <a:r>
              <a:rPr lang="fr-FR" b="1" u="sng" dirty="0">
                <a:solidFill>
                  <a:schemeClr val="accent2">
                    <a:lumMod val="75000"/>
                  </a:schemeClr>
                </a:solidFill>
              </a:rPr>
              <a:t>)</a:t>
            </a:r>
            <a:endParaRPr lang="fr-FR" b="1" baseline="0" dirty="0"/>
          </a:p>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2</a:t>
            </a:fld>
            <a:endParaRPr lang="fr-FR"/>
          </a:p>
        </p:txBody>
      </p:sp>
    </p:spTree>
    <p:extLst>
      <p:ext uri="{BB962C8B-B14F-4D97-AF65-F5344CB8AC3E}">
        <p14:creationId xmlns:p14="http://schemas.microsoft.com/office/powerpoint/2010/main" val="292560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4</a:t>
            </a:fld>
            <a:endParaRPr lang="fr-FR"/>
          </a:p>
        </p:txBody>
      </p:sp>
    </p:spTree>
    <p:extLst>
      <p:ext uri="{BB962C8B-B14F-4D97-AF65-F5344CB8AC3E}">
        <p14:creationId xmlns:p14="http://schemas.microsoft.com/office/powerpoint/2010/main" val="159306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5</a:t>
            </a:fld>
            <a:endParaRPr lang="fr-FR"/>
          </a:p>
        </p:txBody>
      </p:sp>
    </p:spTree>
    <p:extLst>
      <p:ext uri="{BB962C8B-B14F-4D97-AF65-F5344CB8AC3E}">
        <p14:creationId xmlns:p14="http://schemas.microsoft.com/office/powerpoint/2010/main" val="312645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14/06/2022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14/06/2022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14/06/2022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39551" y="2852936"/>
            <a:ext cx="8113803" cy="2232248"/>
          </a:xfrm>
        </p:spPr>
        <p:txBody>
          <a:bodyPr>
            <a:normAutofit/>
          </a:bodyPr>
          <a:lstStyle/>
          <a:p>
            <a:r>
              <a:rPr lang="fr-FR" sz="4000" b="1" i="0" u="none" strike="noStrike" dirty="0">
                <a:solidFill>
                  <a:srgbClr val="548DD4"/>
                </a:solidFill>
                <a:effectLst/>
                <a:latin typeface="Times New Roman" panose="02020603050405020304" pitchFamily="18" charset="0"/>
              </a:rPr>
              <a:t>Application web pour l’informatisation du dossier médicale</a:t>
            </a:r>
            <a:endParaRPr lang="fr-FR" sz="6000" dirty="0"/>
          </a:p>
        </p:txBody>
      </p:sp>
      <p:sp>
        <p:nvSpPr>
          <p:cNvPr id="9" name="Rectangle 1"/>
          <p:cNvSpPr>
            <a:spLocks noGrp="1" noChangeArrowheads="1"/>
          </p:cNvSpPr>
          <p:nvPr>
            <p:ph type="ctrTitle"/>
          </p:nvPr>
        </p:nvSpPr>
        <p:spPr bwMode="auto">
          <a:xfrm>
            <a:off x="3141842" y="1674712"/>
            <a:ext cx="30867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ea typeface="Calibri" pitchFamily="34" charset="0"/>
                <a:cs typeface="Times New Roman" pitchFamily="18" charset="0"/>
              </a:rPr>
              <a:t>Projet fil rouge</a:t>
            </a:r>
            <a:br>
              <a:rPr kumimoji="0" lang="fr-FR" sz="2000" b="1" i="0" u="none" strike="noStrike" cap="none" normalizeH="0" baseline="0" dirty="0">
                <a:ln>
                  <a:noFill/>
                </a:ln>
                <a:solidFill>
                  <a:schemeClr val="tx1"/>
                </a:solidFill>
                <a:effectLst/>
                <a:ea typeface="Calibri" pitchFamily="34" charset="0"/>
                <a:cs typeface="Times New Roman" pitchFamily="18" charset="0"/>
              </a:rPr>
            </a:br>
            <a:r>
              <a:rPr kumimoji="0" lang="fr-FR" sz="2000" b="1" i="0" u="none" strike="noStrike" cap="none" normalizeH="0" baseline="0" dirty="0">
                <a:ln>
                  <a:noFill/>
                </a:ln>
                <a:solidFill>
                  <a:schemeClr val="tx1"/>
                </a:solidFill>
                <a:effectLst/>
                <a:ea typeface="Calibri" pitchFamily="34" charset="0"/>
                <a:cs typeface="Times New Roman" pitchFamily="18" charset="0"/>
              </a:rPr>
              <a:t>première année 2021/2022</a:t>
            </a:r>
            <a:endParaRPr kumimoji="0" lang="fr-FR" sz="2000" b="0" i="0" u="none" strike="noStrike" cap="none" normalizeH="0" baseline="0" dirty="0">
              <a:ln>
                <a:noFill/>
              </a:ln>
              <a:solidFill>
                <a:schemeClr val="tx1"/>
              </a:solidFill>
              <a:effectLst/>
              <a:cs typeface="Arial" pitchFamily="34" charset="0"/>
            </a:endParaRPr>
          </a:p>
        </p:txBody>
      </p:sp>
      <p:sp>
        <p:nvSpPr>
          <p:cNvPr id="10" name="ZoneTexte 9"/>
          <p:cNvSpPr txBox="1"/>
          <p:nvPr/>
        </p:nvSpPr>
        <p:spPr>
          <a:xfrm>
            <a:off x="6926662" y="5600272"/>
            <a:ext cx="2217337" cy="646331"/>
          </a:xfrm>
          <a:prstGeom prst="rect">
            <a:avLst/>
          </a:prstGeom>
          <a:noFill/>
        </p:spPr>
        <p:txBody>
          <a:bodyPr wrap="none" rtlCol="0">
            <a:spAutoFit/>
          </a:bodyPr>
          <a:lstStyle/>
          <a:p>
            <a:pPr lvl="0" algn="ctr"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Présenté par :</a:t>
            </a:r>
            <a:endParaRPr lang="fr-FR" sz="700" dirty="0">
              <a:latin typeface="Arial" pitchFamily="34" charset="0"/>
              <a:cs typeface="Arial" pitchFamily="34" charset="0"/>
            </a:endParaRPr>
          </a:p>
          <a:p>
            <a:pPr lvl="0" algn="ctr"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Soumaya AMGHAR</a:t>
            </a:r>
            <a:endParaRPr lang="fr-FR" dirty="0"/>
          </a:p>
        </p:txBody>
      </p:sp>
      <p:sp>
        <p:nvSpPr>
          <p:cNvPr id="11" name="ZoneTexte 10"/>
          <p:cNvSpPr txBox="1"/>
          <p:nvPr/>
        </p:nvSpPr>
        <p:spPr>
          <a:xfrm>
            <a:off x="79198" y="5600272"/>
            <a:ext cx="3628706" cy="1200329"/>
          </a:xfrm>
          <a:prstGeom prst="rect">
            <a:avLst/>
          </a:prstGeom>
          <a:noFill/>
        </p:spPr>
        <p:txBody>
          <a:bodyPr wrap="square" rtlCol="0">
            <a:spAutoFit/>
          </a:bodyPr>
          <a:lstStyle/>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Encadré par :</a:t>
            </a:r>
          </a:p>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 ECHCHADI Youness</a:t>
            </a:r>
          </a:p>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 ABID </a:t>
            </a:r>
            <a:r>
              <a:rPr lang="fr-FR" b="1" dirty="0" err="1">
                <a:latin typeface="Times New Roman" pitchFamily="18" charset="0"/>
                <a:ea typeface="Calibri" pitchFamily="34" charset="0"/>
                <a:cs typeface="Times New Roman" pitchFamily="18" charset="0"/>
              </a:rPr>
              <a:t>Abdelaadim</a:t>
            </a:r>
            <a:endParaRPr lang="fr-FR" b="1" dirty="0">
              <a:latin typeface="Times New Roman" pitchFamily="18" charset="0"/>
              <a:ea typeface="Calibri" pitchFamily="34" charset="0"/>
              <a:cs typeface="Times New Roman" pitchFamily="18" charset="0"/>
            </a:endParaRPr>
          </a:p>
          <a:p>
            <a:pPr lvl="0" algn="ctr" eaLnBrk="0" fontAlgn="base" hangingPunct="0">
              <a:spcBef>
                <a:spcPct val="0"/>
              </a:spcBef>
              <a:spcAft>
                <a:spcPct val="0"/>
              </a:spcAft>
            </a:pPr>
            <a:endParaRPr lang="fr-FR" dirty="0"/>
          </a:p>
        </p:txBody>
      </p:sp>
      <p:pic>
        <p:nvPicPr>
          <p:cNvPr id="1028" name="Picture 4">
            <a:extLst>
              <a:ext uri="{FF2B5EF4-FFF2-40B4-BE49-F238E27FC236}">
                <a16:creationId xmlns:a16="http://schemas.microsoft.com/office/drawing/2014/main" id="{F64C7380-6181-53EB-82D5-45153EC3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1" y="348700"/>
            <a:ext cx="1679165"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15D292-2524-2857-695F-4F0228FE7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420708"/>
            <a:ext cx="2228850"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14C49A-DFBD-0015-E0B5-DBB602FCA7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8344" y="44205"/>
            <a:ext cx="1319808" cy="88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8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36912"/>
            <a:ext cx="8229600" cy="1143000"/>
          </a:xfrm>
        </p:spPr>
        <p:txBody>
          <a:bodyPr>
            <a:normAutofit/>
          </a:bodyPr>
          <a:lstStyle/>
          <a:p>
            <a:r>
              <a:rPr lang="fr-FR" sz="6600" b="1" dirty="0"/>
              <a:t>Résultats et Discussion</a:t>
            </a:r>
          </a:p>
        </p:txBody>
      </p:sp>
    </p:spTree>
    <p:extLst>
      <p:ext uri="{BB962C8B-B14F-4D97-AF65-F5344CB8AC3E}">
        <p14:creationId xmlns:p14="http://schemas.microsoft.com/office/powerpoint/2010/main" val="273143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9DFF3-6E98-0691-377E-1FF242C31618}"/>
              </a:ext>
            </a:extLst>
          </p:cNvPr>
          <p:cNvSpPr>
            <a:spLocks noGrp="1"/>
          </p:cNvSpPr>
          <p:nvPr>
            <p:ph idx="1"/>
          </p:nvPr>
        </p:nvSpPr>
        <p:spPr/>
        <p:txBody>
          <a:bodyPr/>
          <a:lstStyle/>
          <a:p>
            <a:r>
              <a:rPr lang="fr-FR" dirty="0"/>
              <a:t>L’un des digrammes qu’on a utilisé pour modéliser notre système est le diagramme de cas d’utilisation : </a:t>
            </a:r>
          </a:p>
        </p:txBody>
      </p:sp>
      <p:sp>
        <p:nvSpPr>
          <p:cNvPr id="4" name="Title 1">
            <a:extLst>
              <a:ext uri="{FF2B5EF4-FFF2-40B4-BE49-F238E27FC236}">
                <a16:creationId xmlns:a16="http://schemas.microsoft.com/office/drawing/2014/main" id="{715FA753-E7CC-3541-1723-7B72AE540B88}"/>
              </a:ext>
            </a:extLst>
          </p:cNvPr>
          <p:cNvSpPr>
            <a:spLocks noGrp="1"/>
          </p:cNvSpPr>
          <p:nvPr>
            <p:ph type="title"/>
          </p:nvPr>
        </p:nvSpPr>
        <p:spPr>
          <a:xfrm>
            <a:off x="457200" y="274638"/>
            <a:ext cx="8229600" cy="1143000"/>
          </a:xfrm>
        </p:spPr>
        <p:txBody>
          <a:bodyPr/>
          <a:lstStyle/>
          <a:p>
            <a:r>
              <a:rPr lang="fr-FR" b="1" dirty="0">
                <a:solidFill>
                  <a:srgbClr val="FF3399"/>
                </a:solidFill>
              </a:rPr>
              <a:t>Conception</a:t>
            </a:r>
            <a:endParaRPr lang="fr-FR" dirty="0"/>
          </a:p>
        </p:txBody>
      </p:sp>
    </p:spTree>
    <p:extLst>
      <p:ext uri="{BB962C8B-B14F-4D97-AF65-F5344CB8AC3E}">
        <p14:creationId xmlns:p14="http://schemas.microsoft.com/office/powerpoint/2010/main" val="332581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A95584-FE92-F536-CE1D-96B365EE7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35" y="335012"/>
            <a:ext cx="7498730" cy="6187976"/>
          </a:xfrm>
          <a:prstGeom prst="rect">
            <a:avLst/>
          </a:prstGeom>
        </p:spPr>
      </p:pic>
    </p:spTree>
    <p:extLst>
      <p:ext uri="{BB962C8B-B14F-4D97-AF65-F5344CB8AC3E}">
        <p14:creationId xmlns:p14="http://schemas.microsoft.com/office/powerpoint/2010/main" val="50014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AACEDD9-66D5-990D-4C90-0BA1F694E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620688"/>
            <a:ext cx="7615704" cy="6041592"/>
          </a:xfrm>
        </p:spPr>
      </p:pic>
    </p:spTree>
    <p:extLst>
      <p:ext uri="{BB962C8B-B14F-4D97-AF65-F5344CB8AC3E}">
        <p14:creationId xmlns:p14="http://schemas.microsoft.com/office/powerpoint/2010/main" val="113745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19490-9B3C-0570-AE31-8571A44569EA}"/>
              </a:ext>
            </a:extLst>
          </p:cNvPr>
          <p:cNvSpPr>
            <a:spLocks noGrp="1"/>
          </p:cNvSpPr>
          <p:nvPr>
            <p:ph idx="1"/>
          </p:nvPr>
        </p:nvSpPr>
        <p:spPr/>
        <p:txBody>
          <a:bodyPr/>
          <a:lstStyle/>
          <a:p>
            <a:r>
              <a:rPr lang="fr-FR" dirty="0"/>
              <a:t>Le design de notre système a visé le web et le mobil comme le montre les captures d’écran prise de Figma: </a:t>
            </a:r>
          </a:p>
        </p:txBody>
      </p:sp>
      <p:sp>
        <p:nvSpPr>
          <p:cNvPr id="4" name="Title 1">
            <a:extLst>
              <a:ext uri="{FF2B5EF4-FFF2-40B4-BE49-F238E27FC236}">
                <a16:creationId xmlns:a16="http://schemas.microsoft.com/office/drawing/2014/main" id="{12CB4BD9-3C61-4A75-5B17-EC4DF46E21A9}"/>
              </a:ext>
            </a:extLst>
          </p:cNvPr>
          <p:cNvSpPr>
            <a:spLocks noGrp="1"/>
          </p:cNvSpPr>
          <p:nvPr>
            <p:ph type="title"/>
          </p:nvPr>
        </p:nvSpPr>
        <p:spPr>
          <a:xfrm>
            <a:off x="457200" y="274638"/>
            <a:ext cx="8229600" cy="1143000"/>
          </a:xfrm>
        </p:spPr>
        <p:txBody>
          <a:bodyPr/>
          <a:lstStyle/>
          <a:p>
            <a:r>
              <a:rPr lang="fr-FR" b="1" dirty="0">
                <a:solidFill>
                  <a:srgbClr val="FF3399"/>
                </a:solidFill>
              </a:rPr>
              <a:t>Maquette</a:t>
            </a:r>
            <a:endParaRPr lang="fr-FR" dirty="0"/>
          </a:p>
        </p:txBody>
      </p:sp>
    </p:spTree>
    <p:extLst>
      <p:ext uri="{BB962C8B-B14F-4D97-AF65-F5344CB8AC3E}">
        <p14:creationId xmlns:p14="http://schemas.microsoft.com/office/powerpoint/2010/main" val="219112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B7E587A-ADFD-9A65-0536-2860900B6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2470"/>
            <a:ext cx="7272808" cy="667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8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2D54-752C-EA10-87E1-15A9AC75590D}"/>
              </a:ext>
            </a:extLst>
          </p:cNvPr>
          <p:cNvSpPr>
            <a:spLocks noGrp="1"/>
          </p:cNvSpPr>
          <p:nvPr>
            <p:ph type="title"/>
          </p:nvPr>
        </p:nvSpPr>
        <p:spPr/>
        <p:txBody>
          <a:bodyPr/>
          <a:lstStyle/>
          <a:p>
            <a:endParaRPr lang="fr-FR"/>
          </a:p>
        </p:txBody>
      </p:sp>
      <p:pic>
        <p:nvPicPr>
          <p:cNvPr id="7" name="Content Placeholder 6">
            <a:extLst>
              <a:ext uri="{FF2B5EF4-FFF2-40B4-BE49-F238E27FC236}">
                <a16:creationId xmlns:a16="http://schemas.microsoft.com/office/drawing/2014/main" id="{C645357B-CBDE-5F79-7AA3-4C17273A1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99" y="274638"/>
            <a:ext cx="8865401" cy="6158409"/>
          </a:xfrm>
        </p:spPr>
      </p:pic>
    </p:spTree>
    <p:extLst>
      <p:ext uri="{BB962C8B-B14F-4D97-AF65-F5344CB8AC3E}">
        <p14:creationId xmlns:p14="http://schemas.microsoft.com/office/powerpoint/2010/main" val="192885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90DF5-41E5-4D85-AC78-7A01E4793020}"/>
              </a:ext>
            </a:extLst>
          </p:cNvPr>
          <p:cNvSpPr txBox="1">
            <a:spLocks/>
          </p:cNvSpPr>
          <p:nvPr/>
        </p:nvSpPr>
        <p:spPr>
          <a:xfrm>
            <a:off x="457200" y="2708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b="1" dirty="0">
                <a:solidFill>
                  <a:srgbClr val="FF3399"/>
                </a:solidFill>
              </a:rPr>
              <a:t>Implémentation</a:t>
            </a:r>
            <a:endParaRPr lang="fr-FR" dirty="0"/>
          </a:p>
        </p:txBody>
      </p:sp>
    </p:spTree>
    <p:extLst>
      <p:ext uri="{BB962C8B-B14F-4D97-AF65-F5344CB8AC3E}">
        <p14:creationId xmlns:p14="http://schemas.microsoft.com/office/powerpoint/2010/main" val="2553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a:t>Conclusion</a:t>
            </a:r>
          </a:p>
        </p:txBody>
      </p:sp>
      <p:sp>
        <p:nvSpPr>
          <p:cNvPr id="3" name="Espace réservé du contenu 2"/>
          <p:cNvSpPr>
            <a:spLocks noGrp="1"/>
          </p:cNvSpPr>
          <p:nvPr>
            <p:ph idx="1"/>
          </p:nvPr>
        </p:nvSpPr>
        <p:spPr/>
        <p:txBody>
          <a:bodyPr>
            <a:normAutofit/>
          </a:bodyPr>
          <a:lstStyle/>
          <a:p>
            <a:pPr marL="0" indent="0" algn="just" rtl="0">
              <a:spcBef>
                <a:spcPts val="0"/>
              </a:spcBef>
              <a:spcAft>
                <a:spcPts val="1000"/>
              </a:spcAft>
              <a:buNone/>
            </a:pPr>
            <a:r>
              <a:rPr lang="fr-FR" sz="2400" b="0" i="0" u="none" strike="noStrike" dirty="0">
                <a:solidFill>
                  <a:srgbClr val="000000"/>
                </a:solidFill>
                <a:effectLst/>
                <a:latin typeface="+mj-lt"/>
              </a:rPr>
              <a:t>Cette plateforme constitue un plan idéal pour construire un réseau important entre les médecins pour partager les dossiers des patients.</a:t>
            </a:r>
            <a:endParaRPr lang="fr-FR" sz="2400" b="0" dirty="0">
              <a:effectLst/>
              <a:latin typeface="+mj-lt"/>
            </a:endParaRPr>
          </a:p>
          <a:p>
            <a:pPr marL="0" indent="0">
              <a:buNone/>
            </a:pPr>
            <a:br>
              <a:rPr lang="fr-FR" sz="2400" dirty="0">
                <a:latin typeface="+mj-lt"/>
              </a:rPr>
            </a:br>
            <a:endParaRPr lang="fr-FR" sz="2400" dirty="0">
              <a:latin typeface="+mj-lt"/>
            </a:endParaRPr>
          </a:p>
          <a:p>
            <a:endParaRPr lang="fr-FR" sz="2400" dirty="0"/>
          </a:p>
          <a:p>
            <a:endParaRPr lang="fr-FR" dirty="0"/>
          </a:p>
        </p:txBody>
      </p:sp>
    </p:spTree>
    <p:extLst>
      <p:ext uri="{BB962C8B-B14F-4D97-AF65-F5344CB8AC3E}">
        <p14:creationId xmlns:p14="http://schemas.microsoft.com/office/powerpoint/2010/main" val="199677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a:solidFill>
                  <a:srgbClr val="FF3399"/>
                </a:solidFill>
              </a:rPr>
              <a:t>Perspective</a:t>
            </a:r>
          </a:p>
        </p:txBody>
      </p:sp>
      <p:sp>
        <p:nvSpPr>
          <p:cNvPr id="3" name="Espace réservé du contenu 2"/>
          <p:cNvSpPr>
            <a:spLocks noGrp="1"/>
          </p:cNvSpPr>
          <p:nvPr>
            <p:ph idx="1"/>
          </p:nvPr>
        </p:nvSpPr>
        <p:spPr>
          <a:xfrm>
            <a:off x="457200" y="2060848"/>
            <a:ext cx="8229600" cy="4065315"/>
          </a:xfrm>
        </p:spPr>
        <p:txBody>
          <a:bodyPr/>
          <a:lstStyle/>
          <a:p>
            <a:r>
              <a:rPr lang="fr-FR" dirty="0"/>
              <a:t>Généralisation de l’utilisation du dossier médicale informatisé au niveau national.</a:t>
            </a:r>
          </a:p>
          <a:p>
            <a:pPr marL="0" indent="0">
              <a:buNone/>
            </a:pPr>
            <a:endParaRPr lang="fr-FR" dirty="0"/>
          </a:p>
        </p:txBody>
      </p:sp>
    </p:spTree>
    <p:extLst>
      <p:ext uri="{BB962C8B-B14F-4D97-AF65-F5344CB8AC3E}">
        <p14:creationId xmlns:p14="http://schemas.microsoft.com/office/powerpoint/2010/main" val="415824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755576" y="1988840"/>
            <a:ext cx="7869560" cy="4525963"/>
          </a:xfrm>
        </p:spPr>
        <p:txBody>
          <a:bodyPr/>
          <a:lstStyle/>
          <a:p>
            <a:pPr>
              <a:buFont typeface="Wingdings" pitchFamily="2" charset="2"/>
              <a:buChar char="v"/>
            </a:pPr>
            <a:r>
              <a:rPr lang="fr-FR" dirty="0"/>
              <a:t>Introduction </a:t>
            </a:r>
          </a:p>
          <a:p>
            <a:pPr>
              <a:buFont typeface="Wingdings" pitchFamily="2" charset="2"/>
              <a:buChar char="v"/>
            </a:pPr>
            <a:r>
              <a:rPr lang="fr-FR" dirty="0"/>
              <a:t>Matériel et méthodes</a:t>
            </a:r>
          </a:p>
          <a:p>
            <a:pPr>
              <a:buFont typeface="Wingdings" pitchFamily="2" charset="2"/>
              <a:buChar char="v"/>
            </a:pPr>
            <a:r>
              <a:rPr lang="fr-FR" dirty="0"/>
              <a:t>Résultats </a:t>
            </a:r>
          </a:p>
          <a:p>
            <a:pPr>
              <a:buFont typeface="Wingdings" pitchFamily="2" charset="2"/>
              <a:buChar char="v"/>
            </a:pPr>
            <a:r>
              <a:rPr lang="fr-FR" dirty="0"/>
              <a:t>Discussion</a:t>
            </a:r>
          </a:p>
          <a:p>
            <a:pPr>
              <a:buFont typeface="Wingdings" pitchFamily="2" charset="2"/>
              <a:buChar char="v"/>
            </a:pPr>
            <a:r>
              <a:rPr lang="fr-FR" dirty="0"/>
              <a:t>Conclusion  </a:t>
            </a:r>
          </a:p>
          <a:p>
            <a:endParaRPr lang="fr-FR" dirty="0"/>
          </a:p>
        </p:txBody>
      </p:sp>
    </p:spTree>
    <p:extLst>
      <p:ext uri="{BB962C8B-B14F-4D97-AF65-F5344CB8AC3E}">
        <p14:creationId xmlns:p14="http://schemas.microsoft.com/office/powerpoint/2010/main" val="110252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67907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492896"/>
            <a:ext cx="8229600" cy="1143000"/>
          </a:xfrm>
        </p:spPr>
        <p:txBody>
          <a:bodyPr>
            <a:noAutofit/>
          </a:bodyPr>
          <a:lstStyle/>
          <a:p>
            <a:r>
              <a:rPr lang="fr-FR" sz="11500" b="1" dirty="0"/>
              <a:t>Introduction</a:t>
            </a:r>
          </a:p>
        </p:txBody>
      </p:sp>
    </p:spTree>
    <p:extLst>
      <p:ext uri="{BB962C8B-B14F-4D97-AF65-F5344CB8AC3E}">
        <p14:creationId xmlns:p14="http://schemas.microsoft.com/office/powerpoint/2010/main" val="96539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404664"/>
            <a:ext cx="8229600" cy="1143000"/>
          </a:xfrm>
        </p:spPr>
        <p:txBody>
          <a:bodyPr>
            <a:normAutofit/>
          </a:bodyPr>
          <a:lstStyle/>
          <a:p>
            <a:r>
              <a:rPr lang="fr-FR" sz="5400" b="1" dirty="0">
                <a:solidFill>
                  <a:srgbClr val="FF3399"/>
                </a:solidFill>
              </a:rPr>
              <a:t>Dossier médical</a:t>
            </a:r>
          </a:p>
        </p:txBody>
      </p:sp>
      <p:sp>
        <p:nvSpPr>
          <p:cNvPr id="3" name="Espace réservé du contenu 2"/>
          <p:cNvSpPr>
            <a:spLocks noGrp="1"/>
          </p:cNvSpPr>
          <p:nvPr>
            <p:ph idx="1"/>
          </p:nvPr>
        </p:nvSpPr>
        <p:spPr>
          <a:xfrm>
            <a:off x="457200" y="2276872"/>
            <a:ext cx="8229600" cy="3849291"/>
          </a:xfrm>
        </p:spPr>
        <p:txBody>
          <a:bodyPr>
            <a:normAutofit/>
          </a:bodyPr>
          <a:lstStyle/>
          <a:p>
            <a:pPr marL="0" indent="0">
              <a:buNone/>
            </a:pPr>
            <a:r>
              <a:rPr lang="fr-FR" sz="2400" dirty="0"/>
              <a:t>Le dossier médical regroupe l’ensemble des </a:t>
            </a:r>
            <a:r>
              <a:rPr lang="fr-FR" sz="2400" b="0" i="0" dirty="0">
                <a:solidFill>
                  <a:srgbClr val="323232"/>
                </a:solidFill>
                <a:effectLst/>
                <a:latin typeface="Alegreya"/>
              </a:rPr>
              <a:t>données médicales</a:t>
            </a:r>
            <a:r>
              <a:rPr lang="fr-FR" sz="2400" dirty="0"/>
              <a:t> </a:t>
            </a:r>
            <a:r>
              <a:rPr lang="fr-FR" sz="2400" b="0" i="0" dirty="0">
                <a:solidFill>
                  <a:srgbClr val="323232"/>
                </a:solidFill>
                <a:effectLst/>
                <a:latin typeface="Alegreya"/>
              </a:rPr>
              <a:t>concernant un patient et ayant un intérêt pour la connaissance de son état de santé. </a:t>
            </a:r>
            <a:r>
              <a:rPr lang="fr-FR" sz="2400" dirty="0"/>
              <a:t>(lettre, note, compte rendu, résultats de laboratoire, film radiologique,…).</a:t>
            </a:r>
          </a:p>
          <a:p>
            <a:pPr marL="0" indent="0">
              <a:buNone/>
            </a:pPr>
            <a:endParaRPr lang="fr-FR" sz="2400" dirty="0"/>
          </a:p>
        </p:txBody>
      </p:sp>
    </p:spTree>
    <p:extLst>
      <p:ext uri="{BB962C8B-B14F-4D97-AF65-F5344CB8AC3E}">
        <p14:creationId xmlns:p14="http://schemas.microsoft.com/office/powerpoint/2010/main" val="422009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124744"/>
            <a:ext cx="8229600" cy="5733256"/>
          </a:xfrm>
        </p:spPr>
        <p:txBody>
          <a:bodyPr>
            <a:normAutofit/>
          </a:bodyPr>
          <a:lstStyle/>
          <a:p>
            <a:pPr marL="0" indent="0">
              <a:buNone/>
            </a:pPr>
            <a:endParaRPr lang="fr-FR" sz="2400" dirty="0"/>
          </a:p>
          <a:p>
            <a:endParaRPr lang="fr-FR" sz="2400" dirty="0"/>
          </a:p>
          <a:p>
            <a:r>
              <a:rPr lang="fr-FR" sz="2400" dirty="0"/>
              <a:t>Dans ce travail on s’intéresse à l’informatisation du dossier médical dans le but de faciliter et augmenté la qualité de la prise en charge des patients, de simplifier la transmission de l’information entre médecins et de garder la traçabilité.</a:t>
            </a:r>
          </a:p>
          <a:p>
            <a:pPr marL="0" indent="0">
              <a:buNone/>
            </a:pPr>
            <a:endParaRPr lang="fr-FR" sz="2400" dirty="0"/>
          </a:p>
          <a:p>
            <a:r>
              <a:rPr lang="fr-FR" sz="2400" dirty="0"/>
              <a:t>Pour ce faire nous avons développé une plateforme de la gestion de l’historique médical des patients qui cible toute la population marocaine.</a:t>
            </a:r>
          </a:p>
        </p:txBody>
      </p:sp>
      <p:sp>
        <p:nvSpPr>
          <p:cNvPr id="6" name="ZoneTexte 5"/>
          <p:cNvSpPr txBox="1"/>
          <p:nvPr/>
        </p:nvSpPr>
        <p:spPr>
          <a:xfrm>
            <a:off x="3275856" y="332656"/>
            <a:ext cx="2808312" cy="1015663"/>
          </a:xfrm>
          <a:prstGeom prst="rect">
            <a:avLst/>
          </a:prstGeom>
          <a:noFill/>
        </p:spPr>
        <p:txBody>
          <a:bodyPr wrap="square" rtlCol="0">
            <a:spAutoFit/>
          </a:bodyPr>
          <a:lstStyle/>
          <a:p>
            <a:pPr algn="ctr"/>
            <a:r>
              <a:rPr lang="fr-FR" sz="6000" b="1" dirty="0">
                <a:solidFill>
                  <a:srgbClr val="FF3399"/>
                </a:solidFill>
              </a:rPr>
              <a:t>Objectif</a:t>
            </a:r>
            <a:endParaRPr lang="fr-FR" sz="4800" b="1" dirty="0">
              <a:solidFill>
                <a:srgbClr val="FF3399"/>
              </a:solidFill>
            </a:endParaRPr>
          </a:p>
        </p:txBody>
      </p:sp>
    </p:spTree>
    <p:extLst>
      <p:ext uri="{BB962C8B-B14F-4D97-AF65-F5344CB8AC3E}">
        <p14:creationId xmlns:p14="http://schemas.microsoft.com/office/powerpoint/2010/main" val="6868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276872"/>
            <a:ext cx="8229600" cy="1143000"/>
          </a:xfrm>
        </p:spPr>
        <p:txBody>
          <a:bodyPr>
            <a:normAutofit/>
          </a:bodyPr>
          <a:lstStyle/>
          <a:p>
            <a:r>
              <a:rPr lang="fr-FR" sz="6600" b="1" dirty="0"/>
              <a:t>Matériels et méthodes </a:t>
            </a:r>
          </a:p>
        </p:txBody>
      </p:sp>
    </p:spTree>
    <p:extLst>
      <p:ext uri="{BB962C8B-B14F-4D97-AF65-F5344CB8AC3E}">
        <p14:creationId xmlns:p14="http://schemas.microsoft.com/office/powerpoint/2010/main" val="80697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FDDC-883A-4261-0605-C855CC4A0A38}"/>
              </a:ext>
            </a:extLst>
          </p:cNvPr>
          <p:cNvSpPr>
            <a:spLocks noGrp="1"/>
          </p:cNvSpPr>
          <p:nvPr>
            <p:ph type="title"/>
          </p:nvPr>
        </p:nvSpPr>
        <p:spPr/>
        <p:txBody>
          <a:bodyPr/>
          <a:lstStyle/>
          <a:p>
            <a:r>
              <a:rPr lang="fr-FR" b="1" dirty="0">
                <a:solidFill>
                  <a:srgbClr val="FF3399"/>
                </a:solidFill>
              </a:rPr>
              <a:t>Conception</a:t>
            </a:r>
            <a:endParaRPr lang="fr-FR" dirty="0"/>
          </a:p>
        </p:txBody>
      </p:sp>
      <p:sp>
        <p:nvSpPr>
          <p:cNvPr id="3" name="Content Placeholder 2">
            <a:extLst>
              <a:ext uri="{FF2B5EF4-FFF2-40B4-BE49-F238E27FC236}">
                <a16:creationId xmlns:a16="http://schemas.microsoft.com/office/drawing/2014/main" id="{9A71552D-57F1-D2D1-129A-A966E627F79A}"/>
              </a:ext>
            </a:extLst>
          </p:cNvPr>
          <p:cNvSpPr>
            <a:spLocks noGrp="1"/>
          </p:cNvSpPr>
          <p:nvPr>
            <p:ph idx="1"/>
          </p:nvPr>
        </p:nvSpPr>
        <p:spPr/>
        <p:txBody>
          <a:bodyPr>
            <a:normAutofit/>
          </a:bodyPr>
          <a:lstStyle/>
          <a:p>
            <a:pPr marL="0" indent="0">
              <a:buNone/>
            </a:pPr>
            <a:r>
              <a:rPr lang="fr-FR" sz="2000" b="0" i="0" u="none" strike="noStrike" dirty="0">
                <a:solidFill>
                  <a:srgbClr val="000000"/>
                </a:solidFill>
                <a:effectLst/>
                <a:latin typeface="+mj-lt"/>
              </a:rPr>
              <a:t>Pour mieux présenter l’architecture de notre système, nous avons choisi le langage de modélisation unifié (UML) .</a:t>
            </a:r>
          </a:p>
          <a:p>
            <a:pPr marL="0" indent="0">
              <a:buNone/>
            </a:pPr>
            <a:endParaRPr lang="fr-FR" sz="2000" b="0" i="0" u="none" strike="noStrike" dirty="0">
              <a:solidFill>
                <a:srgbClr val="000000"/>
              </a:solidFill>
              <a:effectLst/>
              <a:latin typeface="+mj-lt"/>
            </a:endParaRPr>
          </a:p>
          <a:p>
            <a:pPr marL="0" indent="0">
              <a:buNone/>
            </a:pPr>
            <a:r>
              <a:rPr lang="fr-FR" sz="2000" b="0" i="0" u="none" strike="noStrike" dirty="0">
                <a:solidFill>
                  <a:srgbClr val="000000"/>
                </a:solidFill>
                <a:effectLst/>
                <a:latin typeface="+mj-lt"/>
              </a:rPr>
              <a:t>Pour réaliser les digramme de l’UML nous avons utilisé comme outil: Draw.io </a:t>
            </a:r>
          </a:p>
          <a:p>
            <a:pPr marL="0" indent="0">
              <a:buNone/>
            </a:pPr>
            <a:endParaRPr lang="fr-FR" sz="1800" b="0" i="0" u="none" strike="noStrike" dirty="0">
              <a:solidFill>
                <a:srgbClr val="000000"/>
              </a:solidFill>
              <a:effectLst/>
              <a:latin typeface="+mj-lt"/>
            </a:endParaRPr>
          </a:p>
        </p:txBody>
      </p:sp>
      <p:pic>
        <p:nvPicPr>
          <p:cNvPr id="7" name="Picture 6">
            <a:extLst>
              <a:ext uri="{FF2B5EF4-FFF2-40B4-BE49-F238E27FC236}">
                <a16:creationId xmlns:a16="http://schemas.microsoft.com/office/drawing/2014/main" id="{7F61D5FA-7B31-C0A4-FE7D-D4A1878F9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717032"/>
            <a:ext cx="5652120" cy="1427449"/>
          </a:xfrm>
          <a:prstGeom prst="rect">
            <a:avLst/>
          </a:prstGeom>
        </p:spPr>
      </p:pic>
    </p:spTree>
    <p:extLst>
      <p:ext uri="{BB962C8B-B14F-4D97-AF65-F5344CB8AC3E}">
        <p14:creationId xmlns:p14="http://schemas.microsoft.com/office/powerpoint/2010/main" val="382645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D6C7-80BA-DB5B-971F-2DDAF02C904D}"/>
              </a:ext>
            </a:extLst>
          </p:cNvPr>
          <p:cNvSpPr>
            <a:spLocks noGrp="1"/>
          </p:cNvSpPr>
          <p:nvPr>
            <p:ph type="title"/>
          </p:nvPr>
        </p:nvSpPr>
        <p:spPr/>
        <p:txBody>
          <a:bodyPr/>
          <a:lstStyle/>
          <a:p>
            <a:r>
              <a:rPr lang="fr-FR" b="1" dirty="0">
                <a:solidFill>
                  <a:srgbClr val="FF3399"/>
                </a:solidFill>
              </a:rPr>
              <a:t>Maquette</a:t>
            </a:r>
            <a:endParaRPr lang="fr-FR" dirty="0"/>
          </a:p>
        </p:txBody>
      </p:sp>
      <p:sp>
        <p:nvSpPr>
          <p:cNvPr id="3" name="Content Placeholder 2">
            <a:extLst>
              <a:ext uri="{FF2B5EF4-FFF2-40B4-BE49-F238E27FC236}">
                <a16:creationId xmlns:a16="http://schemas.microsoft.com/office/drawing/2014/main" id="{22613281-9330-9A06-EDB3-92225B34222E}"/>
              </a:ext>
            </a:extLst>
          </p:cNvPr>
          <p:cNvSpPr>
            <a:spLocks noGrp="1"/>
          </p:cNvSpPr>
          <p:nvPr>
            <p:ph idx="1"/>
          </p:nvPr>
        </p:nvSpPr>
        <p:spPr/>
        <p:txBody>
          <a:bodyPr/>
          <a:lstStyle/>
          <a:p>
            <a:r>
              <a:rPr lang="fr-FR" sz="2400" dirty="0"/>
              <a:t>Pour le design de notre système nous avons utilisé l’outil Figma.</a:t>
            </a:r>
          </a:p>
          <a:p>
            <a:pPr marL="0" indent="0">
              <a:buNone/>
            </a:pPr>
            <a:endParaRPr lang="fr-FR" sz="2400" dirty="0"/>
          </a:p>
          <a:p>
            <a:pPr marL="0" indent="0">
              <a:buNone/>
            </a:pPr>
            <a:endParaRPr lang="fr-FR" dirty="0"/>
          </a:p>
        </p:txBody>
      </p:sp>
      <p:pic>
        <p:nvPicPr>
          <p:cNvPr id="7" name="Picture 6">
            <a:extLst>
              <a:ext uri="{FF2B5EF4-FFF2-40B4-BE49-F238E27FC236}">
                <a16:creationId xmlns:a16="http://schemas.microsoft.com/office/drawing/2014/main" id="{53CC20C3-E9B1-4045-97B6-A5650E9E6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466" y="2746634"/>
            <a:ext cx="1671067" cy="2511166"/>
          </a:xfrm>
          <a:prstGeom prst="rect">
            <a:avLst/>
          </a:prstGeom>
        </p:spPr>
      </p:pic>
    </p:spTree>
    <p:extLst>
      <p:ext uri="{BB962C8B-B14F-4D97-AF65-F5344CB8AC3E}">
        <p14:creationId xmlns:p14="http://schemas.microsoft.com/office/powerpoint/2010/main" val="3383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9605-EB73-44AF-2132-D8F5C4EC08AA}"/>
              </a:ext>
            </a:extLst>
          </p:cNvPr>
          <p:cNvSpPr>
            <a:spLocks noGrp="1"/>
          </p:cNvSpPr>
          <p:nvPr>
            <p:ph type="title"/>
          </p:nvPr>
        </p:nvSpPr>
        <p:spPr/>
        <p:txBody>
          <a:bodyPr/>
          <a:lstStyle/>
          <a:p>
            <a:r>
              <a:rPr lang="fr-FR" b="1" dirty="0">
                <a:solidFill>
                  <a:srgbClr val="FF3399"/>
                </a:solidFill>
              </a:rPr>
              <a:t>Implémentation</a:t>
            </a:r>
            <a:endParaRPr lang="fr-FR" dirty="0"/>
          </a:p>
        </p:txBody>
      </p:sp>
      <p:sp>
        <p:nvSpPr>
          <p:cNvPr id="3" name="Content Placeholder 2">
            <a:extLst>
              <a:ext uri="{FF2B5EF4-FFF2-40B4-BE49-F238E27FC236}">
                <a16:creationId xmlns:a16="http://schemas.microsoft.com/office/drawing/2014/main" id="{A26604B8-7687-B036-B42D-054555C40120}"/>
              </a:ext>
            </a:extLst>
          </p:cNvPr>
          <p:cNvSpPr>
            <a:spLocks noGrp="1"/>
          </p:cNvSpPr>
          <p:nvPr>
            <p:ph idx="1"/>
          </p:nvPr>
        </p:nvSpPr>
        <p:spPr>
          <a:xfrm>
            <a:off x="457200" y="1600200"/>
            <a:ext cx="6779096" cy="4525963"/>
          </a:xfrm>
        </p:spPr>
        <p:txBody>
          <a:bodyPr>
            <a:normAutofit/>
          </a:bodyPr>
          <a:lstStyle/>
          <a:p>
            <a:r>
              <a:rPr lang="fr-FR" sz="2000" b="0" i="0" u="none" strike="noStrike" dirty="0">
                <a:solidFill>
                  <a:srgbClr val="000000"/>
                </a:solidFill>
                <a:effectLst/>
                <a:latin typeface="+mj-lt"/>
              </a:rPr>
              <a:t>Pour l’écriture du code nous avons recouru à l’outil Visual Studio Code qui est un éditeur de code source.</a:t>
            </a:r>
          </a:p>
          <a:p>
            <a:pPr marL="0" indent="0">
              <a:buNone/>
            </a:pPr>
            <a:endParaRPr lang="fr-FR" sz="2000" b="0" i="0" u="none" strike="noStrike" dirty="0">
              <a:solidFill>
                <a:srgbClr val="000000"/>
              </a:solidFill>
              <a:effectLst/>
              <a:latin typeface="+mj-lt"/>
            </a:endParaRPr>
          </a:p>
          <a:p>
            <a:r>
              <a:rPr lang="fr-FR" sz="2000" b="0" i="0" u="none" strike="noStrike" dirty="0">
                <a:solidFill>
                  <a:srgbClr val="000000"/>
                </a:solidFill>
                <a:effectLst/>
                <a:latin typeface="+mj-lt"/>
              </a:rPr>
              <a:t>Pour le développement du code source de ce projet nous avons utilisé le pattern MVC </a:t>
            </a:r>
            <a:r>
              <a:rPr lang="fr-FR" sz="2000" dirty="0">
                <a:solidFill>
                  <a:srgbClr val="000000"/>
                </a:solidFill>
                <a:latin typeface="+mj-lt"/>
              </a:rPr>
              <a:t>.</a:t>
            </a:r>
          </a:p>
          <a:p>
            <a:endParaRPr lang="fr-FR" sz="2000" dirty="0">
              <a:solidFill>
                <a:srgbClr val="000000"/>
              </a:solidFill>
              <a:latin typeface="+mj-lt"/>
            </a:endParaRPr>
          </a:p>
          <a:p>
            <a:r>
              <a:rPr lang="fr-FR" sz="2000" b="0" i="0" u="none" strike="noStrike" dirty="0">
                <a:solidFill>
                  <a:srgbClr val="000000"/>
                </a:solidFill>
                <a:effectLst/>
                <a:latin typeface="+mj-lt"/>
              </a:rPr>
              <a:t>Dans l’implémentation du code nous avons utilisé HTML, le PHP native, le JavaScript native  et  Tailwind.</a:t>
            </a:r>
            <a:endParaRPr lang="fr-FR" sz="2000" dirty="0">
              <a:latin typeface="+mj-lt"/>
            </a:endParaRPr>
          </a:p>
        </p:txBody>
      </p:sp>
      <p:pic>
        <p:nvPicPr>
          <p:cNvPr id="5" name="Picture 4">
            <a:extLst>
              <a:ext uri="{FF2B5EF4-FFF2-40B4-BE49-F238E27FC236}">
                <a16:creationId xmlns:a16="http://schemas.microsoft.com/office/drawing/2014/main" id="{9A1DC1FE-2DBF-40CD-4C5A-A127B3D8E4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1600200"/>
            <a:ext cx="1080120" cy="1080120"/>
          </a:xfrm>
          <a:prstGeom prst="rect">
            <a:avLst/>
          </a:prstGeom>
        </p:spPr>
      </p:pic>
      <p:pic>
        <p:nvPicPr>
          <p:cNvPr id="7" name="Picture 6">
            <a:extLst>
              <a:ext uri="{FF2B5EF4-FFF2-40B4-BE49-F238E27FC236}">
                <a16:creationId xmlns:a16="http://schemas.microsoft.com/office/drawing/2014/main" id="{022CF441-21D7-7EFD-62C5-F7E8619A39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2298" y="5732817"/>
            <a:ext cx="1006370" cy="603822"/>
          </a:xfrm>
          <a:prstGeom prst="rect">
            <a:avLst/>
          </a:prstGeom>
        </p:spPr>
      </p:pic>
      <p:pic>
        <p:nvPicPr>
          <p:cNvPr id="9" name="Picture 8">
            <a:extLst>
              <a:ext uri="{FF2B5EF4-FFF2-40B4-BE49-F238E27FC236}">
                <a16:creationId xmlns:a16="http://schemas.microsoft.com/office/drawing/2014/main" id="{144CA1F1-FDA1-D44A-0651-C042F9712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8548" y="3428999"/>
            <a:ext cx="1080120" cy="603821"/>
          </a:xfrm>
          <a:prstGeom prst="rect">
            <a:avLst/>
          </a:prstGeom>
        </p:spPr>
      </p:pic>
      <p:pic>
        <p:nvPicPr>
          <p:cNvPr id="11" name="Picture 10">
            <a:extLst>
              <a:ext uri="{FF2B5EF4-FFF2-40B4-BE49-F238E27FC236}">
                <a16:creationId xmlns:a16="http://schemas.microsoft.com/office/drawing/2014/main" id="{2A8317D0-C613-BCA5-96A5-DB5AF94C8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595" y="5547560"/>
            <a:ext cx="999554" cy="999554"/>
          </a:xfrm>
          <a:prstGeom prst="rect">
            <a:avLst/>
          </a:prstGeom>
        </p:spPr>
      </p:pic>
      <p:pic>
        <p:nvPicPr>
          <p:cNvPr id="13" name="Picture 12">
            <a:extLst>
              <a:ext uri="{FF2B5EF4-FFF2-40B4-BE49-F238E27FC236}">
                <a16:creationId xmlns:a16="http://schemas.microsoft.com/office/drawing/2014/main" id="{1625A1FC-01B7-F560-4845-1DDE0ADE7D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896" y="5519380"/>
            <a:ext cx="1027734" cy="1027734"/>
          </a:xfrm>
          <a:prstGeom prst="rect">
            <a:avLst/>
          </a:prstGeom>
        </p:spPr>
      </p:pic>
    </p:spTree>
    <p:extLst>
      <p:ext uri="{BB962C8B-B14F-4D97-AF65-F5344CB8AC3E}">
        <p14:creationId xmlns:p14="http://schemas.microsoft.com/office/powerpoint/2010/main" val="53972406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7341</TotalTime>
  <Words>422</Words>
  <Application>Microsoft Office PowerPoint</Application>
  <PresentationFormat>On-screen Show (4:3)</PresentationFormat>
  <Paragraphs>59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Alegreya</vt:lpstr>
      <vt:lpstr>Arial</vt:lpstr>
      <vt:lpstr>Calibri</vt:lpstr>
      <vt:lpstr>Times New Roman</vt:lpstr>
      <vt:lpstr>Wingdings</vt:lpstr>
      <vt:lpstr>Thème Office</vt:lpstr>
      <vt:lpstr>Projet fil rouge première année 2021/2022</vt:lpstr>
      <vt:lpstr>Plan</vt:lpstr>
      <vt:lpstr>Introduction</vt:lpstr>
      <vt:lpstr>Dossier médical</vt:lpstr>
      <vt:lpstr>PowerPoint Presentation</vt:lpstr>
      <vt:lpstr>Matériels et méthodes </vt:lpstr>
      <vt:lpstr>Conception</vt:lpstr>
      <vt:lpstr>Maquette</vt:lpstr>
      <vt:lpstr>Implémentation</vt:lpstr>
      <vt:lpstr>Résultats et Discussion</vt:lpstr>
      <vt:lpstr>Conception</vt:lpstr>
      <vt:lpstr>PowerPoint Presentation</vt:lpstr>
      <vt:lpstr>PowerPoint Presentation</vt:lpstr>
      <vt:lpstr>Maquette</vt:lpstr>
      <vt:lpstr>PowerPoint Presentation</vt:lpstr>
      <vt:lpstr>PowerPoint Presentation</vt:lpstr>
      <vt:lpstr>PowerPoint Presentation</vt:lpstr>
      <vt:lpstr>Conclusion</vt:lpstr>
      <vt:lpstr>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Mémoire de Projet de Fin d’Etudes Pour l’Obtention du Titre Master en BIOTECHNOLOGIE MEDICALE</dc:title>
  <dc:creator>info</dc:creator>
  <cp:lastModifiedBy>sue maya</cp:lastModifiedBy>
  <cp:revision>87</cp:revision>
  <dcterms:created xsi:type="dcterms:W3CDTF">2018-07-04T10:42:04Z</dcterms:created>
  <dcterms:modified xsi:type="dcterms:W3CDTF">2022-06-18T14:49:13Z</dcterms:modified>
</cp:coreProperties>
</file>