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‹N°›</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6/18/2021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‹N°›</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56879EC-5C40-43C9-A179-BC59E4B81F44}"/>
              </a:ext>
            </a:extLst>
          </p:cNvPr>
          <p:cNvSpPr txBox="1"/>
          <p:nvPr/>
        </p:nvSpPr>
        <p:spPr>
          <a:xfrm>
            <a:off x="1187624" y="2377375"/>
            <a:ext cx="1512168" cy="461665"/>
          </a:xfrm>
          <a:prstGeom prst="rect">
            <a:avLst/>
          </a:prstGeom>
          <a:noFill/>
        </p:spPr>
        <p:txBody>
          <a:bodyPr wrap="square" rtlCol="0">
            <a:spAutoFit/>
          </a:bodyPr>
          <a:lstStyle/>
          <a:p>
            <a:r>
              <a:rPr lang="fr-FR" sz="2400" b="1" dirty="0">
                <a:solidFill>
                  <a:schemeClr val="bg1"/>
                </a:solidFill>
              </a:rPr>
              <a:t>ENIGME</a:t>
            </a:r>
          </a:p>
        </p:txBody>
      </p:sp>
      <p:sp>
        <p:nvSpPr>
          <p:cNvPr id="3" name="ZoneTexte 2">
            <a:extLst>
              <a:ext uri="{FF2B5EF4-FFF2-40B4-BE49-F238E27FC236}">
                <a16:creationId xmlns:a16="http://schemas.microsoft.com/office/drawing/2014/main" id="{105B93A2-694D-49E9-8CD4-BB5CF6F14A5C}"/>
              </a:ext>
            </a:extLst>
          </p:cNvPr>
          <p:cNvSpPr txBox="1"/>
          <p:nvPr/>
        </p:nvSpPr>
        <p:spPr>
          <a:xfrm flipH="1">
            <a:off x="4788024" y="3498562"/>
            <a:ext cx="3096344" cy="861774"/>
          </a:xfrm>
          <a:prstGeom prst="rect">
            <a:avLst/>
          </a:prstGeom>
          <a:noFill/>
        </p:spPr>
        <p:txBody>
          <a:bodyPr wrap="square" rtlCol="0">
            <a:spAutoFit/>
          </a:bodyPr>
          <a:lstStyle/>
          <a:p>
            <a:pPr algn="ctr"/>
            <a:r>
              <a:rPr lang="fr-FR" sz="1600" dirty="0"/>
              <a:t>Réalisée par: </a:t>
            </a:r>
          </a:p>
          <a:p>
            <a:pPr algn="ctr"/>
            <a:r>
              <a:rPr lang="fr-FR" sz="1600" dirty="0"/>
              <a:t>Soumaya EL AMRANI</a:t>
            </a:r>
          </a:p>
          <a:p>
            <a:pPr algn="ctr"/>
            <a:r>
              <a:rPr lang="fr-FR" sz="1600" dirty="0"/>
              <a:t>Yasmina MAHLA  </a:t>
            </a:r>
          </a:p>
        </p:txBody>
      </p:sp>
      <p:sp>
        <p:nvSpPr>
          <p:cNvPr id="8" name="ZoneTexte 7">
            <a:extLst>
              <a:ext uri="{FF2B5EF4-FFF2-40B4-BE49-F238E27FC236}">
                <a16:creationId xmlns:a16="http://schemas.microsoft.com/office/drawing/2014/main" id="{DC19D9E2-0415-49BD-8CA0-BCB2CC4B70C4}"/>
              </a:ext>
            </a:extLst>
          </p:cNvPr>
          <p:cNvSpPr txBox="1"/>
          <p:nvPr/>
        </p:nvSpPr>
        <p:spPr>
          <a:xfrm>
            <a:off x="3743400" y="1275606"/>
            <a:ext cx="5400600" cy="646331"/>
          </a:xfrm>
          <a:prstGeom prst="rect">
            <a:avLst/>
          </a:prstGeom>
          <a:noFill/>
        </p:spPr>
        <p:txBody>
          <a:bodyPr wrap="square" rtlCol="0">
            <a:spAutoFit/>
          </a:bodyPr>
          <a:lstStyle/>
          <a:p>
            <a:r>
              <a:rPr lang="fr-FR" sz="3600"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boto" panose="02000000000000000000" pitchFamily="2" charset="0"/>
              </a:rPr>
              <a:t>Coloriage d’une carte</a:t>
            </a:r>
            <a:endParaRPr lang="fr-FR"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923678"/>
            <a:ext cx="8496944" cy="2995737"/>
          </a:xfrm>
        </p:spPr>
        <p:txBody>
          <a:bodyPr/>
          <a:lstStyle/>
          <a:p>
            <a:pPr marL="285750" indent="-285750">
              <a:buFont typeface="Wingdings" panose="05000000000000000000" pitchFamily="2" charset="2"/>
              <a:buChar char="q"/>
            </a:pPr>
            <a:r>
              <a:rPr lang="fr-FR" altLang="ko-KR" sz="2400" dirty="0">
                <a:ln>
                  <a:solidFill>
                    <a:sysClr val="windowText" lastClr="000000"/>
                  </a:solidFill>
                </a:ln>
                <a:solidFill>
                  <a:schemeClr val="tx1">
                    <a:lumMod val="85000"/>
                    <a:lumOff val="15000"/>
                  </a:schemeClr>
                </a:solidFill>
                <a:latin typeface="Arial" pitchFamily="34" charset="0"/>
                <a:cs typeface="Arial" pitchFamily="34" charset="0"/>
              </a:rPr>
              <a:t>Présentation de l’ÉNIGME </a:t>
            </a:r>
          </a:p>
          <a:p>
            <a:pPr marL="285750" indent="-285750">
              <a:buFont typeface="Wingdings" panose="05000000000000000000" pitchFamily="2" charset="2"/>
              <a:buChar char="q"/>
            </a:pPr>
            <a:r>
              <a:rPr lang="fr-FR" altLang="ko-KR" sz="2400" dirty="0">
                <a:ln>
                  <a:solidFill>
                    <a:sysClr val="windowText" lastClr="000000"/>
                  </a:solidFill>
                </a:ln>
                <a:solidFill>
                  <a:schemeClr val="tx1">
                    <a:lumMod val="85000"/>
                    <a:lumOff val="15000"/>
                  </a:schemeClr>
                </a:solidFill>
                <a:latin typeface="Arial" pitchFamily="34" charset="0"/>
                <a:cs typeface="Arial" pitchFamily="34" charset="0"/>
              </a:rPr>
              <a:t>Présentation de l’ÉNIGME  avec Prolog</a:t>
            </a:r>
          </a:p>
          <a:p>
            <a:pPr marL="285750" indent="-285750">
              <a:buFont typeface="Wingdings" panose="05000000000000000000" pitchFamily="2" charset="2"/>
              <a:buChar char="q"/>
            </a:pPr>
            <a:r>
              <a:rPr lang="fr-FR" altLang="ko-KR" sz="2400" dirty="0">
                <a:ln>
                  <a:solidFill>
                    <a:sysClr val="windowText" lastClr="000000"/>
                  </a:solidFill>
                </a:ln>
                <a:solidFill>
                  <a:schemeClr val="tx1">
                    <a:lumMod val="85000"/>
                    <a:lumOff val="15000"/>
                  </a:schemeClr>
                </a:solidFill>
                <a:latin typeface="Arial" pitchFamily="34" charset="0"/>
                <a:cs typeface="Arial" pitchFamily="34" charset="0"/>
              </a:rPr>
              <a:t>Exécution de code </a:t>
            </a:r>
            <a:endParaRPr lang="ko-KR" altLang="en-US" sz="2400" dirty="0">
              <a:ln>
                <a:solidFill>
                  <a:sysClr val="windowText" lastClr="000000"/>
                </a:solidFill>
              </a:ln>
              <a:solidFill>
                <a:schemeClr val="tx1">
                  <a:lumMod val="85000"/>
                  <a:lumOff val="15000"/>
                </a:schemeClr>
              </a:solidFill>
              <a:latin typeface="Arial" pitchFamily="34" charset="0"/>
              <a:cs typeface="Arial" pitchFamily="34" charset="0"/>
            </a:endParaRPr>
          </a:p>
        </p:txBody>
      </p:sp>
      <p:sp>
        <p:nvSpPr>
          <p:cNvPr id="3" name="Title 2"/>
          <p:cNvSpPr>
            <a:spLocks noGrp="1"/>
          </p:cNvSpPr>
          <p:nvPr>
            <p:ph type="title"/>
          </p:nvPr>
        </p:nvSpPr>
        <p:spPr>
          <a:xfrm>
            <a:off x="0" y="-27992"/>
            <a:ext cx="9144000" cy="884466"/>
          </a:xfrm>
        </p:spPr>
        <p:txBody>
          <a:bodyPr/>
          <a:lstStyle/>
          <a:p>
            <a:r>
              <a:rPr lang="en-US" dirty="0"/>
              <a:t> Plan</a:t>
            </a:r>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63688" y="627534"/>
            <a:ext cx="7524328" cy="884466"/>
          </a:xfrm>
          <a:ln>
            <a:solidFill>
              <a:schemeClr val="tx1">
                <a:lumMod val="95000"/>
                <a:lumOff val="5000"/>
              </a:schemeClr>
            </a:solidFill>
          </a:ln>
        </p:spPr>
        <p:txBody>
          <a:bodyPr/>
          <a:lstStyle/>
          <a:p>
            <a:r>
              <a:rPr lang="fr-FR" altLang="ko-KR" dirty="0">
                <a:solidFill>
                  <a:srgbClr val="FF0000"/>
                </a:solidFill>
                <a:latin typeface="Arial" pitchFamily="34" charset="0"/>
                <a:cs typeface="Arial" pitchFamily="34" charset="0"/>
              </a:rPr>
              <a:t>ÉNIGME</a:t>
            </a:r>
            <a:endParaRPr lang="ko-KR" altLang="en-US" dirty="0">
              <a:solidFill>
                <a:srgbClr val="FF0000"/>
              </a:solidFill>
            </a:endParaRPr>
          </a:p>
        </p:txBody>
      </p:sp>
      <p:sp>
        <p:nvSpPr>
          <p:cNvPr id="5" name="Content Placeholder 4"/>
          <p:cNvSpPr>
            <a:spLocks noGrp="1"/>
          </p:cNvSpPr>
          <p:nvPr>
            <p:ph idx="10"/>
          </p:nvPr>
        </p:nvSpPr>
        <p:spPr>
          <a:xfrm>
            <a:off x="629882" y="1672761"/>
            <a:ext cx="3790764" cy="4632441"/>
          </a:xfrm>
        </p:spPr>
        <p:txBody>
          <a:bodyPr/>
          <a:lstStyle/>
          <a:p>
            <a:r>
              <a:rPr lang="fr-FR" altLang="ko-KR" sz="1600" dirty="0"/>
              <a:t>L’objectif c’est de colorier la carte par 4 couleurs à condition que </a:t>
            </a:r>
            <a:r>
              <a:rPr lang="fr-FR" sz="1600" dirty="0"/>
              <a:t>ce coloriage sera vrai si les couleurs disponibles peuvent être attribuées aux pays sans que deux pays voisins aient la même. En se limitant à quelques pays, on représentera C la couleur choisie pour le pays de nom N, LC la liste de toutes les couleurs (qui ne doit jamais être diminuée), et LCV la liste des couleurs des voisins inclue dans la liste AC des autres couleurs que C </a:t>
            </a:r>
            <a:endParaRPr lang="ko-KR" altLang="en-US" sz="1600" dirty="0"/>
          </a:p>
        </p:txBody>
      </p:sp>
      <p:pic>
        <p:nvPicPr>
          <p:cNvPr id="7" name="Image 6">
            <a:extLst>
              <a:ext uri="{FF2B5EF4-FFF2-40B4-BE49-F238E27FC236}">
                <a16:creationId xmlns:a16="http://schemas.microsoft.com/office/drawing/2014/main" id="{0CBC39F5-967D-4339-A10F-1089A6DE1738}"/>
              </a:ext>
            </a:extLst>
          </p:cNvPr>
          <p:cNvPicPr>
            <a:picLocks noChangeAspect="1"/>
          </p:cNvPicPr>
          <p:nvPr/>
        </p:nvPicPr>
        <p:blipFill>
          <a:blip r:embed="rId2"/>
          <a:stretch>
            <a:fillRect/>
          </a:stretch>
        </p:blipFill>
        <p:spPr>
          <a:xfrm>
            <a:off x="4644008" y="1672761"/>
            <a:ext cx="3886704" cy="3371190"/>
          </a:xfrm>
          <a:prstGeom prst="rect">
            <a:avLst/>
          </a:prstGeom>
        </p:spPr>
      </p:pic>
    </p:spTree>
    <p:extLst>
      <p:ext uri="{BB962C8B-B14F-4D97-AF65-F5344CB8AC3E}">
        <p14:creationId xmlns:p14="http://schemas.microsoft.com/office/powerpoint/2010/main" val="97910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E174D-805D-40D3-911E-0DFF66596E90}"/>
              </a:ext>
            </a:extLst>
          </p:cNvPr>
          <p:cNvSpPr>
            <a:spLocks noGrp="1"/>
          </p:cNvSpPr>
          <p:nvPr>
            <p:ph type="title"/>
          </p:nvPr>
        </p:nvSpPr>
        <p:spPr>
          <a:xfrm>
            <a:off x="251520" y="31101"/>
            <a:ext cx="9144000" cy="884466"/>
          </a:xfrm>
        </p:spPr>
        <p:txBody>
          <a:bodyPr/>
          <a:lstStyle/>
          <a:p>
            <a:r>
              <a:rPr lang="fr-FR" dirty="0"/>
              <a:t>Présentation en prolog</a:t>
            </a:r>
          </a:p>
        </p:txBody>
      </p:sp>
      <p:pic>
        <p:nvPicPr>
          <p:cNvPr id="8" name="Image 7">
            <a:extLst>
              <a:ext uri="{FF2B5EF4-FFF2-40B4-BE49-F238E27FC236}">
                <a16:creationId xmlns:a16="http://schemas.microsoft.com/office/drawing/2014/main" id="{14CE839D-63BE-44C3-BFE1-92CCE4017B57}"/>
              </a:ext>
            </a:extLst>
          </p:cNvPr>
          <p:cNvPicPr>
            <a:picLocks noChangeAspect="1"/>
          </p:cNvPicPr>
          <p:nvPr/>
        </p:nvPicPr>
        <p:blipFill>
          <a:blip r:embed="rId2"/>
          <a:stretch>
            <a:fillRect/>
          </a:stretch>
        </p:blipFill>
        <p:spPr>
          <a:xfrm>
            <a:off x="25221" y="1923678"/>
            <a:ext cx="8895200" cy="3186384"/>
          </a:xfrm>
          <a:prstGeom prst="rect">
            <a:avLst/>
          </a:prstGeom>
        </p:spPr>
      </p:pic>
      <p:pic>
        <p:nvPicPr>
          <p:cNvPr id="9" name="Image 8">
            <a:extLst>
              <a:ext uri="{FF2B5EF4-FFF2-40B4-BE49-F238E27FC236}">
                <a16:creationId xmlns:a16="http://schemas.microsoft.com/office/drawing/2014/main" id="{5EBD41BB-24BA-48BB-925E-955B5109C74E}"/>
              </a:ext>
            </a:extLst>
          </p:cNvPr>
          <p:cNvPicPr>
            <a:picLocks noChangeAspect="1"/>
          </p:cNvPicPr>
          <p:nvPr/>
        </p:nvPicPr>
        <p:blipFill rotWithShape="1">
          <a:blip r:embed="rId3"/>
          <a:srcRect l="2093" r="11442"/>
          <a:stretch/>
        </p:blipFill>
        <p:spPr>
          <a:xfrm>
            <a:off x="5533732" y="699542"/>
            <a:ext cx="3391139" cy="2642860"/>
          </a:xfrm>
          <a:prstGeom prst="rect">
            <a:avLst/>
          </a:prstGeom>
        </p:spPr>
      </p:pic>
    </p:spTree>
    <p:extLst>
      <p:ext uri="{BB962C8B-B14F-4D97-AF65-F5344CB8AC3E}">
        <p14:creationId xmlns:p14="http://schemas.microsoft.com/office/powerpoint/2010/main" val="138694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15773D-FD82-40FE-9EF7-14F0D1A223CF}"/>
              </a:ext>
            </a:extLst>
          </p:cNvPr>
          <p:cNvSpPr>
            <a:spLocks noGrp="1"/>
          </p:cNvSpPr>
          <p:nvPr>
            <p:ph type="title"/>
          </p:nvPr>
        </p:nvSpPr>
        <p:spPr/>
        <p:txBody>
          <a:bodyPr/>
          <a:lstStyle/>
          <a:p>
            <a:r>
              <a:rPr lang="fr-FR"/>
              <a:t>Exécution</a:t>
            </a:r>
            <a:endParaRPr lang="fr-FR" dirty="0"/>
          </a:p>
        </p:txBody>
      </p:sp>
      <p:pic>
        <p:nvPicPr>
          <p:cNvPr id="6" name="Image 5">
            <a:extLst>
              <a:ext uri="{FF2B5EF4-FFF2-40B4-BE49-F238E27FC236}">
                <a16:creationId xmlns:a16="http://schemas.microsoft.com/office/drawing/2014/main" id="{654E1796-817E-47E1-9C9A-C9E87397D69D}"/>
              </a:ext>
            </a:extLst>
          </p:cNvPr>
          <p:cNvPicPr>
            <a:picLocks noChangeAspect="1"/>
          </p:cNvPicPr>
          <p:nvPr/>
        </p:nvPicPr>
        <p:blipFill rotWithShape="1">
          <a:blip r:embed="rId2"/>
          <a:srcRect t="4131"/>
          <a:stretch/>
        </p:blipFill>
        <p:spPr>
          <a:xfrm>
            <a:off x="323528" y="1131590"/>
            <a:ext cx="5172075" cy="1671067"/>
          </a:xfrm>
          <a:prstGeom prst="rect">
            <a:avLst/>
          </a:prstGeom>
          <a:ln>
            <a:solidFill>
              <a:schemeClr val="tx1">
                <a:lumMod val="95000"/>
                <a:lumOff val="5000"/>
              </a:schemeClr>
            </a:solidFill>
          </a:ln>
        </p:spPr>
      </p:pic>
      <p:pic>
        <p:nvPicPr>
          <p:cNvPr id="10" name="Image 9">
            <a:extLst>
              <a:ext uri="{FF2B5EF4-FFF2-40B4-BE49-F238E27FC236}">
                <a16:creationId xmlns:a16="http://schemas.microsoft.com/office/drawing/2014/main" id="{43F16F7B-4974-41BC-B4BF-D850E5E608E8}"/>
              </a:ext>
            </a:extLst>
          </p:cNvPr>
          <p:cNvPicPr>
            <a:picLocks noChangeAspect="1"/>
          </p:cNvPicPr>
          <p:nvPr/>
        </p:nvPicPr>
        <p:blipFill rotWithShape="1">
          <a:blip r:embed="rId3"/>
          <a:srcRect l="2093" r="11442"/>
          <a:stretch/>
        </p:blipFill>
        <p:spPr>
          <a:xfrm>
            <a:off x="3707904" y="1483690"/>
            <a:ext cx="3744416" cy="3540725"/>
          </a:xfrm>
          <a:prstGeom prst="rect">
            <a:avLst/>
          </a:prstGeom>
        </p:spPr>
      </p:pic>
      <p:sp>
        <p:nvSpPr>
          <p:cNvPr id="12" name="Rectangle : coins arrondis 11">
            <a:extLst>
              <a:ext uri="{FF2B5EF4-FFF2-40B4-BE49-F238E27FC236}">
                <a16:creationId xmlns:a16="http://schemas.microsoft.com/office/drawing/2014/main" id="{85977894-0D32-4570-BF2B-1562ACE34F4F}"/>
              </a:ext>
            </a:extLst>
          </p:cNvPr>
          <p:cNvSpPr/>
          <p:nvPr/>
        </p:nvSpPr>
        <p:spPr>
          <a:xfrm>
            <a:off x="5292080" y="3795886"/>
            <a:ext cx="360040" cy="144016"/>
          </a:xfrm>
          <a:prstGeom prst="round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DAEC1DD5-B44F-4D4A-B62D-184025BC7079}"/>
              </a:ext>
            </a:extLst>
          </p:cNvPr>
          <p:cNvSpPr/>
          <p:nvPr/>
        </p:nvSpPr>
        <p:spPr>
          <a:xfrm>
            <a:off x="4391980" y="4155926"/>
            <a:ext cx="360040" cy="144016"/>
          </a:xfrm>
          <a:prstGeom prst="round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E29CAFE-1D68-40B4-9E03-B26D1BECDACF}"/>
              </a:ext>
            </a:extLst>
          </p:cNvPr>
          <p:cNvSpPr/>
          <p:nvPr/>
        </p:nvSpPr>
        <p:spPr>
          <a:xfrm>
            <a:off x="3732103" y="4443958"/>
            <a:ext cx="216024" cy="144016"/>
          </a:xfrm>
          <a:prstGeom prst="round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84F046FF-B48A-4A78-8D36-87B8D6D69854}"/>
              </a:ext>
            </a:extLst>
          </p:cNvPr>
          <p:cNvSpPr/>
          <p:nvPr/>
        </p:nvSpPr>
        <p:spPr>
          <a:xfrm>
            <a:off x="6228184" y="3867894"/>
            <a:ext cx="216024" cy="144016"/>
          </a:xfrm>
          <a:prstGeom prst="round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0937E787-A822-47B4-83DF-9DFCAC72019B}"/>
              </a:ext>
            </a:extLst>
          </p:cNvPr>
          <p:cNvSpPr/>
          <p:nvPr/>
        </p:nvSpPr>
        <p:spPr>
          <a:xfrm>
            <a:off x="6012160" y="3147814"/>
            <a:ext cx="216024" cy="144016"/>
          </a:xfrm>
          <a:prstGeom prst="roundRect">
            <a:avLst/>
          </a:prstGeom>
          <a:solidFill>
            <a:schemeClr val="accent2">
              <a:lumMod val="60000"/>
              <a:lumOff val="4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A0533E7B-E332-4E86-A6B5-803A2351A044}"/>
              </a:ext>
            </a:extLst>
          </p:cNvPr>
          <p:cNvSpPr/>
          <p:nvPr/>
        </p:nvSpPr>
        <p:spPr>
          <a:xfrm>
            <a:off x="6287354" y="2499742"/>
            <a:ext cx="216024" cy="144016"/>
          </a:xfrm>
          <a:prstGeom prst="roundRect">
            <a:avLst/>
          </a:prstGeom>
          <a:solidFill>
            <a:schemeClr val="accent1">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D2FA7BCC-B248-4A2D-B0C6-33D3E3B6C9DD}"/>
              </a:ext>
            </a:extLst>
          </p:cNvPr>
          <p:cNvSpPr/>
          <p:nvPr/>
        </p:nvSpPr>
        <p:spPr>
          <a:xfrm>
            <a:off x="5652120" y="3003798"/>
            <a:ext cx="216024" cy="144016"/>
          </a:xfrm>
          <a:prstGeom prst="round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D2D6E872-E224-4C76-A8E8-E4212A9B89CB}"/>
              </a:ext>
            </a:extLst>
          </p:cNvPr>
          <p:cNvSpPr/>
          <p:nvPr/>
        </p:nvSpPr>
        <p:spPr>
          <a:xfrm>
            <a:off x="5868144" y="3651870"/>
            <a:ext cx="216024" cy="144016"/>
          </a:xfrm>
          <a:prstGeom prst="roundRect">
            <a:avLst/>
          </a:prstGeom>
          <a:solidFill>
            <a:srgbClr val="FF00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4033F388-8254-45B6-AFA6-BF1AE997F458}"/>
              </a:ext>
            </a:extLst>
          </p:cNvPr>
          <p:cNvSpPr/>
          <p:nvPr/>
        </p:nvSpPr>
        <p:spPr>
          <a:xfrm>
            <a:off x="5783466" y="2535746"/>
            <a:ext cx="216024" cy="144016"/>
          </a:xfrm>
          <a:prstGeom prst="round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5FC0A7C5-39B6-4F4A-A51B-88CF0B121C43}"/>
              </a:ext>
            </a:extLst>
          </p:cNvPr>
          <p:cNvSpPr/>
          <p:nvPr/>
        </p:nvSpPr>
        <p:spPr>
          <a:xfrm>
            <a:off x="6732240" y="3435846"/>
            <a:ext cx="216024" cy="144016"/>
          </a:xfrm>
          <a:prstGeom prst="roundRect">
            <a:avLst/>
          </a:prstGeom>
          <a:solidFill>
            <a:srgbClr val="00B05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7453556"/>
      </p:ext>
    </p:extLst>
  </p:cSld>
  <p:clrMapOvr>
    <a:masterClrMapping/>
  </p:clrMapOvr>
</p:sld>
</file>

<file path=ppt/theme/theme1.xml><?xml version="1.0" encoding="utf-8"?>
<a:theme xmlns:a="http://schemas.openxmlformats.org/drawingml/2006/main" name="Office Theme">
  <a:themeElements>
    <a:clrScheme name="Personnalisé 19">
      <a:dk1>
        <a:srgbClr val="000000"/>
      </a:dk1>
      <a:lt1>
        <a:srgbClr val="FFFFFF"/>
      </a:lt1>
      <a:dk2>
        <a:srgbClr val="5E5E5E"/>
      </a:dk2>
      <a:lt2>
        <a:srgbClr val="D6D5D5"/>
      </a:lt2>
      <a:accent1>
        <a:srgbClr val="FFFF99"/>
      </a:accent1>
      <a:accent2>
        <a:srgbClr val="2B3890"/>
      </a:accent2>
      <a:accent3>
        <a:srgbClr val="A19E9E"/>
      </a:accent3>
      <a:accent4>
        <a:srgbClr val="0D1822"/>
      </a:accent4>
      <a:accent5>
        <a:srgbClr val="EBF1F7"/>
      </a:accent5>
      <a:accent6>
        <a:srgbClr val="00AEEF"/>
      </a:accent6>
      <a:hlink>
        <a:srgbClr val="FFCCCC"/>
      </a:hlink>
      <a:folHlink>
        <a:srgbClr val="FF00FF"/>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TotalTime>
  <Words>117</Words>
  <Application>Microsoft Office PowerPoint</Application>
  <PresentationFormat>Affichage à l'écran (16:9)</PresentationFormat>
  <Paragraphs>13</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5</vt:i4>
      </vt:variant>
    </vt:vector>
  </HeadingPairs>
  <TitlesOfParts>
    <vt:vector size="12" baseType="lpstr">
      <vt:lpstr>맑은 고딕</vt:lpstr>
      <vt:lpstr>Arial</vt:lpstr>
      <vt:lpstr>Calibri</vt:lpstr>
      <vt:lpstr>Roboto</vt:lpstr>
      <vt:lpstr>Wingdings</vt:lpstr>
      <vt:lpstr>Office Theme</vt:lpstr>
      <vt:lpstr>Custom Design</vt:lpstr>
      <vt:lpstr>Présentation PowerPoint</vt:lpstr>
      <vt:lpstr> Plan</vt:lpstr>
      <vt:lpstr>ÉNIGME</vt:lpstr>
      <vt:lpstr>Présentation en prolog</vt:lpstr>
      <vt:lpstr>Exécution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Mariam Amrani</cp:lastModifiedBy>
  <cp:revision>26</cp:revision>
  <dcterms:created xsi:type="dcterms:W3CDTF">2014-04-01T16:27:38Z</dcterms:created>
  <dcterms:modified xsi:type="dcterms:W3CDTF">2021-06-18T17:03:27Z</dcterms:modified>
</cp:coreProperties>
</file>