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75" r:id="rId3"/>
    <p:sldId id="266" r:id="rId4"/>
    <p:sldId id="268" r:id="rId5"/>
    <p:sldId id="269" r:id="rId6"/>
    <p:sldId id="260" r:id="rId7"/>
    <p:sldId id="262" r:id="rId8"/>
    <p:sldId id="264" r:id="rId9"/>
    <p:sldId id="265" r:id="rId10"/>
    <p:sldId id="271" r:id="rId11"/>
    <p:sldId id="272" r:id="rId12"/>
    <p:sldId id="270" r:id="rId13"/>
    <p:sldId id="273" r:id="rId14"/>
    <p:sldId id="261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036" autoAdjust="0"/>
  </p:normalViewPr>
  <p:slideViewPr>
    <p:cSldViewPr snapToGrid="0">
      <p:cViewPr>
        <p:scale>
          <a:sx n="66" d="100"/>
          <a:sy n="66" d="100"/>
        </p:scale>
        <p:origin x="10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67BC2-4BAA-430B-9195-E078E1680086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A880C-8DBF-4A34-A5DA-31348EC7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2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A880C-8DBF-4A34-A5DA-31348EC79B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74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key insights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A880C-8DBF-4A34-A5DA-31348EC79B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65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Recommend deploying </a:t>
            </a:r>
            <a:r>
              <a:rPr lang="en-US" b="1" dirty="0" smtClean="0"/>
              <a:t>Promotion 1 nationally</a:t>
            </a:r>
            <a:r>
              <a:rPr lang="en-US" dirty="0" smtClean="0"/>
              <a:t> based on strong results in new/mid-age stores and most market sizes</a:t>
            </a:r>
          </a:p>
          <a:p>
            <a:r>
              <a:rPr lang="en-US" dirty="0" smtClean="0"/>
              <a:t>Use </a:t>
            </a:r>
            <a:r>
              <a:rPr lang="en-US" b="1" dirty="0" smtClean="0"/>
              <a:t>Promotion 3</a:t>
            </a:r>
            <a:r>
              <a:rPr lang="en-US" dirty="0" smtClean="0"/>
              <a:t> in targeted campaigns (e.g., large markets and older stores)</a:t>
            </a:r>
          </a:p>
          <a:p>
            <a:r>
              <a:rPr lang="en-US" dirty="0" smtClean="0"/>
              <a:t>Explore adding </a:t>
            </a:r>
            <a:r>
              <a:rPr lang="en-US" b="1" dirty="0" smtClean="0"/>
              <a:t>geographic filters</a:t>
            </a:r>
            <a:r>
              <a:rPr lang="en-US" dirty="0" smtClean="0"/>
              <a:t> or customer-level data in future iterations</a:t>
            </a:r>
          </a:p>
          <a:p>
            <a:r>
              <a:rPr lang="en-US" dirty="0" smtClean="0"/>
              <a:t>Learned to build clear, stakeholder-ready dashboards in Tableau</a:t>
            </a:r>
          </a:p>
          <a:p>
            <a:r>
              <a:rPr lang="en-US" dirty="0" smtClean="0"/>
              <a:t>Project added to GitHub portfolio and Tableau Public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A880C-8DBF-4A34-A5DA-31348EC79B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78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A880C-8DBF-4A34-A5DA-31348EC79B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90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A880C-8DBF-4A34-A5DA-31348EC79B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62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A880C-8DBF-4A34-A5DA-31348EC79B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64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A880C-8DBF-4A34-A5DA-31348EC79B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18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A880C-8DBF-4A34-A5DA-31348EC79B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49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A880C-8DBF-4A34-A5DA-31348EC79B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A880C-8DBF-4A34-A5DA-31348EC79B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00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A880C-8DBF-4A34-A5DA-31348EC79B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51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A880C-8DBF-4A34-A5DA-31348EC79B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4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F912-E222-4CA7-AD37-22E653F97BE1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2FBD-4149-4A4C-9954-6319EB183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5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A142-901A-4E85-AFAA-E645B49D0452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2FBD-4149-4A4C-9954-6319EB183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7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B162-9319-41F8-A6F9-4E5DF0EC91BE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2FBD-4149-4A4C-9954-6319EB183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2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C592-B441-424C-87D1-718237C74896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2FBD-4149-4A4C-9954-6319EB183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9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C99E-B106-4278-9391-1B8B0877AA4B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2FBD-4149-4A4C-9954-6319EB183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5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366F-5B34-45B3-84C9-BCC9DF19C7A7}" type="datetime1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2FBD-4149-4A4C-9954-6319EB183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8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029F-F3D5-44A5-A661-A41B6A33A370}" type="datetime1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2FBD-4149-4A4C-9954-6319EB183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E587-81E1-4E7B-B5E9-BF71503B5451}" type="datetime1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2FBD-4149-4A4C-9954-6319EB183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1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5500-BDC7-4CD1-845C-79327C81D875}" type="datetime1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2FBD-4149-4A4C-9954-6319EB183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7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790-1B8B-4404-9B60-5485D8C82E0B}" type="datetime1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2FBD-4149-4A4C-9954-6319EB183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8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E32E-6FD0-4B2B-96B4-04416BCE68D9}" type="datetime1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2FBD-4149-4A4C-9954-6319EB183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5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41D7F-9EE1-40B2-A61B-CB009EF8D66F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22FBD-4149-4A4C-9954-6319EB183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7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soumaya.elhosni/viz/Promotion_Strategy_Analysis/PerformanceDashboard?publish=y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9764" y="6277696"/>
            <a:ext cx="9144000" cy="512763"/>
          </a:xfrm>
        </p:spPr>
        <p:txBody>
          <a:bodyPr/>
          <a:lstStyle/>
          <a:p>
            <a:r>
              <a:rPr lang="en-US" sz="2000" b="1" i="1" dirty="0" err="1">
                <a:solidFill>
                  <a:schemeClr val="accent2"/>
                </a:solidFill>
              </a:rPr>
              <a:t>Presentated</a:t>
            </a:r>
            <a:r>
              <a:rPr lang="en-US" sz="2000" b="1" i="1" dirty="0">
                <a:solidFill>
                  <a:schemeClr val="accent2"/>
                </a:solidFill>
              </a:rPr>
              <a:t> by </a:t>
            </a:r>
            <a:r>
              <a:rPr lang="en-US" sz="2000" b="1" i="1" dirty="0" err="1">
                <a:solidFill>
                  <a:schemeClr val="accent2"/>
                </a:solidFill>
              </a:rPr>
              <a:t>Soumaya</a:t>
            </a:r>
            <a:r>
              <a:rPr lang="en-US" sz="2000" b="1" i="1" dirty="0">
                <a:solidFill>
                  <a:schemeClr val="accent2"/>
                </a:solidFill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</a:rPr>
              <a:t>Elhosni</a:t>
            </a:r>
            <a:endParaRPr lang="en-US" sz="2000" b="1" i="1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679658" y="1155797"/>
            <a:ext cx="10062178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sz="4000" b="1" dirty="0"/>
              <a:t>Optimizing Promotion Strategy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i="1" dirty="0"/>
              <a:t>for a Fast-Food Product Launch Using A/B Testing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000" dirty="0"/>
              <a:t>A Data-Driven Approach to Identifying the Most Effective </a:t>
            </a:r>
            <a:r>
              <a:rPr lang="en-US" sz="2000" b="1" dirty="0"/>
              <a:t>Promotional</a:t>
            </a:r>
            <a:r>
              <a:rPr lang="en-US" sz="2000" dirty="0"/>
              <a:t> Campaign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313" y="4332299"/>
            <a:ext cx="100585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this project, I analyzed A/B testing data from a fast-food chain to determine which of three promotional strategies led to the highest product sales during the first four weeks of a new menu item launch.</a:t>
            </a:r>
            <a:br>
              <a:rPr lang="en-US" dirty="0"/>
            </a:br>
            <a:r>
              <a:rPr lang="en-US" dirty="0"/>
              <a:t>The goal was to uncover which campaign performed best by </a:t>
            </a:r>
            <a:r>
              <a:rPr lang="en-US" b="1" dirty="0"/>
              <a:t>week</a:t>
            </a:r>
            <a:r>
              <a:rPr lang="en-US" dirty="0"/>
              <a:t>, </a:t>
            </a:r>
            <a:r>
              <a:rPr lang="en-US" b="1" dirty="0"/>
              <a:t>market size</a:t>
            </a:r>
            <a:r>
              <a:rPr lang="en-US" dirty="0"/>
              <a:t>, and </a:t>
            </a:r>
            <a:r>
              <a:rPr lang="en-US" b="1" dirty="0"/>
              <a:t>store age group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249" y="514224"/>
            <a:ext cx="10515600" cy="1325563"/>
          </a:xfrm>
        </p:spPr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9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📉</a:t>
            </a:r>
            <a:r>
              <a:rPr lang="en-US" altLang="en-US" sz="4900" b="1" dirty="0">
                <a:latin typeface="Arial" panose="020B0604020202020204" pitchFamily="34" charset="0"/>
              </a:rPr>
              <a:t> </a:t>
            </a:r>
            <a:r>
              <a:rPr lang="en-US" altLang="en-US" sz="4900" b="1" dirty="0" smtClean="0">
                <a:latin typeface="Arial" panose="020B0604020202020204" pitchFamily="34" charset="0"/>
              </a:rPr>
              <a:t>Key Insights</a:t>
            </a:r>
            <a:r>
              <a:rPr lang="en-US" altLang="en-US" sz="4900" dirty="0">
                <a:latin typeface="Arial" panose="020B0604020202020204" pitchFamily="34" charset="0"/>
              </a:rPr>
              <a:t/>
            </a:r>
            <a:br>
              <a:rPr lang="en-US" altLang="en-US" sz="4900" dirty="0">
                <a:latin typeface="Arial" panose="020B0604020202020204" pitchFamily="34" charset="0"/>
              </a:rPr>
            </a:br>
            <a:r>
              <a:rPr lang="en-US" altLang="en-US" sz="4900" dirty="0">
                <a:solidFill>
                  <a:srgbClr val="FFC000"/>
                </a:solidFill>
                <a:latin typeface="Arial" panose="020B0604020202020204" pitchFamily="34" charset="0"/>
              </a:rPr>
              <a:t>💡</a:t>
            </a:r>
            <a:r>
              <a:rPr lang="en-US" altLang="en-US" sz="4900" dirty="0">
                <a:latin typeface="Arial" panose="020B0604020202020204" pitchFamily="34" charset="0"/>
              </a:rPr>
              <a:t> </a:t>
            </a:r>
            <a:r>
              <a:rPr lang="en-US" altLang="en-US" sz="4900" i="1" dirty="0">
                <a:latin typeface="Arial" panose="020B0604020202020204" pitchFamily="34" charset="0"/>
              </a:rPr>
              <a:t>What Did I Find?</a:t>
            </a:r>
            <a:r>
              <a:rPr lang="en-US" altLang="en-US" sz="9600" dirty="0">
                <a:latin typeface="Arial" panose="020B0604020202020204" pitchFamily="34" charset="0"/>
              </a:rPr>
              <a:t/>
            </a:r>
            <a:br>
              <a:rPr lang="en-US" altLang="en-US" sz="9600" dirty="0"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062304"/>
            <a:ext cx="10515600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chemeClr val="accent4">
                    <a:lumMod val="75000"/>
                  </a:schemeClr>
                </a:solidFill>
              </a:rPr>
              <a:t>📊</a:t>
            </a:r>
            <a:r>
              <a:rPr lang="en-US" altLang="en-US" sz="2000" dirty="0"/>
              <a:t> </a:t>
            </a:r>
            <a:r>
              <a:rPr lang="en-US" altLang="en-US" sz="2000" b="1" dirty="0"/>
              <a:t>Promotion 1</a:t>
            </a:r>
            <a:r>
              <a:rPr lang="en-US" altLang="en-US" sz="2000" dirty="0"/>
              <a:t> had the highest average weekly sales and performed best in new and mid-age stores. It also ranked #1 in medium and small markets.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</a:rPr>
              <a:t>📊</a:t>
            </a:r>
            <a:r>
              <a:rPr lang="en-US" altLang="en-US" sz="2000" dirty="0"/>
              <a:t> </a:t>
            </a:r>
            <a:r>
              <a:rPr lang="en-US" altLang="en-US" sz="2000" b="1" dirty="0"/>
              <a:t>Promotion 3 </a:t>
            </a:r>
            <a:r>
              <a:rPr lang="en-US" altLang="en-US" sz="2000" dirty="0"/>
              <a:t>was the top performer in large markets and old stores, and closely followed Promotion 1 in small markets.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</a:rPr>
              <a:t>📉 </a:t>
            </a:r>
            <a:r>
              <a:rPr lang="en-US" altLang="en-US" sz="2000" b="1" dirty="0"/>
              <a:t>Promotion 2 </a:t>
            </a:r>
            <a:r>
              <a:rPr lang="en-US" altLang="en-US" sz="2000" dirty="0"/>
              <a:t>consistently underperformed and showed a clear decline by Week 4 across all market sizes and store types.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/>
              <a:t>🌍 Large markets, medium markets, and new stores responded most strongly to Promotion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2FBD-4149-4A4C-9954-6319EB1830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3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000" b="1" dirty="0" smtClean="0">
                <a:latin typeface="Arial" panose="020B0604020202020204" pitchFamily="34" charset="0"/>
              </a:rPr>
              <a:t>Dashboard Walkthrough</a:t>
            </a:r>
            <a:r>
              <a:rPr lang="en-US" altLang="en-US" sz="4000" dirty="0">
                <a:latin typeface="Arial" panose="020B0604020202020204" pitchFamily="34" charset="0"/>
              </a:rPr>
              <a:t/>
            </a:r>
            <a:br>
              <a:rPr lang="en-US" altLang="en-US" sz="4000" dirty="0">
                <a:latin typeface="Arial" panose="020B0604020202020204" pitchFamily="34" charset="0"/>
              </a:rPr>
            </a:br>
            <a:r>
              <a:rPr lang="en-US" altLang="en-US" sz="4000" i="1" dirty="0" smtClean="0">
                <a:latin typeface="Arial" panose="020B0604020202020204" pitchFamily="34" charset="0"/>
              </a:rPr>
              <a:t>Interactive </a:t>
            </a:r>
            <a:r>
              <a:rPr lang="en-US" altLang="en-US" sz="4000" i="1" dirty="0">
                <a:latin typeface="Arial" panose="020B0604020202020204" pitchFamily="34" charset="0"/>
              </a:rPr>
              <a:t>Dashboard Highlights</a:t>
            </a:r>
            <a:r>
              <a:rPr lang="en-US" altLang="en-US" sz="3200" dirty="0">
                <a:latin typeface="Arial" panose="020B0604020202020204" pitchFamily="34" charset="0"/>
              </a:rPr>
              <a:t/>
            </a:r>
            <a:br>
              <a:rPr lang="en-US" altLang="en-US" sz="3200" dirty="0">
                <a:latin typeface="Arial" panose="020B0604020202020204" pitchFamily="34" charset="0"/>
              </a:rPr>
            </a:br>
            <a:endParaRPr lang="en-US" sz="32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3835750"/>
            <a:ext cx="11000874" cy="1900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r>
              <a:rPr lang="en-US" sz="1800" dirty="0"/>
              <a:t>The dashboard allows users to </a:t>
            </a:r>
            <a:r>
              <a:rPr lang="en-US" sz="1800" b="1" dirty="0"/>
              <a:t>compare promotions by week, market size, and store age group</a:t>
            </a:r>
            <a:r>
              <a:rPr lang="en-US" sz="1800" dirty="0"/>
              <a:t> to get detailed insights.</a:t>
            </a:r>
          </a:p>
          <a:p>
            <a:r>
              <a:rPr lang="en-US" sz="1800" dirty="0"/>
              <a:t>Designed for </a:t>
            </a:r>
            <a:r>
              <a:rPr lang="en-US" sz="1800" b="1" dirty="0"/>
              <a:t>non-technical users</a:t>
            </a:r>
            <a:r>
              <a:rPr lang="en-US" sz="1800" dirty="0"/>
              <a:t>, it includes </a:t>
            </a:r>
            <a:r>
              <a:rPr lang="en-US" sz="1800" b="1" dirty="0"/>
              <a:t>clear visuals</a:t>
            </a:r>
            <a:r>
              <a:rPr lang="en-US" sz="1800" dirty="0"/>
              <a:t>, </a:t>
            </a:r>
            <a:r>
              <a:rPr lang="en-US" sz="1800" b="1" dirty="0"/>
              <a:t>color-coded charts</a:t>
            </a:r>
            <a:r>
              <a:rPr lang="en-US" sz="1800" dirty="0"/>
              <a:t>, and </a:t>
            </a:r>
            <a:r>
              <a:rPr lang="en-US" sz="1800" b="1" dirty="0"/>
              <a:t>tooltips for quick understanding</a:t>
            </a:r>
            <a:r>
              <a:rPr lang="en-US" sz="1800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2FBD-4149-4A4C-9954-6319EB18304A}" type="slidenum">
              <a:rPr lang="en-US" smtClean="0"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59318" y="2384462"/>
            <a:ext cx="103944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interactive Tableau dashboard was created to explore </a:t>
            </a:r>
            <a:r>
              <a:rPr lang="en-US" b="1" dirty="0"/>
              <a:t>weekly sales trends</a:t>
            </a:r>
            <a:r>
              <a:rPr lang="en-US" dirty="0"/>
              <a:t>, </a:t>
            </a:r>
            <a:r>
              <a:rPr lang="en-US" b="1" dirty="0"/>
              <a:t>market performance</a:t>
            </a:r>
            <a:r>
              <a:rPr lang="en-US" dirty="0"/>
              <a:t>, and </a:t>
            </a:r>
            <a:r>
              <a:rPr lang="en-US" b="1" dirty="0"/>
              <a:t>promotion effectiveness</a:t>
            </a:r>
            <a:r>
              <a:rPr lang="en-US" dirty="0"/>
              <a:t> across different </a:t>
            </a:r>
            <a:r>
              <a:rPr lang="en-US" b="1" dirty="0"/>
              <a:t>store types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🔗 View </a:t>
            </a:r>
            <a:r>
              <a:rPr lang="en-US" dirty="0"/>
              <a:t>the Dashboard</a:t>
            </a:r>
            <a:r>
              <a:rPr lang="en-US" dirty="0" smtClean="0"/>
              <a:t>:</a:t>
            </a:r>
          </a:p>
          <a:p>
            <a:r>
              <a:rPr lang="en-US" dirty="0" smtClean="0"/>
              <a:t>👉 </a:t>
            </a:r>
            <a:r>
              <a:rPr lang="en-US" dirty="0" smtClean="0">
                <a:hlinkClick r:id="rId3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0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Strategic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Recommendation Summary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2FBD-4149-4A4C-9954-6319EB18304A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🚀 </a:t>
            </a:r>
            <a:r>
              <a:rPr lang="en-US" b="1" dirty="0"/>
              <a:t>Promotion 1</a:t>
            </a:r>
            <a:r>
              <a:rPr lang="en-US" dirty="0"/>
              <a:t> should be deployed </a:t>
            </a:r>
            <a:r>
              <a:rPr lang="en-US" b="1" dirty="0"/>
              <a:t>nationally</a:t>
            </a:r>
            <a:r>
              <a:rPr lang="en-US" dirty="0"/>
              <a:t>, especially in </a:t>
            </a:r>
            <a:r>
              <a:rPr lang="en-US" b="1" dirty="0"/>
              <a:t>new and mid-age stores</a:t>
            </a:r>
            <a:r>
              <a:rPr lang="en-US" dirty="0"/>
              <a:t> and in </a:t>
            </a:r>
            <a:r>
              <a:rPr lang="en-US" b="1" dirty="0"/>
              <a:t>medium and small markets</a:t>
            </a:r>
            <a:r>
              <a:rPr lang="en-US" dirty="0"/>
              <a:t>, where it showed the strongest results.</a:t>
            </a:r>
          </a:p>
          <a:p>
            <a:pPr marL="0" indent="0">
              <a:buNone/>
            </a:pPr>
            <a:r>
              <a:rPr lang="en-US" dirty="0"/>
              <a:t>📍 </a:t>
            </a:r>
            <a:r>
              <a:rPr lang="en-US" b="1" dirty="0"/>
              <a:t>Promotion 3</a:t>
            </a:r>
            <a:r>
              <a:rPr lang="en-US" dirty="0"/>
              <a:t> is best suited for </a:t>
            </a:r>
            <a:r>
              <a:rPr lang="en-US" b="1" dirty="0"/>
              <a:t>large markets</a:t>
            </a:r>
            <a:r>
              <a:rPr lang="en-US" dirty="0"/>
              <a:t> and </a:t>
            </a:r>
            <a:r>
              <a:rPr lang="en-US" b="1" dirty="0"/>
              <a:t>older stores</a:t>
            </a:r>
            <a:r>
              <a:rPr lang="en-US" dirty="0"/>
              <a:t>, and is recommended for </a:t>
            </a:r>
            <a:r>
              <a:rPr lang="en-US" b="1" dirty="0"/>
              <a:t>targeted use</a:t>
            </a:r>
            <a:r>
              <a:rPr lang="en-US" dirty="0"/>
              <a:t> in those segments.</a:t>
            </a:r>
          </a:p>
          <a:p>
            <a:pPr marL="0" indent="0">
              <a:buNone/>
            </a:pPr>
            <a:r>
              <a:rPr lang="en-US" dirty="0" smtClean="0"/>
              <a:t>⚠ </a:t>
            </a:r>
            <a:r>
              <a:rPr lang="en-US" b="1" dirty="0" smtClean="0"/>
              <a:t>Promotion </a:t>
            </a:r>
            <a:r>
              <a:rPr lang="en-US" b="1" dirty="0"/>
              <a:t>2</a:t>
            </a:r>
            <a:r>
              <a:rPr lang="en-US" dirty="0"/>
              <a:t> underperformed in all segments and is </a:t>
            </a:r>
            <a:r>
              <a:rPr lang="en-US" b="1" dirty="0"/>
              <a:t>not recommended</a:t>
            </a:r>
            <a:r>
              <a:rPr lang="en-US" dirty="0"/>
              <a:t> for rollout.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6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900" b="1" dirty="0" smtClean="0">
                <a:latin typeface="Arial" panose="020B0604020202020204" pitchFamily="34" charset="0"/>
              </a:rPr>
              <a:t>Next </a:t>
            </a:r>
            <a:r>
              <a:rPr lang="en-US" altLang="en-US" sz="4900" b="1" dirty="0">
                <a:latin typeface="Arial" panose="020B0604020202020204" pitchFamily="34" charset="0"/>
              </a:rPr>
              <a:t>Steps &amp; </a:t>
            </a:r>
            <a:r>
              <a:rPr lang="en-US" altLang="en-US" sz="4900" b="1" dirty="0" smtClean="0">
                <a:latin typeface="Arial" panose="020B0604020202020204" pitchFamily="34" charset="0"/>
              </a:rPr>
              <a:t>Reflection</a:t>
            </a:r>
            <a:r>
              <a:rPr lang="en-US" altLang="en-US" sz="4900" dirty="0">
                <a:latin typeface="Arial" panose="020B0604020202020204" pitchFamily="34" charset="0"/>
              </a:rPr>
              <a:t/>
            </a:r>
            <a:br>
              <a:rPr lang="en-US" altLang="en-US" sz="4900" dirty="0">
                <a:latin typeface="Arial" panose="020B0604020202020204" pitchFamily="34" charset="0"/>
              </a:rPr>
            </a:br>
            <a:r>
              <a:rPr lang="en-US" altLang="en-US" sz="4900" dirty="0">
                <a:solidFill>
                  <a:srgbClr val="FF0000"/>
                </a:solidFill>
                <a:latin typeface="Arial" panose="020B0604020202020204" pitchFamily="34" charset="0"/>
              </a:rPr>
              <a:t>🚀</a:t>
            </a:r>
            <a:r>
              <a:rPr lang="en-US" altLang="en-US" sz="4900" dirty="0">
                <a:latin typeface="Arial" panose="020B0604020202020204" pitchFamily="34" charset="0"/>
              </a:rPr>
              <a:t> </a:t>
            </a:r>
            <a:r>
              <a:rPr lang="en-US" altLang="en-US" sz="4900" i="1" dirty="0">
                <a:latin typeface="Arial" panose="020B0604020202020204" pitchFamily="34" charset="0"/>
              </a:rPr>
              <a:t>What’s Next?</a:t>
            </a:r>
            <a:r>
              <a:rPr lang="en-US" altLang="en-US" sz="9600" dirty="0">
                <a:latin typeface="Arial" panose="020B0604020202020204" pitchFamily="34" charset="0"/>
              </a:rPr>
              <a:t/>
            </a:r>
            <a:br>
              <a:rPr lang="en-US" altLang="en-US" sz="9600" dirty="0"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2FBD-4149-4A4C-9954-6319EB18304A}" type="slidenum">
              <a:rPr lang="en-US" smtClean="0"/>
              <a:t>13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1310" y="3002182"/>
            <a:ext cx="102733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Recommend deploying </a:t>
            </a:r>
            <a:r>
              <a:rPr lang="en-US" sz="2400" b="1" dirty="0"/>
              <a:t>Promotion 1 nationally</a:t>
            </a:r>
            <a:r>
              <a:rPr lang="en-US" sz="2400" dirty="0"/>
              <a:t> based on strong results in new/mid-age stores and most market </a:t>
            </a:r>
            <a:r>
              <a:rPr lang="en-US" sz="2400" dirty="0" smtClean="0"/>
              <a:t>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 </a:t>
            </a:r>
            <a:r>
              <a:rPr lang="en-US" sz="2400" b="1" dirty="0"/>
              <a:t>Promotion 3</a:t>
            </a:r>
            <a:r>
              <a:rPr lang="en-US" sz="2400" dirty="0"/>
              <a:t> in targeted campaigns (e.g., large markets and older </a:t>
            </a:r>
            <a:r>
              <a:rPr lang="en-US" sz="2400" dirty="0" smtClean="0"/>
              <a:t>stores)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Explore </a:t>
            </a:r>
            <a:r>
              <a:rPr lang="en-US" sz="2400" dirty="0"/>
              <a:t>adding </a:t>
            </a:r>
            <a:r>
              <a:rPr lang="en-US" sz="2400" b="1" dirty="0"/>
              <a:t>geographic filters</a:t>
            </a:r>
            <a:r>
              <a:rPr lang="en-US" sz="2400" dirty="0"/>
              <a:t> or customer-level data in future </a:t>
            </a:r>
            <a:r>
              <a:rPr lang="en-US" sz="2400" dirty="0" smtClean="0"/>
              <a:t>iterations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516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900" i="1" dirty="0">
                <a:latin typeface="Arial" panose="020B0604020202020204" pitchFamily="34" charset="0"/>
                <a:cs typeface="Arial" panose="020B0604020202020204" pitchFamily="34" charset="0"/>
              </a:rPr>
              <a:t>Project Impact &amp; Value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52914" y="1812657"/>
            <a:ext cx="11128408" cy="4421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000" b="1" dirty="0"/>
              <a:t>🔍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This Project Demonstrates:</a:t>
            </a:r>
          </a:p>
          <a:p>
            <a:pPr marL="0" indent="0">
              <a:buNone/>
            </a:pPr>
            <a:r>
              <a:rPr lang="en-US" sz="2000" dirty="0"/>
              <a:t>✅ My ability to </a:t>
            </a:r>
            <a:r>
              <a:rPr lang="en-US" sz="2000" b="1" dirty="0"/>
              <a:t>analyze business problems</a:t>
            </a:r>
            <a:r>
              <a:rPr lang="en-US" sz="2000" dirty="0"/>
              <a:t> using real-world data</a:t>
            </a:r>
          </a:p>
          <a:p>
            <a:pPr marL="0" indent="0">
              <a:buNone/>
            </a:pPr>
            <a:r>
              <a:rPr lang="en-US" sz="2000" dirty="0"/>
              <a:t>✅ Skill in </a:t>
            </a:r>
            <a:r>
              <a:rPr lang="en-US" sz="2000" b="1" dirty="0"/>
              <a:t>building stakeholder-ready dashboards</a:t>
            </a:r>
            <a:r>
              <a:rPr lang="en-US" sz="2000" dirty="0"/>
              <a:t> with clear, interactive visuals</a:t>
            </a:r>
          </a:p>
          <a:p>
            <a:pPr marL="0" indent="0">
              <a:buNone/>
            </a:pPr>
            <a:r>
              <a:rPr lang="en-US" sz="2000" dirty="0"/>
              <a:t>✅ Experience identifying </a:t>
            </a:r>
            <a:r>
              <a:rPr lang="en-US" sz="2000" b="1" dirty="0"/>
              <a:t>data-driven marketing recommendations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✅ Understanding of </a:t>
            </a:r>
            <a:r>
              <a:rPr lang="en-US" sz="2000" b="1" dirty="0"/>
              <a:t>how promotion performance varies by market and store </a:t>
            </a:r>
            <a:r>
              <a:rPr lang="en-US" sz="2000" b="1" dirty="0" smtClean="0"/>
              <a:t>type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Adds Value:</a:t>
            </a:r>
          </a:p>
          <a:p>
            <a:pPr marL="0" indent="0">
              <a:buNone/>
            </a:pPr>
            <a:r>
              <a:rPr lang="en-US" sz="2000" dirty="0"/>
              <a:t>🔹 Helps marketing teams make </a:t>
            </a:r>
            <a:r>
              <a:rPr lang="en-US" sz="2000" b="1" dirty="0"/>
              <a:t>smarter decisions</a:t>
            </a:r>
            <a:r>
              <a:rPr lang="en-US" sz="2000" dirty="0"/>
              <a:t> with targeted campaign strategies</a:t>
            </a:r>
          </a:p>
          <a:p>
            <a:pPr marL="0" indent="0">
              <a:buNone/>
            </a:pPr>
            <a:r>
              <a:rPr lang="en-US" sz="2000" dirty="0"/>
              <a:t>🔹 Shows how data can reduce wasted budget by avoiding underperforming promotions</a:t>
            </a:r>
          </a:p>
          <a:p>
            <a:pPr marL="0" indent="0">
              <a:buNone/>
            </a:pPr>
            <a:r>
              <a:rPr lang="en-US" sz="2000" dirty="0"/>
              <a:t>🔹 Highlights how </a:t>
            </a:r>
            <a:r>
              <a:rPr lang="en-US" sz="2000" b="1" dirty="0"/>
              <a:t>filtering by customer segments</a:t>
            </a:r>
            <a:r>
              <a:rPr lang="en-US" sz="2000" dirty="0"/>
              <a:t> reveals deeper insights</a:t>
            </a:r>
          </a:p>
          <a:p>
            <a:pPr marL="0" indent="0">
              <a:buNone/>
            </a:pPr>
            <a:r>
              <a:rPr lang="en-US" sz="2000" dirty="0"/>
              <a:t>🔹 Proves I can turn data into </a:t>
            </a:r>
            <a:r>
              <a:rPr lang="en-US" sz="2000" b="1" dirty="0"/>
              <a:t>actionable recommendations</a:t>
            </a:r>
            <a:r>
              <a:rPr lang="en-US" sz="2000" dirty="0"/>
              <a:t>, not just charts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2FBD-4149-4A4C-9954-6319EB1830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1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2590" y="2951781"/>
            <a:ext cx="5658853" cy="893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“Thank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you! </a:t>
            </a:r>
            <a:endParaRPr lang="en-US" sz="4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?”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2FBD-4149-4A4C-9954-6319EB1830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7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1635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 Summary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70137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Project </a:t>
            </a:r>
            <a:r>
              <a:rPr lang="en-US" dirty="0"/>
              <a:t>Overview – What problem I solved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Explore </a:t>
            </a:r>
            <a:r>
              <a:rPr lang="en-US" dirty="0"/>
              <a:t>and Analyze – How I worked with the data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Key </a:t>
            </a:r>
            <a:r>
              <a:rPr lang="en-US" dirty="0"/>
              <a:t>Insights &amp; Dashboard – What I discovered and built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Reflections </a:t>
            </a:r>
            <a:r>
              <a:rPr lang="en-US" dirty="0"/>
              <a:t>&amp; Impact – What this project means moving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2FBD-4149-4A4C-9954-6319EB18304A}" type="slidenum">
              <a:rPr lang="en-US" smtClean="0"/>
              <a:t>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040330" y="2032385"/>
            <a:ext cx="4532697" cy="96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26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178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Goal</a:t>
            </a:r>
            <a:br>
              <a:rPr lang="en-US" b="1" dirty="0" smtClean="0"/>
            </a:br>
            <a:r>
              <a:rPr lang="en-US" sz="2000" dirty="0">
                <a:latin typeface="+mn-lt"/>
              </a:rPr>
              <a:t>Identify which of three marketing promotions drives the </a:t>
            </a:r>
            <a:r>
              <a:rPr lang="en-US" sz="2000" b="1" dirty="0">
                <a:latin typeface="+mn-lt"/>
              </a:rPr>
              <a:t>highest sales</a:t>
            </a:r>
            <a:r>
              <a:rPr lang="en-US" sz="2000" dirty="0">
                <a:latin typeface="+mn-lt"/>
              </a:rPr>
              <a:t> of a new menu item, using A/B testing data from </a:t>
            </a:r>
            <a:r>
              <a:rPr lang="en-US" sz="2000" b="1" dirty="0">
                <a:latin typeface="+mn-lt"/>
              </a:rPr>
              <a:t>multiple markets</a:t>
            </a:r>
            <a:r>
              <a:rPr lang="en-US" sz="2000" dirty="0">
                <a:latin typeface="+mn-lt"/>
              </a:rPr>
              <a:t>.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8328" y="3032025"/>
            <a:ext cx="11049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latin typeface="+mj-lt"/>
              </a:rPr>
              <a:t>Project Description </a:t>
            </a:r>
            <a:endParaRPr lang="en-US" sz="4400" b="1" dirty="0" smtClean="0">
              <a:latin typeface="+mj-lt"/>
            </a:endParaRPr>
          </a:p>
          <a:p>
            <a:endParaRPr lang="en-US" sz="2000" dirty="0"/>
          </a:p>
          <a:p>
            <a:r>
              <a:rPr lang="en-US" sz="2000" dirty="0"/>
              <a:t>This project supports marketing decision-making for a fast-food chain preparing to launch a new product.</a:t>
            </a:r>
            <a:br>
              <a:rPr lang="en-US" sz="2000" dirty="0"/>
            </a:br>
            <a:r>
              <a:rPr lang="en-US" sz="2000" dirty="0"/>
              <a:t>The company tested three different promotional strategies across several markets and wants to determine </a:t>
            </a:r>
            <a:r>
              <a:rPr lang="en-US" sz="2000" b="1" dirty="0"/>
              <a:t>which one leads to the best sales performance</a:t>
            </a:r>
            <a:r>
              <a:rPr lang="en-US" sz="2000" dirty="0"/>
              <a:t>.</a:t>
            </a:r>
          </a:p>
          <a:p>
            <a:r>
              <a:rPr lang="en-US" sz="2000" dirty="0"/>
              <a:t>Using A/B testing results, I analyzed </a:t>
            </a:r>
            <a:r>
              <a:rPr lang="en-US" sz="2000" b="1" dirty="0"/>
              <a:t>weekly sales performance</a:t>
            </a:r>
            <a:r>
              <a:rPr lang="en-US" sz="2000" dirty="0"/>
              <a:t> by promotion, identified key </a:t>
            </a:r>
            <a:r>
              <a:rPr lang="en-US" sz="2000" b="1" dirty="0"/>
              <a:t>sales trends</a:t>
            </a:r>
            <a:r>
              <a:rPr lang="en-US" sz="2000" dirty="0"/>
              <a:t>, and segmented the data by </a:t>
            </a:r>
            <a:r>
              <a:rPr lang="en-US" sz="2000" b="1" dirty="0"/>
              <a:t>market size</a:t>
            </a:r>
            <a:r>
              <a:rPr lang="en-US" sz="2000" dirty="0"/>
              <a:t> and </a:t>
            </a:r>
            <a:r>
              <a:rPr lang="en-US" sz="2000" b="1" dirty="0"/>
              <a:t>store age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The goal was to build an interactive Tableau dashboard that provides </a:t>
            </a:r>
            <a:r>
              <a:rPr lang="en-US" sz="2000" b="1" dirty="0"/>
              <a:t>clear, actionable insights</a:t>
            </a:r>
            <a:r>
              <a:rPr lang="en-US" sz="2000" dirty="0"/>
              <a:t> for both </a:t>
            </a:r>
            <a:r>
              <a:rPr lang="en-US" sz="2000" b="1" dirty="0"/>
              <a:t>marketing teams</a:t>
            </a:r>
            <a:r>
              <a:rPr lang="en-US" sz="2000" dirty="0"/>
              <a:t> and </a:t>
            </a:r>
            <a:r>
              <a:rPr lang="en-US" sz="2000" b="1" dirty="0"/>
              <a:t>non-technical stakeholders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4761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78328" y="-284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2FBD-4149-4A4C-9954-6319EB1830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6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Business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Was the Challenge?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Marketing </a:t>
            </a:r>
            <a:r>
              <a:rPr lang="en-US" dirty="0"/>
              <a:t>teams needed evidence to decide which campaign to use nationally. This project helps them understand which strategy is most </a:t>
            </a:r>
            <a:r>
              <a:rPr lang="en-US" dirty="0" smtClean="0"/>
              <a:t>effective &amp; </a:t>
            </a:r>
            <a:r>
              <a:rPr lang="en-US" dirty="0"/>
              <a:t>leads to the highest </a:t>
            </a:r>
            <a:r>
              <a:rPr lang="en-US" dirty="0" smtClean="0"/>
              <a:t>sales.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2FBD-4149-4A4C-9954-6319EB1830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4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b="1" dirty="0">
                <a:latin typeface="Arial" panose="020B0604020202020204" pitchFamily="34" charset="0"/>
              </a:rPr>
              <a:t>The Data &amp; Methodology</a:t>
            </a:r>
            <a:br>
              <a:rPr lang="en-US" altLang="en-US" b="1" dirty="0"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18482" y="1077979"/>
            <a:ext cx="1035503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How I Approached the Problem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i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Source: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Kaggle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A/B testing dataset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Analyzed weekly sales over 4 weeks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Used Tableau for dashboard creation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Applied filters to segment 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 used Tableau to create a clear, interactive dashboard. Sales data were analyzed week-by-week,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and market size filters allow stakeholders to drill into specific segments.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2FBD-4149-4A4C-9954-6319EB18304A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8482" y="4231941"/>
            <a:ext cx="10515600" cy="2197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 smtClean="0"/>
              <a:t>Deliverables</a:t>
            </a:r>
          </a:p>
          <a:p>
            <a:r>
              <a:rPr lang="en-US" sz="1800" dirty="0" smtClean="0"/>
              <a:t>An interactive dashboard built in Tableau</a:t>
            </a:r>
          </a:p>
          <a:p>
            <a:r>
              <a:rPr lang="en-US" sz="1800" dirty="0" smtClean="0"/>
              <a:t>A clear comparison of promotional effectiveness over time</a:t>
            </a:r>
          </a:p>
          <a:p>
            <a:r>
              <a:rPr lang="en-US" sz="1800" dirty="0" smtClean="0"/>
              <a:t>Market-segment-level filtering to explore regional differences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44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8799"/>
            <a:ext cx="10515600" cy="396241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Explore and Analyze the Data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7081" y="1693704"/>
            <a:ext cx="795439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1.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Weekly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Average Sales by Promotion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2FBD-4149-4A4C-9954-6319EB18304A}" type="slidenum">
              <a:rPr lang="en-US" smtClean="0"/>
              <a:t>6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7080" y="2260448"/>
            <a:ext cx="497056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Objective:</a:t>
            </a:r>
            <a:r>
              <a:rPr lang="en-US" altLang="en-US" dirty="0"/>
              <a:t> </a:t>
            </a:r>
            <a:r>
              <a:rPr lang="en-US" altLang="en-US" dirty="0" smtClean="0"/>
              <a:t>Analyze </a:t>
            </a:r>
            <a:r>
              <a:rPr lang="en-US" altLang="en-US" dirty="0"/>
              <a:t>which promotion had the highest average weekly sales over the 4-week campaign period.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5216"/>
          <a:stretch/>
        </p:blipFill>
        <p:spPr>
          <a:xfrm>
            <a:off x="5445889" y="1389475"/>
            <a:ext cx="6614302" cy="429971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27081" y="3539335"/>
            <a:ext cx="47780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💡 Key Insight: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AE" b="1" dirty="0"/>
              <a:t> </a:t>
            </a:r>
            <a:r>
              <a:rPr lang="en-US" b="1" dirty="0" smtClean="0"/>
              <a:t>Promotion </a:t>
            </a:r>
            <a:r>
              <a:rPr lang="en-US" b="1" dirty="0"/>
              <a:t>1</a:t>
            </a:r>
            <a:r>
              <a:rPr lang="en-US" dirty="0"/>
              <a:t> had the </a:t>
            </a:r>
            <a:r>
              <a:rPr lang="en-US" b="1" dirty="0"/>
              <a:t>highest and most consistent weekly sales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Promotion </a:t>
            </a:r>
            <a:r>
              <a:rPr lang="en-US" b="1" dirty="0"/>
              <a:t>2</a:t>
            </a:r>
            <a:r>
              <a:rPr lang="en-US" dirty="0"/>
              <a:t> consistently underperformed and dropped in Week 4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Promotion </a:t>
            </a:r>
            <a:r>
              <a:rPr lang="en-US" b="1" dirty="0"/>
              <a:t>3</a:t>
            </a:r>
            <a:r>
              <a:rPr lang="en-US" dirty="0"/>
              <a:t> remained competitive but slightly behind </a:t>
            </a:r>
            <a:r>
              <a:rPr lang="en-US" b="1" dirty="0"/>
              <a:t>Promotion 1 </a:t>
            </a:r>
            <a:r>
              <a:rPr lang="en-US" dirty="0"/>
              <a:t>overall.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28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8799"/>
            <a:ext cx="10515600" cy="396241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Explore and Analyze the Data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6198" y="951954"/>
            <a:ext cx="5151120" cy="549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2. </a:t>
            </a:r>
            <a:r>
              <a:rPr lang="en-US" sz="2400" b="1" dirty="0">
                <a:cs typeface="Arial" panose="020B0604020202020204" pitchFamily="34" charset="0"/>
              </a:rPr>
              <a:t>Sales Trends by Promotion </a:t>
            </a:r>
            <a:r>
              <a:rPr lang="en-US" sz="2400" b="1" dirty="0" smtClean="0">
                <a:cs typeface="Arial" panose="020B0604020202020204" pitchFamily="34" charset="0"/>
              </a:rPr>
              <a:t>Strategy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Objective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: </a:t>
            </a:r>
            <a:r>
              <a:rPr lang="en-US" sz="1800" dirty="0">
                <a:cs typeface="Arial" panose="020B0604020202020204" pitchFamily="34" charset="0"/>
              </a:rPr>
              <a:t>Visualize how average sales for each promotion evolved over the 4-week campaign period to assess consistency, momentum, or decline</a:t>
            </a:r>
            <a:r>
              <a:rPr lang="en-US" sz="1800" dirty="0" smtClean="0">
                <a:cs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200" b="1" dirty="0"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b="1" dirty="0" smtClean="0">
                <a:cs typeface="Arial" panose="020B0604020202020204" pitchFamily="34" charset="0"/>
              </a:rPr>
              <a:t>Key </a:t>
            </a:r>
            <a:r>
              <a:rPr lang="en-US" sz="1200" b="1" dirty="0">
                <a:cs typeface="Arial" panose="020B0604020202020204" pitchFamily="34" charset="0"/>
              </a:rPr>
              <a:t>Insights</a:t>
            </a:r>
            <a:r>
              <a:rPr lang="en-US" sz="1200" b="1" dirty="0" smtClean="0"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🔹 Promotion 1 (Blue)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cs typeface="Arial" panose="020B0604020202020204" pitchFamily="34" charset="0"/>
              </a:rPr>
              <a:t> Started </a:t>
            </a:r>
            <a:r>
              <a:rPr lang="en-US" altLang="en-US" sz="1200" dirty="0">
                <a:cs typeface="Arial" panose="020B0604020202020204" pitchFamily="34" charset="0"/>
              </a:rPr>
              <a:t>at </a:t>
            </a:r>
            <a:r>
              <a:rPr lang="en-US" altLang="en-US" sz="1200" b="1" dirty="0">
                <a:cs typeface="Arial" panose="020B0604020202020204" pitchFamily="34" charset="0"/>
              </a:rPr>
              <a:t>58.24K</a:t>
            </a:r>
            <a:r>
              <a:rPr lang="en-US" altLang="en-US" sz="1200" dirty="0">
                <a:cs typeface="Arial" panose="020B0604020202020204" pitchFamily="34" charset="0"/>
              </a:rPr>
              <a:t>, dipped slightly in Week 2, peaked at </a:t>
            </a:r>
            <a:r>
              <a:rPr lang="en-US" altLang="en-US" sz="1200" b="1" dirty="0">
                <a:cs typeface="Arial" panose="020B0604020202020204" pitchFamily="34" charset="0"/>
              </a:rPr>
              <a:t>58.77K</a:t>
            </a:r>
            <a:r>
              <a:rPr lang="en-US" altLang="en-US" sz="1200" dirty="0">
                <a:cs typeface="Arial" panose="020B0604020202020204" pitchFamily="34" charset="0"/>
              </a:rPr>
              <a:t> in Week 3, and finished at </a:t>
            </a:r>
            <a:r>
              <a:rPr lang="en-US" altLang="en-US" sz="1200" b="1" dirty="0" smtClean="0">
                <a:cs typeface="Arial" panose="020B0604020202020204" pitchFamily="34" charset="0"/>
              </a:rPr>
              <a:t>58.45K</a:t>
            </a:r>
            <a:endParaRPr lang="en-US" altLang="en-US" sz="1200" dirty="0" smtClean="0">
              <a:cs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cs typeface="Arial" panose="020B0604020202020204" pitchFamily="34" charset="0"/>
              </a:rPr>
              <a:t>The </a:t>
            </a:r>
            <a:r>
              <a:rPr lang="en-US" altLang="en-US" sz="1200" dirty="0">
                <a:cs typeface="Arial" panose="020B0604020202020204" pitchFamily="34" charset="0"/>
              </a:rPr>
              <a:t>numbers stayed close across all four </a:t>
            </a:r>
            <a:r>
              <a:rPr lang="en-US" altLang="en-US" sz="1200" dirty="0" smtClean="0">
                <a:cs typeface="Arial" panose="020B0604020202020204" pitchFamily="34" charset="0"/>
              </a:rPr>
              <a:t>weeks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 dirty="0" smtClean="0"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smtClean="0">
                <a:cs typeface="Arial" panose="020B0604020202020204" pitchFamily="34" charset="0"/>
              </a:rPr>
              <a:t>✅ </a:t>
            </a:r>
            <a:r>
              <a:rPr lang="en-US" altLang="en-US" sz="1200" b="1" dirty="0">
                <a:cs typeface="Arial" panose="020B0604020202020204" pitchFamily="34" charset="0"/>
              </a:rPr>
              <a:t>Conclusion:</a:t>
            </a:r>
            <a:r>
              <a:rPr lang="en-US" altLang="en-US" sz="1200" dirty="0">
                <a:cs typeface="Arial" panose="020B0604020202020204" pitchFamily="34" charset="0"/>
              </a:rPr>
              <a:t> Promotion 1 showed </a:t>
            </a:r>
            <a:r>
              <a:rPr lang="en-US" altLang="en-US" sz="1200" b="1" dirty="0">
                <a:cs typeface="Arial" panose="020B0604020202020204" pitchFamily="34" charset="0"/>
              </a:rPr>
              <a:t>strong and steady performance</a:t>
            </a:r>
            <a:r>
              <a:rPr lang="en-US" altLang="en-US" sz="1200" dirty="0">
                <a:cs typeface="Arial" panose="020B0604020202020204" pitchFamily="34" charset="0"/>
              </a:rPr>
              <a:t>, with </a:t>
            </a:r>
            <a:r>
              <a:rPr lang="en-US" altLang="en-US" sz="1200" b="1" dirty="0">
                <a:cs typeface="Arial" panose="020B0604020202020204" pitchFamily="34" charset="0"/>
              </a:rPr>
              <a:t>minor variations</a:t>
            </a:r>
            <a:endParaRPr lang="en-US" altLang="en-US" sz="12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🔺 </a:t>
            </a:r>
            <a:r>
              <a:rPr lang="en-US" sz="1200" b="1" dirty="0">
                <a:solidFill>
                  <a:srgbClr val="FF0000"/>
                </a:solidFill>
                <a:cs typeface="Arial" panose="020B0604020202020204" pitchFamily="34" charset="0"/>
              </a:rPr>
              <a:t>Promotion 3 (Red</a:t>
            </a:r>
            <a:r>
              <a:rPr lang="en-US" sz="12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)</a:t>
            </a:r>
            <a:endParaRPr lang="en-US" sz="1200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r>
              <a:rPr lang="en-US" sz="1200" dirty="0">
                <a:cs typeface="Arial" panose="020B0604020202020204" pitchFamily="34" charset="0"/>
              </a:rPr>
              <a:t>Began at </a:t>
            </a:r>
            <a:r>
              <a:rPr lang="en-US" sz="1200" b="1" dirty="0">
                <a:cs typeface="Arial" panose="020B0604020202020204" pitchFamily="34" charset="0"/>
              </a:rPr>
              <a:t>55.78K</a:t>
            </a:r>
            <a:r>
              <a:rPr lang="en-US" sz="1200" dirty="0">
                <a:cs typeface="Arial" panose="020B0604020202020204" pitchFamily="34" charset="0"/>
              </a:rPr>
              <a:t>, increased slightly in Week 2, dropped in Week 3, then rose again in Week </a:t>
            </a:r>
            <a:r>
              <a:rPr lang="en-US" sz="1200" dirty="0" smtClean="0">
                <a:cs typeface="Arial" panose="020B0604020202020204" pitchFamily="34" charset="0"/>
              </a:rPr>
              <a:t>4</a:t>
            </a:r>
          </a:p>
          <a:p>
            <a:pPr marL="0" indent="0">
              <a:buNone/>
            </a:pPr>
            <a:r>
              <a:rPr lang="en-US" altLang="en-US" sz="1200" dirty="0">
                <a:cs typeface="Arial" panose="020B0604020202020204" pitchFamily="34" charset="0"/>
              </a:rPr>
              <a:t>✅ </a:t>
            </a:r>
            <a:r>
              <a:rPr lang="en-US" altLang="en-US" sz="1200" dirty="0" smtClean="0"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cs typeface="Arial" panose="020B0604020202020204" pitchFamily="34" charset="0"/>
              </a:rPr>
              <a:t>Conclusion</a:t>
            </a:r>
            <a:r>
              <a:rPr lang="en-US" sz="1200" b="1" dirty="0">
                <a:cs typeface="Arial" panose="020B0604020202020204" pitchFamily="34" charset="0"/>
              </a:rPr>
              <a:t>:</a:t>
            </a:r>
            <a:r>
              <a:rPr lang="en-US" sz="1200" dirty="0">
                <a:cs typeface="Arial" panose="020B0604020202020204" pitchFamily="34" charset="0"/>
              </a:rPr>
              <a:t> Promotion 3 had </a:t>
            </a:r>
            <a:r>
              <a:rPr lang="en-US" sz="1200" b="1" dirty="0">
                <a:cs typeface="Arial" panose="020B0604020202020204" pitchFamily="34" charset="0"/>
              </a:rPr>
              <a:t>some fluctuation</a:t>
            </a:r>
            <a:r>
              <a:rPr lang="en-US" sz="1200" dirty="0">
                <a:cs typeface="Arial" panose="020B0604020202020204" pitchFamily="34" charset="0"/>
              </a:rPr>
              <a:t> but overall stayed </a:t>
            </a:r>
            <a:r>
              <a:rPr lang="en-US" sz="1200" b="1" dirty="0">
                <a:cs typeface="Arial" panose="020B0604020202020204" pitchFamily="34" charset="0"/>
              </a:rPr>
              <a:t>stable and competitive</a:t>
            </a:r>
            <a:endParaRPr lang="en-US" sz="12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🔻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Promotion 2 (Orange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)</a:t>
            </a:r>
            <a:endParaRPr lang="en-US" sz="1200" b="1" dirty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r>
              <a:rPr lang="en-US" sz="1200" dirty="0"/>
              <a:t>Started at </a:t>
            </a:r>
            <a:r>
              <a:rPr lang="en-US" sz="1200" b="1" dirty="0"/>
              <a:t>47.73K</a:t>
            </a:r>
            <a:r>
              <a:rPr lang="en-US" sz="1200" dirty="0"/>
              <a:t>, dipped in Week 2, had a </a:t>
            </a:r>
            <a:r>
              <a:rPr lang="en-US" sz="1200" b="1" dirty="0"/>
              <a:t>small increase in Week 3</a:t>
            </a:r>
            <a:r>
              <a:rPr lang="en-US" sz="1200" dirty="0"/>
              <a:t>, then fell to </a:t>
            </a:r>
            <a:r>
              <a:rPr lang="en-US" sz="1200" b="1" dirty="0"/>
              <a:t>46.28K</a:t>
            </a:r>
            <a:r>
              <a:rPr lang="en-US" sz="1200" dirty="0"/>
              <a:t> in Week </a:t>
            </a:r>
            <a:r>
              <a:rPr lang="en-US" sz="1200" dirty="0" smtClean="0"/>
              <a:t>4</a:t>
            </a:r>
          </a:p>
          <a:p>
            <a:pPr marL="0" indent="0">
              <a:buNone/>
            </a:pPr>
            <a:r>
              <a:rPr lang="en-US" altLang="en-US" sz="1200" dirty="0">
                <a:cs typeface="Arial" panose="020B0604020202020204" pitchFamily="34" charset="0"/>
              </a:rPr>
              <a:t>✅ </a:t>
            </a:r>
            <a:r>
              <a:rPr lang="en-US" sz="1200" b="1" dirty="0" smtClean="0"/>
              <a:t>Conclusion</a:t>
            </a:r>
            <a:r>
              <a:rPr lang="en-US" sz="1200" b="1" dirty="0"/>
              <a:t>:</a:t>
            </a:r>
            <a:r>
              <a:rPr lang="en-US" sz="1200" dirty="0"/>
              <a:t> Promotion 2 showed </a:t>
            </a:r>
            <a:r>
              <a:rPr lang="en-US" sz="1200" b="1" dirty="0"/>
              <a:t>early inconsistency</a:t>
            </a:r>
            <a:r>
              <a:rPr lang="en-US" sz="1200" dirty="0"/>
              <a:t> and a </a:t>
            </a:r>
            <a:r>
              <a:rPr lang="en-US" sz="1200" b="1" dirty="0"/>
              <a:t>clear drop at the end</a:t>
            </a:r>
            <a:r>
              <a:rPr lang="en-US" sz="1200" dirty="0"/>
              <a:t>, making it the weakest performer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2FBD-4149-4A4C-9954-6319EB18304A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515" y="951954"/>
            <a:ext cx="6433053" cy="56938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443515" y="3462596"/>
            <a:ext cx="6602110" cy="28180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Sales Pattern </a:t>
            </a:r>
            <a:r>
              <a:rPr lang="en-US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Overview</a:t>
            </a:r>
          </a:p>
          <a:p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Promotion 1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stayed steady — it had consistent performance each week.</a:t>
            </a:r>
          </a:p>
          <a:p>
            <a:r>
              <a:rPr lang="en-US" sz="20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Promotion 3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was stable but dropped slightly in Week 3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Promotion 2 </a:t>
            </a:r>
            <a:r>
              <a:rPr lang="en-US" sz="2000" dirty="0">
                <a:solidFill>
                  <a:schemeClr val="tx1"/>
                </a:solidFill>
              </a:rPr>
              <a:t>had </a:t>
            </a:r>
            <a:r>
              <a:rPr lang="en-US" sz="2000" b="1" dirty="0">
                <a:solidFill>
                  <a:schemeClr val="tx1"/>
                </a:solidFill>
              </a:rPr>
              <a:t>small ups and downs</a:t>
            </a:r>
            <a:r>
              <a:rPr lang="en-US" sz="2000" dirty="0">
                <a:solidFill>
                  <a:schemeClr val="tx1"/>
                </a:solidFill>
              </a:rPr>
              <a:t>, but </a:t>
            </a:r>
            <a:r>
              <a:rPr lang="en-US" sz="2000" b="1" dirty="0">
                <a:solidFill>
                  <a:schemeClr val="tx1"/>
                </a:solidFill>
              </a:rPr>
              <a:t>dropped noticeably in the final </a:t>
            </a:r>
            <a:r>
              <a:rPr lang="en-US" sz="2000" b="1" dirty="0" smtClean="0">
                <a:solidFill>
                  <a:schemeClr val="tx1"/>
                </a:solidFill>
              </a:rPr>
              <a:t>week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showing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didn’t hold customer interest over time.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85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8799"/>
            <a:ext cx="10515600" cy="396241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Explore and Analyze the Data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4805" y="1213864"/>
            <a:ext cx="6351497" cy="5399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3. Sales by Market Size and Promotion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Objective: </a:t>
            </a:r>
            <a:r>
              <a:rPr lang="en-US" sz="1800" dirty="0"/>
              <a:t>Understand how each promotion performed in </a:t>
            </a:r>
            <a:r>
              <a:rPr lang="en-US" sz="1800" b="1" dirty="0"/>
              <a:t>large</a:t>
            </a:r>
            <a:r>
              <a:rPr lang="en-US" sz="1800" dirty="0"/>
              <a:t>, </a:t>
            </a:r>
            <a:r>
              <a:rPr lang="en-US" sz="1800" b="1" dirty="0"/>
              <a:t>medium</a:t>
            </a:r>
            <a:r>
              <a:rPr lang="en-US" sz="1800" dirty="0"/>
              <a:t>, and </a:t>
            </a:r>
            <a:r>
              <a:rPr lang="en-US" sz="1800" b="1" dirty="0"/>
              <a:t>small</a:t>
            </a:r>
            <a:r>
              <a:rPr lang="en-US" sz="1800" dirty="0"/>
              <a:t> markets to support targeted marketing strategies</a:t>
            </a:r>
            <a:r>
              <a:rPr lang="en-US" sz="1800" dirty="0" smtClean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Large Markets</a:t>
            </a:r>
          </a:p>
          <a:p>
            <a:r>
              <a:rPr lang="en-US" sz="1200" b="1" dirty="0" smtClean="0"/>
              <a:t>Promotion 3</a:t>
            </a:r>
            <a:r>
              <a:rPr lang="en-US" sz="1200" dirty="0" smtClean="0"/>
              <a:t> </a:t>
            </a:r>
            <a:r>
              <a:rPr lang="en-US" sz="1200" dirty="0"/>
              <a:t>had the highest average </a:t>
            </a:r>
            <a:r>
              <a:rPr lang="en-US" sz="1200" dirty="0" smtClean="0"/>
              <a:t>sales </a:t>
            </a:r>
            <a:r>
              <a:rPr lang="en-US" sz="1200" dirty="0"/>
              <a:t>at </a:t>
            </a:r>
            <a:r>
              <a:rPr lang="en-US" sz="1200" b="1" dirty="0" smtClean="0"/>
              <a:t>77.20K</a:t>
            </a:r>
            <a:r>
              <a:rPr lang="en-US" sz="1200" dirty="0" smtClean="0"/>
              <a:t>  </a:t>
            </a:r>
            <a:r>
              <a:rPr lang="en-US" sz="1200" dirty="0"/>
              <a:t>Followed by Pr</a:t>
            </a:r>
            <a:r>
              <a:rPr lang="en-US" sz="1200" b="1" dirty="0"/>
              <a:t>omotion 1 </a:t>
            </a:r>
            <a:r>
              <a:rPr lang="en-US" sz="1200" dirty="0"/>
              <a:t>(</a:t>
            </a:r>
            <a:r>
              <a:rPr lang="en-US" sz="1200" b="1" dirty="0"/>
              <a:t>75.24K</a:t>
            </a:r>
            <a:r>
              <a:rPr lang="en-US" sz="1200" dirty="0"/>
              <a:t>) and </a:t>
            </a:r>
            <a:r>
              <a:rPr lang="en-US" sz="1200" b="1" dirty="0"/>
              <a:t>Promotion 2 </a:t>
            </a:r>
            <a:r>
              <a:rPr lang="en-US" sz="1200" dirty="0"/>
              <a:t>(</a:t>
            </a:r>
            <a:r>
              <a:rPr lang="en-US" sz="1200" b="1" dirty="0"/>
              <a:t>60.32K</a:t>
            </a:r>
            <a:r>
              <a:rPr lang="en-US" sz="1200" dirty="0" smtClean="0"/>
              <a:t>)</a:t>
            </a: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✅  </a:t>
            </a:r>
            <a:r>
              <a:rPr lang="en-US" sz="1200" b="1" dirty="0"/>
              <a:t>Conclusion:</a:t>
            </a:r>
            <a:r>
              <a:rPr lang="en-US" sz="1200" dirty="0"/>
              <a:t> Both Promotion 3 and 1 worked well, but </a:t>
            </a:r>
            <a:r>
              <a:rPr lang="en-US" sz="1200" b="1" dirty="0"/>
              <a:t>Promotion 3 was the top </a:t>
            </a:r>
            <a:r>
              <a:rPr lang="en-US" sz="1200" b="1" dirty="0" smtClean="0"/>
              <a:t>performer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</a:rPr>
              <a:t>Medium </a:t>
            </a:r>
            <a:r>
              <a:rPr lang="en-US" sz="1200" b="1" dirty="0">
                <a:solidFill>
                  <a:schemeClr val="accent2"/>
                </a:solidFill>
              </a:rPr>
              <a:t>Markets</a:t>
            </a:r>
          </a:p>
          <a:p>
            <a:pPr lvl="0"/>
            <a:r>
              <a:rPr lang="en-US" sz="1200" b="1" dirty="0"/>
              <a:t>Promotion 1</a:t>
            </a:r>
            <a:r>
              <a:rPr lang="en-US" sz="1200" dirty="0"/>
              <a:t> remained in the </a:t>
            </a:r>
            <a:r>
              <a:rPr lang="en-US" sz="1200" dirty="0" smtClean="0"/>
              <a:t>lead at </a:t>
            </a:r>
            <a:r>
              <a:rPr lang="en-US" altLang="en-US" sz="1200" b="1" dirty="0" smtClean="0">
                <a:latin typeface="Arial" panose="020B0604020202020204" pitchFamily="34" charset="0"/>
              </a:rPr>
              <a:t>60.16K</a:t>
            </a:r>
            <a:endParaRPr lang="en-US" altLang="en-US" sz="1200" dirty="0" smtClean="0">
              <a:latin typeface="Arial" panose="020B0604020202020204" pitchFamily="34" charset="0"/>
            </a:endParaRPr>
          </a:p>
          <a:p>
            <a:pPr lvl="0"/>
            <a:r>
              <a:rPr lang="en-US" altLang="en-US" sz="1200" b="1" dirty="0"/>
              <a:t>Promotion 3 </a:t>
            </a:r>
            <a:r>
              <a:rPr lang="en-US" altLang="en-US" sz="1200" dirty="0"/>
              <a:t>was second (</a:t>
            </a:r>
            <a:r>
              <a:rPr lang="en-US" altLang="en-US" sz="1200" b="1" dirty="0"/>
              <a:t>50.81K</a:t>
            </a:r>
            <a:r>
              <a:rPr lang="en-US" altLang="en-US" sz="1200" dirty="0"/>
              <a:t>), and </a:t>
            </a:r>
            <a:r>
              <a:rPr lang="en-US" altLang="en-US" sz="1200" b="1" dirty="0"/>
              <a:t>Promotion 2 </a:t>
            </a:r>
            <a:r>
              <a:rPr lang="en-US" altLang="en-US" sz="1200" dirty="0"/>
              <a:t>had the lowest (</a:t>
            </a:r>
            <a:r>
              <a:rPr lang="en-US" altLang="en-US" sz="1200" b="1" dirty="0"/>
              <a:t>39.11K</a:t>
            </a:r>
            <a:r>
              <a:rPr lang="en-US" altLang="en-US" sz="1200" dirty="0" smtClean="0"/>
              <a:t>)</a:t>
            </a:r>
          </a:p>
          <a:p>
            <a:pPr marL="0" lvl="0" indent="0">
              <a:buNone/>
            </a:pPr>
            <a:r>
              <a:rPr lang="en-US" sz="1200" dirty="0" smtClean="0"/>
              <a:t>✅  </a:t>
            </a:r>
            <a:r>
              <a:rPr lang="en-US" sz="1200" b="1" dirty="0" smtClean="0"/>
              <a:t>Conclusion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b="1" dirty="0"/>
              <a:t>Promotion </a:t>
            </a:r>
            <a:r>
              <a:rPr lang="en-US" sz="1200" b="1" dirty="0" smtClean="0"/>
              <a:t>1</a:t>
            </a:r>
            <a:r>
              <a:rPr lang="en-US" sz="1200" dirty="0" smtClean="0"/>
              <a:t> </a:t>
            </a:r>
            <a:r>
              <a:rPr lang="en-US" sz="1200" dirty="0"/>
              <a:t>is clearly the best choice for medium markets</a:t>
            </a:r>
            <a:r>
              <a:rPr lang="en-US" sz="1200" dirty="0" smtClean="0"/>
              <a:t>.</a:t>
            </a:r>
          </a:p>
          <a:p>
            <a:pPr marL="0" lv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Small Markets</a:t>
            </a:r>
            <a:endParaRPr lang="en-US" sz="1200" b="1" dirty="0">
              <a:solidFill>
                <a:srgbClr val="FF0000"/>
              </a:solidFill>
            </a:endParaRPr>
          </a:p>
          <a:p>
            <a:r>
              <a:rPr lang="en-US" sz="1200" b="1" dirty="0" smtClean="0"/>
              <a:t>Promotion </a:t>
            </a:r>
            <a:r>
              <a:rPr lang="en-US" sz="1200" b="1" dirty="0"/>
              <a:t>1</a:t>
            </a:r>
            <a:r>
              <a:rPr lang="en-US" sz="1200" dirty="0"/>
              <a:t> had the highest average sales: </a:t>
            </a:r>
            <a:r>
              <a:rPr lang="en-US" sz="1200" b="1" dirty="0" smtClean="0"/>
              <a:t>60.16K,</a:t>
            </a:r>
            <a:r>
              <a:rPr lang="en-US" sz="1200" dirty="0" smtClean="0"/>
              <a:t> </a:t>
            </a:r>
            <a:r>
              <a:rPr lang="en-US" sz="1200" b="1" dirty="0"/>
              <a:t>Promotion 3</a:t>
            </a:r>
            <a:r>
              <a:rPr lang="en-US" sz="1200" dirty="0"/>
              <a:t> followed closely with </a:t>
            </a:r>
            <a:r>
              <a:rPr lang="en-US" sz="1200" b="1" dirty="0" smtClean="0"/>
              <a:t>59.51K</a:t>
            </a:r>
            <a:r>
              <a:rPr lang="en-US" sz="1200" dirty="0" smtClean="0"/>
              <a:t>, </a:t>
            </a:r>
            <a:r>
              <a:rPr lang="en-US" sz="1200" b="1" dirty="0" smtClean="0"/>
              <a:t>Promotion </a:t>
            </a:r>
            <a:r>
              <a:rPr lang="en-US" sz="1200" b="1" dirty="0"/>
              <a:t>2</a:t>
            </a:r>
            <a:r>
              <a:rPr lang="en-US" sz="1200" dirty="0"/>
              <a:t> was lowest at </a:t>
            </a:r>
            <a:r>
              <a:rPr lang="en-US" sz="1200" b="1" dirty="0"/>
              <a:t>50.81K</a:t>
            </a:r>
            <a:endParaRPr lang="en-US" sz="1200" dirty="0"/>
          </a:p>
          <a:p>
            <a:r>
              <a:rPr lang="en-US" sz="1200" b="1" dirty="0" smtClean="0"/>
              <a:t>Promotion </a:t>
            </a:r>
            <a:r>
              <a:rPr lang="en-US" sz="1200" b="1" dirty="0"/>
              <a:t>1</a:t>
            </a:r>
            <a:r>
              <a:rPr lang="en-US" sz="1200" dirty="0"/>
              <a:t> slightly outperformed Promotion 3 here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r>
              <a:rPr lang="en-US" sz="1200" dirty="0" smtClean="0"/>
              <a:t>✅ </a:t>
            </a:r>
            <a:r>
              <a:rPr lang="en-US" sz="1200" b="1" dirty="0"/>
              <a:t>Conclusion:</a:t>
            </a:r>
            <a:r>
              <a:rPr lang="en-US" sz="1200" dirty="0"/>
              <a:t> </a:t>
            </a:r>
            <a:r>
              <a:rPr lang="en-US" sz="1200" b="1" dirty="0"/>
              <a:t>Promotion 1</a:t>
            </a:r>
            <a:r>
              <a:rPr lang="en-US" sz="1200" dirty="0"/>
              <a:t> edges out in small markets too. </a:t>
            </a:r>
            <a:r>
              <a:rPr lang="en-US" sz="1200" b="1" dirty="0"/>
              <a:t>Promotion 3</a:t>
            </a:r>
            <a:r>
              <a:rPr lang="en-US" sz="1200" dirty="0"/>
              <a:t> was </a:t>
            </a:r>
            <a:r>
              <a:rPr lang="en-US" sz="1200" b="1" dirty="0"/>
              <a:t>a close second</a:t>
            </a:r>
            <a:r>
              <a:rPr lang="en-US" sz="1200" dirty="0"/>
              <a:t>, suggesting it could still work in some small-market contexts.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2FBD-4149-4A4C-9954-6319EB18304A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302" y="955040"/>
            <a:ext cx="5530385" cy="550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0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8799"/>
            <a:ext cx="10515600" cy="396241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Explore and Analyze the Data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92395" y="3717876"/>
            <a:ext cx="48587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6573" y="1156221"/>
            <a:ext cx="5706711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4. Sales by Store Age and Promotion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Objective: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Does store age impact the effectiveness of a promotion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200" b="1" dirty="0" smtClean="0">
                <a:solidFill>
                  <a:schemeClr val="accent2"/>
                </a:solidFill>
              </a:rPr>
              <a:t>New Stores</a:t>
            </a:r>
            <a:endParaRPr lang="en-US" sz="1200" b="1" dirty="0">
              <a:solidFill>
                <a:schemeClr val="accent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Promotion 1</a:t>
            </a:r>
            <a:r>
              <a:rPr lang="en-US" sz="1200" dirty="0"/>
              <a:t> had the highest sales at </a:t>
            </a:r>
            <a:r>
              <a:rPr lang="en-US" sz="1200" b="1" dirty="0" smtClean="0"/>
              <a:t>62.89K</a:t>
            </a:r>
            <a:r>
              <a:rPr lang="en-US" sz="1200" dirty="0" smtClean="0"/>
              <a:t>, followed </a:t>
            </a:r>
            <a:r>
              <a:rPr lang="en-US" sz="1200" dirty="0"/>
              <a:t>by </a:t>
            </a:r>
            <a:r>
              <a:rPr lang="en-US" sz="1200" b="1" dirty="0"/>
              <a:t>Promotion 3 </a:t>
            </a:r>
            <a:r>
              <a:rPr lang="en-US" sz="1200" dirty="0"/>
              <a:t>at </a:t>
            </a:r>
            <a:r>
              <a:rPr lang="en-US" sz="1200" b="1" dirty="0" smtClean="0"/>
              <a:t>60.20K</a:t>
            </a:r>
            <a:r>
              <a:rPr lang="en-US" sz="1200" dirty="0" smtClean="0"/>
              <a:t> &amp; </a:t>
            </a:r>
            <a:r>
              <a:rPr lang="en-US" sz="1200" b="1" dirty="0" smtClean="0"/>
              <a:t>Promotion </a:t>
            </a:r>
            <a:r>
              <a:rPr lang="en-US" sz="1200" b="1" dirty="0"/>
              <a:t>2</a:t>
            </a:r>
            <a:r>
              <a:rPr lang="en-US" sz="1200" dirty="0"/>
              <a:t> was lowest at </a:t>
            </a:r>
            <a:r>
              <a:rPr lang="en-US" sz="1200" b="1" dirty="0" smtClean="0"/>
              <a:t>45.77K</a:t>
            </a:r>
            <a:endParaRPr lang="en-US" sz="1200" dirty="0" smtClean="0"/>
          </a:p>
          <a:p>
            <a:r>
              <a:rPr lang="en-US" sz="1200" dirty="0" smtClean="0"/>
              <a:t>✅ </a:t>
            </a:r>
            <a:r>
              <a:rPr lang="en-US" sz="1200" b="1" dirty="0"/>
              <a:t>Conclusion:</a:t>
            </a:r>
            <a:r>
              <a:rPr lang="en-US" sz="1200" dirty="0"/>
              <a:t> </a:t>
            </a:r>
            <a:r>
              <a:rPr lang="en-US" sz="1200" b="1" dirty="0"/>
              <a:t>Promotion 1</a:t>
            </a:r>
            <a:r>
              <a:rPr lang="en-US" sz="1200" dirty="0"/>
              <a:t> is the </a:t>
            </a:r>
            <a:r>
              <a:rPr lang="en-US" sz="1200" b="1" dirty="0"/>
              <a:t>best choice</a:t>
            </a:r>
            <a:r>
              <a:rPr lang="en-US" sz="1200" dirty="0"/>
              <a:t> for new stores, with </a:t>
            </a:r>
            <a:r>
              <a:rPr lang="en-US" sz="1200" b="1" dirty="0"/>
              <a:t>Promotion 3</a:t>
            </a:r>
            <a:r>
              <a:rPr lang="en-US" sz="1200" dirty="0"/>
              <a:t> also performing well</a:t>
            </a:r>
            <a:r>
              <a:rPr lang="en-US" sz="1200" dirty="0" smtClean="0"/>
              <a:t>.</a:t>
            </a:r>
          </a:p>
          <a:p>
            <a:endParaRPr lang="en-US" sz="1200" dirty="0" smtClean="0"/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Mid-Age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Stores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Promotion 1</a:t>
            </a:r>
            <a:r>
              <a:rPr lang="en-US" sz="1200" dirty="0"/>
              <a:t> leads again at </a:t>
            </a:r>
            <a:r>
              <a:rPr lang="en-US" sz="1200" b="1" dirty="0" smtClean="0"/>
              <a:t>55.73K</a:t>
            </a:r>
            <a:r>
              <a:rPr lang="en-US" sz="1200" dirty="0" smtClean="0"/>
              <a:t>, </a:t>
            </a:r>
            <a:r>
              <a:rPr lang="en-US" sz="1200" b="1" dirty="0" smtClean="0"/>
              <a:t>Promotion 2</a:t>
            </a:r>
            <a:r>
              <a:rPr lang="en-US" sz="1200" dirty="0"/>
              <a:t> </a:t>
            </a:r>
            <a:r>
              <a:rPr lang="en-US" sz="1200" dirty="0" smtClean="0"/>
              <a:t>at </a:t>
            </a:r>
            <a:r>
              <a:rPr lang="en-US" sz="1200" b="1" dirty="0" smtClean="0"/>
              <a:t>47.25K &amp;</a:t>
            </a:r>
            <a:r>
              <a:rPr lang="en-US" sz="1200" dirty="0" smtClean="0"/>
              <a:t> </a:t>
            </a:r>
            <a:r>
              <a:rPr lang="en-US" sz="1200" b="1" dirty="0" smtClean="0"/>
              <a:t>Promotion 3 </a:t>
            </a:r>
            <a:r>
              <a:rPr lang="en-US" sz="1200" dirty="0" smtClean="0"/>
              <a:t>at </a:t>
            </a:r>
            <a:r>
              <a:rPr lang="en-US" sz="1200" b="1" dirty="0" smtClean="0"/>
              <a:t>46.55K</a:t>
            </a:r>
            <a:endParaRPr lang="en-US" sz="1200" dirty="0" smtClean="0"/>
          </a:p>
          <a:p>
            <a:r>
              <a:rPr lang="en-US" sz="1200" dirty="0" smtClean="0"/>
              <a:t>✅ </a:t>
            </a:r>
            <a:r>
              <a:rPr lang="en-US" sz="1200" b="1" dirty="0"/>
              <a:t>Conclusion:</a:t>
            </a:r>
            <a:r>
              <a:rPr lang="en-US" sz="1200" dirty="0"/>
              <a:t> Promotion 1 clearly </a:t>
            </a:r>
            <a:r>
              <a:rPr lang="en-US" sz="1200" b="1" dirty="0"/>
              <a:t>outperforms</a:t>
            </a:r>
            <a:r>
              <a:rPr lang="en-US" sz="1200" dirty="0"/>
              <a:t> others in mid-age stores.</a:t>
            </a:r>
          </a:p>
          <a:p>
            <a:endParaRPr lang="en-US" dirty="0" smtClean="0"/>
          </a:p>
          <a:p>
            <a:r>
              <a:rPr lang="en-US" sz="1200" b="1" dirty="0">
                <a:solidFill>
                  <a:srgbClr val="FF0000"/>
                </a:solidFill>
              </a:rPr>
              <a:t>Old </a:t>
            </a:r>
            <a:r>
              <a:rPr lang="en-US" sz="1200" b="1" dirty="0" smtClean="0">
                <a:solidFill>
                  <a:srgbClr val="FF0000"/>
                </a:solidFill>
              </a:rPr>
              <a:t>Stores</a:t>
            </a:r>
            <a:endParaRPr lang="en-US" sz="1200" b="1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Promotion 3</a:t>
            </a:r>
            <a:r>
              <a:rPr lang="en-US" sz="1200" dirty="0"/>
              <a:t> had the highest sales at </a:t>
            </a:r>
            <a:r>
              <a:rPr lang="en-US" sz="1200" b="1" dirty="0" smtClean="0"/>
              <a:t>58.70K</a:t>
            </a:r>
            <a:r>
              <a:rPr lang="en-US" sz="1200" dirty="0" smtClean="0"/>
              <a:t>, </a:t>
            </a:r>
            <a:r>
              <a:rPr lang="en-US" sz="1200" b="1" dirty="0" smtClean="0"/>
              <a:t>Promotion 1</a:t>
            </a:r>
            <a:r>
              <a:rPr lang="en-US" sz="1200" dirty="0" smtClean="0"/>
              <a:t> at </a:t>
            </a:r>
            <a:r>
              <a:rPr lang="en-US" sz="1200" b="1" dirty="0"/>
              <a:t>53.80K</a:t>
            </a:r>
            <a:endParaRPr lang="en-US" sz="1200" dirty="0"/>
          </a:p>
          <a:p>
            <a:r>
              <a:rPr lang="en-US" sz="1200" dirty="0" smtClean="0"/>
              <a:t> &amp; </a:t>
            </a:r>
            <a:r>
              <a:rPr lang="en-US" sz="1200" b="1" dirty="0" smtClean="0"/>
              <a:t>Promotion 2</a:t>
            </a:r>
            <a:r>
              <a:rPr lang="en-US" sz="1200" dirty="0" smtClean="0"/>
              <a:t> at </a:t>
            </a:r>
            <a:r>
              <a:rPr lang="en-US" sz="1200" b="1" dirty="0" smtClean="0"/>
              <a:t>50.28K.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✅ </a:t>
            </a:r>
            <a:r>
              <a:rPr lang="en-US" sz="1200" b="1" dirty="0"/>
              <a:t>Conclusion:</a:t>
            </a:r>
            <a:r>
              <a:rPr lang="en-US" sz="1200" dirty="0"/>
              <a:t> In older stores, </a:t>
            </a:r>
            <a:r>
              <a:rPr lang="en-US" sz="1200" b="1" dirty="0"/>
              <a:t>Promotion 3</a:t>
            </a:r>
            <a:r>
              <a:rPr lang="en-US" sz="1200" dirty="0"/>
              <a:t> is the </a:t>
            </a:r>
            <a:r>
              <a:rPr lang="en-US" sz="1200" b="1" dirty="0"/>
              <a:t>top performer</a:t>
            </a:r>
            <a:r>
              <a:rPr lang="en-US" sz="1200" dirty="0"/>
              <a:t>.</a:t>
            </a:r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2FBD-4149-4A4C-9954-6319EB18304A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918" y="975301"/>
            <a:ext cx="6051082" cy="57461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443515" y="4273616"/>
            <a:ext cx="6602110" cy="20070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Sales Pattern </a:t>
            </a:r>
            <a:r>
              <a:rPr lang="en-US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Overview</a:t>
            </a:r>
          </a:p>
          <a:p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Promotion 1</a:t>
            </a:r>
            <a:r>
              <a:rPr lang="en-US" sz="2000" dirty="0">
                <a:solidFill>
                  <a:schemeClr val="tx1"/>
                </a:solidFill>
              </a:rPr>
              <a:t> performs best in </a:t>
            </a:r>
            <a:r>
              <a:rPr lang="en-US" sz="2000" b="1" dirty="0">
                <a:solidFill>
                  <a:schemeClr val="tx1"/>
                </a:solidFill>
              </a:rPr>
              <a:t>new and mid-age stores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Promotion 3</a:t>
            </a:r>
            <a:r>
              <a:rPr lang="en-US" sz="2000" dirty="0">
                <a:solidFill>
                  <a:schemeClr val="tx1"/>
                </a:solidFill>
              </a:rPr>
              <a:t> is the strongest in </a:t>
            </a:r>
            <a:r>
              <a:rPr lang="en-US" sz="2000" b="1" dirty="0">
                <a:solidFill>
                  <a:schemeClr val="tx1"/>
                </a:solidFill>
              </a:rPr>
              <a:t>old stores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Promotion 2</a:t>
            </a:r>
            <a:r>
              <a:rPr lang="en-US" sz="2000" dirty="0">
                <a:solidFill>
                  <a:schemeClr val="tx1"/>
                </a:solidFill>
              </a:rPr>
              <a:t> ranks lowest across all store age groups</a:t>
            </a:r>
          </a:p>
        </p:txBody>
      </p:sp>
    </p:spTree>
    <p:extLst>
      <p:ext uri="{BB962C8B-B14F-4D97-AF65-F5344CB8AC3E}">
        <p14:creationId xmlns:p14="http://schemas.microsoft.com/office/powerpoint/2010/main" val="7278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3155</TotalTime>
  <Words>1316</Words>
  <Application>Microsoft Office PowerPoint</Application>
  <PresentationFormat>Widescreen</PresentationFormat>
  <Paragraphs>170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Optimizing Promotion Strategy for a Fast-Food Product Launch Using A/B Testing  A Data-Driven Approach to Identifying the Most Effective Promotional Campaign</vt:lpstr>
      <vt:lpstr>Presentation Summary</vt:lpstr>
      <vt:lpstr>Goal Identify which of three marketing promotions drives the highest sales of a new menu item, using A/B testing data from multiple markets.</vt:lpstr>
      <vt:lpstr>The Business Problem What Was the Challenge?</vt:lpstr>
      <vt:lpstr>The Data &amp; Methodology </vt:lpstr>
      <vt:lpstr>Explore and Analyze the Data </vt:lpstr>
      <vt:lpstr>Explore and Analyze the Data </vt:lpstr>
      <vt:lpstr>Explore and Analyze the Data </vt:lpstr>
      <vt:lpstr>Explore and Analyze the Data </vt:lpstr>
      <vt:lpstr>📉 Key Insights 💡 What Did I Find? </vt:lpstr>
      <vt:lpstr>Dashboard Walkthrough Interactive Dashboard Highlights </vt:lpstr>
      <vt:lpstr>Strategic Recommendation Summary </vt:lpstr>
      <vt:lpstr>Next Steps &amp; Reflection 🚀 What’s Next? </vt:lpstr>
      <vt:lpstr>Conclusion Project Impact &amp; Value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Food Marketing Campaign A\B Test </dc:title>
  <dc:creator>Soumya</dc:creator>
  <cp:lastModifiedBy>Soumya</cp:lastModifiedBy>
  <cp:revision>100</cp:revision>
  <dcterms:created xsi:type="dcterms:W3CDTF">2025-05-21T02:59:44Z</dcterms:created>
  <dcterms:modified xsi:type="dcterms:W3CDTF">2025-05-26T19:08:25Z</dcterms:modified>
</cp:coreProperties>
</file>