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57" r:id="rId3"/>
    <p:sldId id="256" r:id="rId4"/>
    <p:sldId id="258" r:id="rId5"/>
    <p:sldId id="261" r:id="rId6"/>
    <p:sldId id="262" r:id="rId7"/>
    <p:sldId id="260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1.%20age%20group%20vs%20gender%20vs%20attrition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Geography%20new.csv" TargetMode="External" /><Relationship Id="rId2" Type="http://schemas.microsoft.com/office/2011/relationships/chartColorStyle" Target="colors10.xml" /><Relationship Id="rId1" Type="http://schemas.microsoft.com/office/2011/relationships/chartStyle" Target="style10.xml" 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salary%20new.csv" TargetMode="External" /><Relationship Id="rId2" Type="http://schemas.microsoft.com/office/2011/relationships/chartColorStyle" Target="colors11.xml" /><Relationship Id="rId1" Type="http://schemas.microsoft.com/office/2011/relationships/chartStyle" Target="style1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1.%20age%20group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gender%20new.csv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1.%20tenure%20range.csv" TargetMode="External" /><Relationship Id="rId2" Type="http://schemas.microsoft.com/office/2011/relationships/chartColorStyle" Target="colors4.xml" /><Relationship Id="rId1" Type="http://schemas.microsoft.com/office/2011/relationships/chartStyle" Target="style4.xml" 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tenure%20newest.csv" TargetMode="External" /><Relationship Id="rId2" Type="http://schemas.microsoft.com/office/2011/relationships/chartColorStyle" Target="colors5.xml" /><Relationship Id="rId1" Type="http://schemas.microsoft.com/office/2011/relationships/chartStyle" Target="style5.xml" 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balance%20newest.csv" TargetMode="External" /><Relationship Id="rId2" Type="http://schemas.microsoft.com/office/2011/relationships/chartColorStyle" Target="colors6.xml" /><Relationship Id="rId1" Type="http://schemas.microsoft.com/office/2011/relationships/chartStyle" Target="style6.xml" 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credit%20card%20available%20new.csv" TargetMode="External" /><Relationship Id="rId2" Type="http://schemas.microsoft.com/office/2011/relationships/chartColorStyle" Target="colors7.xml" /><Relationship Id="rId1" Type="http://schemas.microsoft.com/office/2011/relationships/chartStyle" Target="style7.xml" 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activity%20status.csv" TargetMode="External" /><Relationship Id="rId2" Type="http://schemas.microsoft.com/office/2011/relationships/chartColorStyle" Target="colors8.xml" /><Relationship Id="rId1" Type="http://schemas.microsoft.com/office/2011/relationships/chartStyle" Target="style8.xml" 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ee%20Ghosh\Desktop\internship\Insights\credit%20score%20new.csv" TargetMode="External" /><Relationship Id="rId2" Type="http://schemas.microsoft.com/office/2011/relationships/chartColorStyle" Target="colors9.xml" /><Relationship Id="rId1" Type="http://schemas.microsoft.com/office/2011/relationships/chartStyle" Target="style9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 age group vs gender vs attrition.csv]1. age group vs gender vs attri!PivotTable9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 age group vs gender vs attri'!$H$3:$H$4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'1. age group vs gender vs attri'!$G$5:$G$7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'1. age group vs gender vs attri'!$H$5:$H$7</c:f>
              <c:numCache>
                <c:formatCode>General</c:formatCode>
                <c:ptCount val="2"/>
                <c:pt idx="0">
                  <c:v>37.3825</c:v>
                </c:pt>
                <c:pt idx="1">
                  <c:v>44.7849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D-4CB4-92A6-A8140F9DE665}"/>
            </c:ext>
          </c:extLst>
        </c:ser>
        <c:ser>
          <c:idx val="1"/>
          <c:order val="1"/>
          <c:tx>
            <c:strRef>
              <c:f>'1. age group vs gender vs attri'!$I$3:$I$4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'1. age group vs gender vs attri'!$G$5:$G$7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'1. age group vs gender vs attri'!$I$5:$I$7</c:f>
              <c:numCache>
                <c:formatCode>General</c:formatCode>
                <c:ptCount val="2"/>
                <c:pt idx="0">
                  <c:v>37.427700000000002</c:v>
                </c:pt>
                <c:pt idx="1">
                  <c:v>44.905299999999997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D-4CB4-92A6-A8140F9DE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547660472"/>
        <c:axId val="547660144"/>
      </c:barChart>
      <c:catAx>
        <c:axId val="54766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660144"/>
        <c:crosses val="autoZero"/>
        <c:auto val="1"/>
        <c:lblAlgn val="ctr"/>
        <c:lblOffset val="100"/>
        <c:noMultiLvlLbl val="0"/>
      </c:catAx>
      <c:valAx>
        <c:axId val="547660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66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[Geography new.csv]Geography new!PivotTable30</c:name>
    <c:fmtId val="5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222222222222215E-2"/>
          <c:y val="5.0925925925925923E-2"/>
          <c:w val="0.7984536307961505"/>
          <c:h val="0.841674686497521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'Geography new'!$H$2:$H$3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'Geography new'!$G$4:$G$6</c:f>
              <c:strCache>
                <c:ptCount val="3"/>
                <c:pt idx="0">
                  <c:v>France</c:v>
                </c:pt>
                <c:pt idx="1">
                  <c:v>Germany</c:v>
                </c:pt>
                <c:pt idx="2">
                  <c:v>Spain</c:v>
                </c:pt>
              </c:strCache>
            </c:strRef>
          </c:cat>
          <c:val>
            <c:numRef>
              <c:f>'Geography new'!$H$4:$H$6</c:f>
              <c:numCache>
                <c:formatCode>General</c:formatCode>
                <c:ptCount val="3"/>
                <c:pt idx="0">
                  <c:v>4204</c:v>
                </c:pt>
                <c:pt idx="1">
                  <c:v>1695</c:v>
                </c:pt>
                <c:pt idx="2">
                  <c:v>2064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7-4AAA-9548-AEF34AB7AB4C}"/>
            </c:ext>
          </c:extLst>
        </c:ser>
        <c:ser>
          <c:idx val="1"/>
          <c:order val="1"/>
          <c:tx>
            <c:strRef>
              <c:f>'Geography new'!$I$2:$I$3</c:f>
              <c:strCache>
                <c:ptCount val="1"/>
                <c:pt idx="0">
                  <c:v>Attrited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'Geography new'!$G$4:$G$6</c:f>
              <c:strCache>
                <c:ptCount val="3"/>
                <c:pt idx="0">
                  <c:v>France</c:v>
                </c:pt>
                <c:pt idx="1">
                  <c:v>Germany</c:v>
                </c:pt>
                <c:pt idx="2">
                  <c:v>Spain</c:v>
                </c:pt>
              </c:strCache>
            </c:strRef>
          </c:cat>
          <c:val>
            <c:numRef>
              <c:f>'Geography new'!$I$4:$I$6</c:f>
              <c:numCache>
                <c:formatCode>General</c:formatCode>
                <c:ptCount val="3"/>
                <c:pt idx="0">
                  <c:v>810</c:v>
                </c:pt>
                <c:pt idx="1">
                  <c:v>814</c:v>
                </c:pt>
                <c:pt idx="2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7-4AAA-9548-AEF34AB7AB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45410432"/>
        <c:axId val="545412728"/>
        <c:axId val="0"/>
      </c:bar3DChart>
      <c:catAx>
        <c:axId val="54541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12728"/>
        <c:crosses val="autoZero"/>
        <c:auto val="1"/>
        <c:lblAlgn val="ctr"/>
        <c:lblOffset val="100"/>
        <c:noMultiLvlLbl val="0"/>
      </c:catAx>
      <c:valAx>
        <c:axId val="545412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541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new.csv]salary new!PivotTable33</c:name>
    <c:fmtId val="5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'salary new'!$G$2:$G$3</c:f>
              <c:strCache>
                <c:ptCount val="1"/>
                <c:pt idx="0">
                  <c:v>attrited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'salary new'!$F$4:$F$7</c:f>
              <c:strCache>
                <c:ptCount val="3"/>
                <c:pt idx="0">
                  <c:v>0-25000</c:v>
                </c:pt>
                <c:pt idx="1">
                  <c:v>25000-50000</c:v>
                </c:pt>
                <c:pt idx="2">
                  <c:v>above 50000</c:v>
                </c:pt>
              </c:strCache>
            </c:strRef>
          </c:cat>
          <c:val>
            <c:numRef>
              <c:f>'salary new'!$G$4:$G$7</c:f>
              <c:numCache>
                <c:formatCode>General</c:formatCode>
                <c:ptCount val="3"/>
                <c:pt idx="0">
                  <c:v>242</c:v>
                </c:pt>
                <c:pt idx="1">
                  <c:v>247</c:v>
                </c:pt>
                <c:pt idx="2">
                  <c:v>1548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46-4617-B715-5594978DBFCF}"/>
            </c:ext>
          </c:extLst>
        </c:ser>
        <c:ser>
          <c:idx val="1"/>
          <c:order val="1"/>
          <c:tx>
            <c:strRef>
              <c:f>'salary new'!$H$2:$H$3</c:f>
              <c:strCache>
                <c:ptCount val="1"/>
                <c:pt idx="0">
                  <c:v>existing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'salary new'!$F$4:$F$7</c:f>
              <c:strCache>
                <c:ptCount val="3"/>
                <c:pt idx="0">
                  <c:v>0-25000</c:v>
                </c:pt>
                <c:pt idx="1">
                  <c:v>25000-50000</c:v>
                </c:pt>
                <c:pt idx="2">
                  <c:v>above 50000</c:v>
                </c:pt>
              </c:strCache>
            </c:strRef>
          </c:cat>
          <c:val>
            <c:numRef>
              <c:f>'salary new'!$H$4:$H$7</c:f>
              <c:numCache>
                <c:formatCode>General</c:formatCode>
                <c:ptCount val="3"/>
                <c:pt idx="0">
                  <c:v>975</c:v>
                </c:pt>
                <c:pt idx="1">
                  <c:v>989</c:v>
                </c:pt>
                <c:pt idx="2">
                  <c:v>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46-4617-B715-5594978DBF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44308064"/>
        <c:axId val="544308720"/>
        <c:axId val="0"/>
      </c:bar3DChart>
      <c:catAx>
        <c:axId val="5443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308720"/>
        <c:crosses val="autoZero"/>
        <c:auto val="1"/>
        <c:lblAlgn val="ctr"/>
        <c:lblOffset val="100"/>
        <c:noMultiLvlLbl val="0"/>
      </c:catAx>
      <c:valAx>
        <c:axId val="544308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30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7143888890085"/>
          <c:y val="0.26006731139091827"/>
          <c:w val="0.16063739983491684"/>
          <c:h val="0.311121858729786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5716695993891E-2"/>
          <c:y val="0.13027417290389179"/>
          <c:w val="0.92361111111111116"/>
          <c:h val="0.73692397620603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'1. age group'!$B$1</c:f>
              <c:strCache>
                <c:ptCount val="1"/>
                <c:pt idx="0">
                  <c:v>Exited_Customers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 age group'!$A$2:$A$9</c:f>
              <c:strCache>
                <c:ptCount val="8"/>
                <c:pt idx="0">
                  <c:v>0-20</c:v>
                </c:pt>
                <c:pt idx="1">
                  <c:v>20-30</c:v>
                </c:pt>
                <c:pt idx="2">
                  <c:v>30-40</c:v>
                </c:pt>
                <c:pt idx="3">
                  <c:v>40-50</c:v>
                </c:pt>
                <c:pt idx="4">
                  <c:v>50-60</c:v>
                </c:pt>
                <c:pt idx="5">
                  <c:v>60-70</c:v>
                </c:pt>
                <c:pt idx="6">
                  <c:v>70-80</c:v>
                </c:pt>
                <c:pt idx="7">
                  <c:v>Above 80</c:v>
                </c:pt>
              </c:strCache>
            </c:strRef>
          </c:cat>
          <c:val>
            <c:numRef>
              <c:f>'1. age group'!$B$2:$B$9</c:f>
              <c:numCache>
                <c:formatCode>General</c:formatCode>
                <c:ptCount val="8"/>
                <c:pt idx="0">
                  <c:v>3</c:v>
                </c:pt>
                <c:pt idx="1">
                  <c:v>145</c:v>
                </c:pt>
                <c:pt idx="2">
                  <c:v>538</c:v>
                </c:pt>
                <c:pt idx="3">
                  <c:v>788</c:v>
                </c:pt>
                <c:pt idx="4">
                  <c:v>448</c:v>
                </c:pt>
                <c:pt idx="5">
                  <c:v>104</c:v>
                </c:pt>
                <c:pt idx="6">
                  <c:v>10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4D-42F0-93F5-7F4613266DF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34607944"/>
        <c:axId val="434608272"/>
      </c:barChart>
      <c:catAx>
        <c:axId val="4346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08272"/>
        <c:crosses val="autoZero"/>
        <c:auto val="1"/>
        <c:lblAlgn val="ctr"/>
        <c:lblOffset val="100"/>
        <c:noMultiLvlLbl val="0"/>
      </c:catAx>
      <c:valAx>
        <c:axId val="434608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607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[gender new.csv]gender new!PivotTable45</c:name>
    <c:fmtId val="3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ED7D31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D7D31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D7D31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'gender new'!$H$3:$H$4</c:f>
              <c:strCache>
                <c:ptCount val="1"/>
                <c:pt idx="0">
                  <c:v>Attrited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'gender new'!$G$5:$G$7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'gender new'!$H$5:$H$7</c:f>
              <c:numCache>
                <c:formatCode>General</c:formatCode>
                <c:ptCount val="2"/>
                <c:pt idx="0">
                  <c:v>1139</c:v>
                </c:pt>
                <c:pt idx="1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C-493D-A419-5DFEAA529722}"/>
            </c:ext>
          </c:extLst>
        </c:ser>
        <c:ser>
          <c:idx val="1"/>
          <c:order val="1"/>
          <c:tx>
            <c:strRef>
              <c:f>'gender new'!$I$3:$I$4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ED7D31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'gender new'!$G$5:$G$7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'gender new'!$I$5:$I$7</c:f>
              <c:numCache>
                <c:formatCode>General</c:formatCode>
                <c:ptCount val="2"/>
                <c:pt idx="0">
                  <c:v>3404</c:v>
                </c:pt>
                <c:pt idx="1">
                  <c:v>4559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7C-493D-A419-5DFEAA5297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611598864"/>
        <c:axId val="611602144"/>
        <c:axId val="0"/>
      </c:bar3DChart>
      <c:catAx>
        <c:axId val="61159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602144"/>
        <c:crosses val="autoZero"/>
        <c:auto val="1"/>
        <c:lblAlgn val="ctr"/>
        <c:lblOffset val="100"/>
        <c:noMultiLvlLbl val="0"/>
      </c:catAx>
      <c:valAx>
        <c:axId val="611602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1159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'1. tenure range'!$I$1</c:f>
              <c:strCache>
                <c:ptCount val="1"/>
                <c:pt idx="0">
                  <c:v>exited_customers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 tenure range'!$H$2:$H$6</c:f>
              <c:strCache>
                <c:ptCount val="5"/>
                <c:pt idx="0">
                  <c:v>0--2</c:v>
                </c:pt>
                <c:pt idx="1">
                  <c:v>2--4</c:v>
                </c:pt>
                <c:pt idx="2">
                  <c:v>4--6</c:v>
                </c:pt>
                <c:pt idx="3">
                  <c:v>6--8</c:v>
                </c:pt>
                <c:pt idx="4">
                  <c:v>8--10</c:v>
                </c:pt>
              </c:strCache>
            </c:strRef>
          </c:cat>
          <c:val>
            <c:numRef>
              <c:f>'1. tenure range'!$I$2:$I$6</c:f>
              <c:numCache>
                <c:formatCode>General</c:formatCode>
                <c:ptCount val="5"/>
                <c:pt idx="0">
                  <c:v>327</c:v>
                </c:pt>
                <c:pt idx="1">
                  <c:v>617</c:v>
                </c:pt>
                <c:pt idx="2">
                  <c:v>405</c:v>
                </c:pt>
                <c:pt idx="3">
                  <c:v>374</c:v>
                </c:pt>
                <c:pt idx="4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D-41D6-8828-69CD25DEC4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76932208"/>
        <c:axId val="576929912"/>
        <c:axId val="0"/>
      </c:bar3DChart>
      <c:catAx>
        <c:axId val="576932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929912"/>
        <c:crosses val="autoZero"/>
        <c:auto val="1"/>
        <c:lblAlgn val="ctr"/>
        <c:lblOffset val="100"/>
        <c:noMultiLvlLbl val="0"/>
      </c:catAx>
      <c:valAx>
        <c:axId val="576929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7693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[tenure newest.csv]tenure newest!PivotTable44</c:name>
    <c:fmtId val="3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176165803108807E-2"/>
          <c:y val="7.407407407407407E-2"/>
          <c:w val="0.83443478891563427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'tenure newest'!$H$3:$H$4</c:f>
              <c:strCache>
                <c:ptCount val="1"/>
                <c:pt idx="0">
                  <c:v>attrited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'tenure newest'!$G$5:$G$10</c:f>
              <c:strCache>
                <c:ptCount val="5"/>
                <c:pt idx="0">
                  <c:v>0-2</c:v>
                </c:pt>
                <c:pt idx="1">
                  <c:v>2--4</c:v>
                </c:pt>
                <c:pt idx="2">
                  <c:v>4--6</c:v>
                </c:pt>
                <c:pt idx="3">
                  <c:v>6--8</c:v>
                </c:pt>
                <c:pt idx="4">
                  <c:v>8--10</c:v>
                </c:pt>
              </c:strCache>
            </c:strRef>
          </c:cat>
          <c:val>
            <c:numRef>
              <c:f>'tenure newest'!$H$5:$H$10</c:f>
              <c:numCache>
                <c:formatCode>General</c:formatCode>
                <c:ptCount val="5"/>
                <c:pt idx="0">
                  <c:v>327</c:v>
                </c:pt>
                <c:pt idx="1">
                  <c:v>617</c:v>
                </c:pt>
                <c:pt idx="2">
                  <c:v>405</c:v>
                </c:pt>
                <c:pt idx="3">
                  <c:v>374</c:v>
                </c:pt>
                <c:pt idx="4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8-45D1-9FB5-F3BD5BECE756}"/>
            </c:ext>
          </c:extLst>
        </c:ser>
        <c:ser>
          <c:idx val="1"/>
          <c:order val="1"/>
          <c:tx>
            <c:strRef>
              <c:f>'tenure newest'!$I$3:$I$4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'tenure newest'!$G$5:$G$10</c:f>
              <c:strCache>
                <c:ptCount val="5"/>
                <c:pt idx="0">
                  <c:v>0-2</c:v>
                </c:pt>
                <c:pt idx="1">
                  <c:v>2--4</c:v>
                </c:pt>
                <c:pt idx="2">
                  <c:v>4--6</c:v>
                </c:pt>
                <c:pt idx="3">
                  <c:v>6--8</c:v>
                </c:pt>
                <c:pt idx="4">
                  <c:v>8--10</c:v>
                </c:pt>
              </c:strCache>
            </c:strRef>
          </c:cat>
          <c:val>
            <c:numRef>
              <c:f>'tenure newest'!$I$5:$I$10</c:f>
              <c:numCache>
                <c:formatCode>General</c:formatCode>
                <c:ptCount val="5"/>
                <c:pt idx="0">
                  <c:v>1121</c:v>
                </c:pt>
                <c:pt idx="1">
                  <c:v>2429</c:v>
                </c:pt>
                <c:pt idx="2">
                  <c:v>1574</c:v>
                </c:pt>
                <c:pt idx="3">
                  <c:v>1679</c:v>
                </c:pt>
                <c:pt idx="4">
                  <c:v>1160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8-45D1-9FB5-F3BD5BECE75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74155168"/>
        <c:axId val="674149592"/>
      </c:barChart>
      <c:catAx>
        <c:axId val="67415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149592"/>
        <c:crosses val="autoZero"/>
        <c:auto val="1"/>
        <c:lblAlgn val="ctr"/>
        <c:lblOffset val="100"/>
        <c:noMultiLvlLbl val="0"/>
      </c:catAx>
      <c:valAx>
        <c:axId val="674149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415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[balance newest.csv]balance newest!PivotTable43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'balance newest'!$H$2:$H$3</c:f>
              <c:strCache>
                <c:ptCount val="1"/>
                <c:pt idx="0">
                  <c:v>attrited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'balance newest'!$G$4:$G$8</c:f>
              <c:strCache>
                <c:ptCount val="4"/>
                <c:pt idx="0">
                  <c:v>0-25000</c:v>
                </c:pt>
                <c:pt idx="1">
                  <c:v>25000-75000</c:v>
                </c:pt>
                <c:pt idx="2">
                  <c:v>75000-100000</c:v>
                </c:pt>
                <c:pt idx="3">
                  <c:v>above 100000</c:v>
                </c:pt>
              </c:strCache>
            </c:strRef>
          </c:cat>
          <c:val>
            <c:numRef>
              <c:f>'balance newest'!$H$4:$H$8</c:f>
              <c:numCache>
                <c:formatCode>General</c:formatCode>
                <c:ptCount val="4"/>
                <c:pt idx="0">
                  <c:v>504</c:v>
                </c:pt>
                <c:pt idx="1">
                  <c:v>97</c:v>
                </c:pt>
                <c:pt idx="2">
                  <c:v>225</c:v>
                </c:pt>
                <c:pt idx="3">
                  <c:v>1211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9-45F8-8AED-9E799FB577EF}"/>
            </c:ext>
          </c:extLst>
        </c:ser>
        <c:ser>
          <c:idx val="1"/>
          <c:order val="1"/>
          <c:tx>
            <c:strRef>
              <c:f>'balance newest'!$I$2:$I$3</c:f>
              <c:strCache>
                <c:ptCount val="1"/>
                <c:pt idx="0">
                  <c:v>existing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'balance newest'!$G$4:$G$8</c:f>
              <c:strCache>
                <c:ptCount val="4"/>
                <c:pt idx="0">
                  <c:v>0-25000</c:v>
                </c:pt>
                <c:pt idx="1">
                  <c:v>25000-75000</c:v>
                </c:pt>
                <c:pt idx="2">
                  <c:v>75000-100000</c:v>
                </c:pt>
                <c:pt idx="3">
                  <c:v>above 100000</c:v>
                </c:pt>
              </c:strCache>
            </c:strRef>
          </c:cat>
          <c:val>
            <c:numRef>
              <c:f>'balance newest'!$I$4:$I$8</c:f>
              <c:numCache>
                <c:formatCode>General</c:formatCode>
                <c:ptCount val="4"/>
                <c:pt idx="0">
                  <c:v>3119</c:v>
                </c:pt>
                <c:pt idx="1">
                  <c:v>321</c:v>
                </c:pt>
                <c:pt idx="2">
                  <c:v>935</c:v>
                </c:pt>
                <c:pt idx="3">
                  <c:v>3588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9-45F8-8AED-9E799FB577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74155496"/>
        <c:axId val="674150576"/>
        <c:axId val="0"/>
      </c:bar3DChart>
      <c:catAx>
        <c:axId val="67415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150576"/>
        <c:crosses val="autoZero"/>
        <c:auto val="1"/>
        <c:lblAlgn val="ctr"/>
        <c:lblOffset val="100"/>
        <c:noMultiLvlLbl val="0"/>
      </c:catAx>
      <c:valAx>
        <c:axId val="67415057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155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[credit card available new.csv]credit card available new!PivotTable41</c:name>
    <c:fmtId val="3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'credit card available new'!$H$1:$H$2</c:f>
              <c:strCache>
                <c:ptCount val="1"/>
                <c:pt idx="0">
                  <c:v>attrited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'credit card available new'!$G$3:$G$5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'credit card available new'!$H$3:$H$5</c:f>
              <c:numCache>
                <c:formatCode>General</c:formatCode>
                <c:ptCount val="2"/>
                <c:pt idx="0">
                  <c:v>1424</c:v>
                </c:pt>
                <c:pt idx="1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3-457B-931D-2239FB1344C6}"/>
            </c:ext>
          </c:extLst>
        </c:ser>
        <c:ser>
          <c:idx val="1"/>
          <c:order val="1"/>
          <c:tx>
            <c:strRef>
              <c:f>'credit card available new'!$I$1:$I$2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'credit card available new'!$G$3:$G$5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'credit card available new'!$I$3:$I$5</c:f>
              <c:numCache>
                <c:formatCode>General</c:formatCode>
                <c:ptCount val="2"/>
                <c:pt idx="0">
                  <c:v>5631</c:v>
                </c:pt>
                <c:pt idx="1">
                  <c:v>2332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C3-457B-931D-2239FB1344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675401224"/>
        <c:axId val="675405816"/>
        <c:axId val="0"/>
      </c:bar3DChart>
      <c:catAx>
        <c:axId val="67540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405816"/>
        <c:crosses val="autoZero"/>
        <c:auto val="1"/>
        <c:lblAlgn val="ctr"/>
        <c:lblOffset val="100"/>
        <c:noMultiLvlLbl val="0"/>
      </c:catAx>
      <c:valAx>
        <c:axId val="675405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540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'activity status'!$B$1</c:f>
              <c:strCache>
                <c:ptCount val="1"/>
                <c:pt idx="0">
                  <c:v>exited_customers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5423130261224861E-2"/>
                  <c:y val="0.1766389491443721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508565340708656E-2"/>
                      <c:h val="0.108394964729191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EEB-4414-A682-9699623A6421}"/>
                </c:ext>
              </c:extLst>
            </c:dLbl>
            <c:dLbl>
              <c:idx val="1"/>
              <c:layout>
                <c:manualLayout>
                  <c:x val="2.2401117586464771E-2"/>
                  <c:y val="0.2219310980921310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87818025315024"/>
                      <c:h val="0.104056569935265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EB-4414-A682-9699623A64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'activity status'!$A$2:$A$3</c:f>
              <c:strCache>
                <c:ptCount val="2"/>
                <c:pt idx="0">
                  <c:v>Active</c:v>
                </c:pt>
                <c:pt idx="1">
                  <c:v>Inactive</c:v>
                </c:pt>
              </c:strCache>
            </c:strRef>
          </c:cat>
          <c:val>
            <c:numRef>
              <c:f>'activity status'!$B$2:$B$3</c:f>
              <c:numCache>
                <c:formatCode>General</c:formatCode>
                <c:ptCount val="2"/>
                <c:pt idx="0">
                  <c:v>735</c:v>
                </c:pt>
                <c:pt idx="1">
                  <c:v>1302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EB-4414-A682-9699623A64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611601160"/>
        <c:axId val="611604112"/>
        <c:axId val="0"/>
      </c:bar3DChart>
      <c:catAx>
        <c:axId val="61160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604112"/>
        <c:crosses val="autoZero"/>
        <c:auto val="1"/>
        <c:lblAlgn val="ctr"/>
        <c:lblOffset val="100"/>
        <c:noMultiLvlLbl val="0"/>
      </c:catAx>
      <c:valAx>
        <c:axId val="611604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160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[credit score new.csv]credit score new!PivotTable40</c:name>
    <c:fmtId val="4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'credit score new'!$G$2:$G$3</c:f>
              <c:strCache>
                <c:ptCount val="1"/>
                <c:pt idx="0">
                  <c:v>attrited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'credit score new'!$F$4:$F$7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'credit score new'!$G$4:$G$7</c:f>
              <c:numCache>
                <c:formatCode>General</c:formatCode>
                <c:ptCount val="3"/>
                <c:pt idx="0">
                  <c:v>313</c:v>
                </c:pt>
                <c:pt idx="1">
                  <c:v>61</c:v>
                </c:pt>
                <c:pt idx="2">
                  <c:v>1663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4-4F1F-A420-B75F5E2C00E1}"/>
            </c:ext>
          </c:extLst>
        </c:ser>
        <c:ser>
          <c:idx val="1"/>
          <c:order val="1"/>
          <c:tx>
            <c:strRef>
              <c:f>'credit score new'!$H$2:$H$3</c:f>
              <c:strCache>
                <c:ptCount val="1"/>
                <c:pt idx="0">
                  <c:v>existing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'credit score new'!$F$4:$F$7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'credit score new'!$H$4:$H$7</c:f>
              <c:numCache>
                <c:formatCode>General</c:formatCode>
                <c:ptCount val="3"/>
                <c:pt idx="0">
                  <c:v>1285</c:v>
                </c:pt>
                <c:pt idx="1">
                  <c:v>124</c:v>
                </c:pt>
                <c:pt idx="2">
                  <c:v>6554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4-4F1F-A420-B75F5E2C00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5242928"/>
        <c:axId val="425240960"/>
        <c:axId val="0"/>
      </c:bar3DChart>
      <c:catAx>
        <c:axId val="42524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40960"/>
        <c:crosses val="autoZero"/>
        <c:auto val="1"/>
        <c:lblAlgn val="ctr"/>
        <c:lblOffset val="100"/>
        <c:noMultiLvlLbl val="0"/>
      </c:catAx>
      <c:valAx>
        <c:axId val="425240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4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4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5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4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9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1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46CF-7443-4EAE-B751-1AF65F76792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66A2-3404-4B9E-91E9-701A91890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24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 /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44F25-9032-4161-A552-D32CE14CA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1" y="461788"/>
            <a:ext cx="11232427" cy="60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506C-A6C6-464A-B607-30CA440C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1209" cy="844697"/>
          </a:xfrm>
        </p:spPr>
        <p:txBody>
          <a:bodyPr/>
          <a:lstStyle/>
          <a:p>
            <a:r>
              <a:rPr lang="en-IN" dirty="0"/>
              <a:t>CREDIT CARD HOLDING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9252-325A-44E8-8F88-17959231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385" y="4580327"/>
            <a:ext cx="10650415" cy="2031488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/>
              <a:t>We observe that the percentage of attrited to existing customers is similar for customers with or without credit card.</a:t>
            </a:r>
          </a:p>
          <a:p>
            <a:r>
              <a:rPr lang="en-IN" sz="2000" dirty="0"/>
              <a:t>The percentage ranges between 25-26 % thus having a credit card doesn’t influence attrition.</a:t>
            </a:r>
          </a:p>
          <a:p>
            <a:r>
              <a:rPr lang="en-IN" sz="2000" dirty="0"/>
              <a:t>So credit card holding cannot be considered as a feature for customer churn prediction.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3C6D275-B0E4-4FD3-A912-ABB58F76345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209675"/>
          <a:ext cx="5257800" cy="337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37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1120-322E-45D0-AA56-72AE27EA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" y="365126"/>
            <a:ext cx="10114671" cy="830628"/>
          </a:xfrm>
        </p:spPr>
        <p:txBody>
          <a:bodyPr/>
          <a:lstStyle/>
          <a:p>
            <a:r>
              <a:rPr lang="en-IN" dirty="0"/>
              <a:t>ACTIVITY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41CC5-4003-485E-81D0-AB630B85B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843" y="4501661"/>
            <a:ext cx="10762957" cy="978389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We observe that inactive customers are at a high chance of attrition compared to the inactive customers</a:t>
            </a:r>
          </a:p>
          <a:p>
            <a:r>
              <a:rPr lang="en-IN" sz="2000" dirty="0"/>
              <a:t>Thus activity status can be a feature contributing to churn prediction.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11C966-E2F3-4EFB-9208-C56E182983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6267563"/>
              </p:ext>
            </p:extLst>
          </p:nvPr>
        </p:nvGraphicFramePr>
        <p:xfrm>
          <a:off x="838200" y="1377950"/>
          <a:ext cx="4535488" cy="292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769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6E8B-DD13-4A92-95B5-11B9362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365125"/>
            <a:ext cx="10917702" cy="844697"/>
          </a:xfrm>
        </p:spPr>
        <p:txBody>
          <a:bodyPr/>
          <a:lstStyle/>
          <a:p>
            <a:r>
              <a:rPr lang="en-IN" dirty="0"/>
              <a:t>CREDIT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CB91-3191-4CD4-AA8D-F84034B9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098" y="4543865"/>
            <a:ext cx="10917701" cy="1949010"/>
          </a:xfrm>
        </p:spPr>
        <p:txBody>
          <a:bodyPr>
            <a:normAutofit/>
          </a:bodyPr>
          <a:lstStyle/>
          <a:p>
            <a:r>
              <a:rPr lang="en-IN" sz="2000" dirty="0"/>
              <a:t>We observe  that customers with a low credit score have highest percentage of attrited to existing customers  i.e. around 35-40%</a:t>
            </a:r>
          </a:p>
          <a:p>
            <a:r>
              <a:rPr lang="en-IN" sz="2000" dirty="0"/>
              <a:t>Having taken credit score between  0-450 being lowest, 450-750 being medium and above 750 being highest, we can see that credit score can be one of the features contributing to prediction of attrition.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98499B-ED22-4981-B8E4-9DD91AC78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9051993"/>
              </p:ext>
            </p:extLst>
          </p:nvPr>
        </p:nvGraphicFramePr>
        <p:xfrm>
          <a:off x="838200" y="1209675"/>
          <a:ext cx="8291732" cy="333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03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74D6-2664-477B-B895-956991A9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3F7A-5E67-480A-917A-BC7F9DF73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observe that Attrition rate is highest in Germany followed by France.</a:t>
            </a:r>
          </a:p>
          <a:p>
            <a:r>
              <a:rPr lang="en-IN" sz="2000" dirty="0"/>
              <a:t>The number of customers leaving the bank is similar for both France and Germany although the total number of customers is least in Germany compared to France and Spain.</a:t>
            </a:r>
          </a:p>
          <a:p>
            <a:r>
              <a:rPr lang="en-IN" sz="2000" dirty="0"/>
              <a:t>The percentage of attrited to existing customer is highest for Germany around 48%  compared to that of 19 % -20% in France and Spain.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7343FD-7B0F-463C-A934-85EE10634D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134223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665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098A-D4ED-4F64-A7B3-E40F4468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34465" cy="577410"/>
          </a:xfrm>
        </p:spPr>
        <p:txBody>
          <a:bodyPr>
            <a:normAutofit fontScale="90000"/>
          </a:bodyPr>
          <a:lstStyle/>
          <a:p>
            <a:r>
              <a:rPr lang="en-IN" dirty="0"/>
              <a:t>INCOME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905-EF11-4EBF-865F-D54A44444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670475"/>
            <a:ext cx="10795782" cy="1506488"/>
          </a:xfrm>
        </p:spPr>
        <p:txBody>
          <a:bodyPr>
            <a:normAutofit/>
          </a:bodyPr>
          <a:lstStyle/>
          <a:p>
            <a:r>
              <a:rPr lang="en-IN" sz="2000" dirty="0"/>
              <a:t>We can see that there is hardly any difference in percentage of attrited to existing customers when it comes to income category. The percentage ranges between 24-25 % and thus income category cannot be taken as a feature for predicting attrition.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62130-29DC-436C-B44C-4A7EBF1D1A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859221"/>
              </p:ext>
            </p:extLst>
          </p:nvPr>
        </p:nvGraphicFramePr>
        <p:xfrm>
          <a:off x="838200" y="1406769"/>
          <a:ext cx="7897837" cy="301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093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B020-F769-488D-8CEC-8C914F0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6936-1799-456A-8C64-B1D1B4B967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can observe that when the number of products sold to the customer is 1 the attrition is high.</a:t>
            </a:r>
          </a:p>
          <a:p>
            <a:r>
              <a:rPr lang="en-IN" sz="2000" dirty="0"/>
              <a:t>While when a customer is being sold 4 products none of the customers are staying.</a:t>
            </a:r>
          </a:p>
          <a:p>
            <a:r>
              <a:rPr lang="en-IN" sz="2000" dirty="0"/>
              <a:t>The attrition rate is lowest when a customer is being sold 2 products.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9EE5EB9-3E71-41AD-9CBE-0526799699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05" y="1912735"/>
            <a:ext cx="4781444" cy="2919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678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D920-74D5-48F9-8BDB-A6B023C9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EFAB-CB19-4298-BA18-BE55A4EC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The probability of customer exiting is highest for the age group 40-50, followed by  the age group 30-40 and 50-60. </a:t>
            </a:r>
          </a:p>
          <a:p>
            <a:r>
              <a:rPr lang="en-IN" sz="2000" dirty="0"/>
              <a:t>The attrition rate is higher in case of females</a:t>
            </a:r>
          </a:p>
          <a:p>
            <a:r>
              <a:rPr lang="en-IN" sz="2000" dirty="0"/>
              <a:t>The customers with a relationship with of 0-2 years are at a high risk of attrition.</a:t>
            </a:r>
          </a:p>
          <a:p>
            <a:r>
              <a:rPr lang="en-IN" sz="2000" dirty="0"/>
              <a:t>Surprisingly for customers with a very  high account balance this  percentage is highest followed by the ones that are exiting the bank, followed by customers with account balance within the range 25000-75000.</a:t>
            </a:r>
          </a:p>
          <a:p>
            <a:r>
              <a:rPr lang="en-IN" sz="2000" dirty="0"/>
              <a:t>Inactive customers are at a high chance of attrition.</a:t>
            </a:r>
          </a:p>
          <a:p>
            <a:r>
              <a:rPr lang="en-IN" sz="2000" dirty="0"/>
              <a:t>Customers with low credit score have a high chance of attrition.</a:t>
            </a:r>
          </a:p>
          <a:p>
            <a:r>
              <a:rPr lang="en-IN" sz="2000" dirty="0"/>
              <a:t>Among the three places where the bank operates, Germany suffers from a high customer attrition.</a:t>
            </a:r>
          </a:p>
          <a:p>
            <a:r>
              <a:rPr lang="en-IN" sz="2000" dirty="0"/>
              <a:t>The attrition rate is lowest when a customer is being sold 2 products.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13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F665-83D0-4326-96D6-9CACC141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EB87-1036-4EC5-8691-F5CB45E1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bank should focus on the customers within the age group of 40- 50 as they have a high chance of attrition and should  improve its services for other age groups as they have less chance of exiting.</a:t>
            </a:r>
          </a:p>
          <a:p>
            <a:r>
              <a:rPr lang="en-IN" sz="2000" dirty="0"/>
              <a:t>The bank should provide the female customers with some lucrative offers as they are at ahigh chance of exiting.</a:t>
            </a:r>
          </a:p>
          <a:p>
            <a:r>
              <a:rPr lang="en-IN" sz="2000" dirty="0"/>
              <a:t>The bank needs to improve its relationship with the customers through improvement in services and providing offers so as to increase the tenure of the relationship.</a:t>
            </a:r>
          </a:p>
          <a:p>
            <a:r>
              <a:rPr lang="en-IN" sz="2000" dirty="0"/>
              <a:t>There is a need to keep a track of the inactive customers.</a:t>
            </a:r>
          </a:p>
          <a:p>
            <a:r>
              <a:rPr lang="en-IN" sz="2000" dirty="0"/>
              <a:t>There is a need to conduct an investigation so as to identify the reasons for such  a high attrition rate for the branch that operates at Germany.</a:t>
            </a:r>
          </a:p>
          <a:p>
            <a:r>
              <a:rPr lang="en-IN" sz="2000" dirty="0"/>
              <a:t>The bank should definitely promote and focus on selling 2-3 products as these will lead to a lower attrition rate.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367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B151-770C-4803-A259-B983CDA7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4394"/>
            <a:ext cx="10515600" cy="3840479"/>
          </a:xfrm>
        </p:spPr>
        <p:txBody>
          <a:bodyPr/>
          <a:lstStyle/>
          <a:p>
            <a:r>
              <a:rPr lang="en-IN" dirty="0"/>
              <a:t>                         </a:t>
            </a:r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285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60B-F825-4571-B494-9EAC622B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31D4-A8D2-4BF8-87AD-E89C9102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Customer attrition also known as Customer churn is basically the loss of clients due to several reasons. A high customer churn implies that the business is losing customers  at a faster rate and the customers are no longer purchasing the product or service offered by the organisation.</a:t>
            </a:r>
          </a:p>
          <a:p>
            <a:pPr marL="0" indent="0">
              <a:buNone/>
            </a:pPr>
            <a:r>
              <a:rPr lang="en-IN" sz="2000" dirty="0"/>
              <a:t>The ability to find a pattern and identify the customers who are at a very high risk of churning provides the organisation with a greater potential  to avoid the situation. Moreover identifying the reasons or the  groups of customers who have left , helps to come up with strong solutions.</a:t>
            </a:r>
          </a:p>
          <a:p>
            <a:pPr marL="0" indent="0">
              <a:buNone/>
            </a:pPr>
            <a:r>
              <a:rPr lang="en-IN" sz="2000" dirty="0"/>
              <a:t>There are many ways to track and analyse churn mainly through cohort analysis and observing customer behaviour.</a:t>
            </a:r>
          </a:p>
          <a:p>
            <a:pPr marL="0" indent="0">
              <a:buNone/>
            </a:pPr>
            <a:r>
              <a:rPr lang="en-IN" sz="2000" dirty="0"/>
              <a:t>This helps the businesses focus on making the already existing features better  that help in retaining the customers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6930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7F75D-8A4F-4E06-8F6A-A097731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664BA-01C5-4FB4-B08D-014C2468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28207"/>
            <a:ext cx="9724031" cy="4673348"/>
          </a:xfrm>
        </p:spPr>
        <p:txBody>
          <a:bodyPr anchor="ctr">
            <a:normAutofit/>
          </a:bodyPr>
          <a:lstStyle/>
          <a:p>
            <a:r>
              <a:rPr lang="en-IN" dirty="0"/>
              <a:t>Case study: A look into the overall case 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Analysis</a:t>
            </a:r>
          </a:p>
          <a:p>
            <a:r>
              <a:rPr lang="en-IN" dirty="0"/>
              <a:t>Insights</a:t>
            </a:r>
          </a:p>
          <a:p>
            <a:r>
              <a:rPr lang="en-IN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37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0AC8-4AF7-4E4B-B4B7-1E066E08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35B9-6812-4F84-AFDE-D478FB9A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2" y="1782980"/>
            <a:ext cx="11188191" cy="4753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 case study consists of a customer churn dataset of a bank that is suffering from a high attrition rate. </a:t>
            </a:r>
          </a:p>
          <a:p>
            <a:pPr marL="0" indent="0">
              <a:buNone/>
            </a:pPr>
            <a:r>
              <a:rPr lang="en-IN" sz="2000" dirty="0"/>
              <a:t>The dataset consists of 10000 rows and 14 columns. The dataset consists of the following features:</a:t>
            </a:r>
          </a:p>
          <a:p>
            <a:pPr marL="0" indent="0">
              <a:buNone/>
            </a:pPr>
            <a:r>
              <a:rPr lang="en-IN" sz="2000" dirty="0"/>
              <a:t>1.Id                                                                                 10.  Has Credit Card availability</a:t>
            </a:r>
          </a:p>
          <a:p>
            <a:pPr marL="0" indent="0">
              <a:buNone/>
            </a:pPr>
            <a:r>
              <a:rPr lang="en-IN" sz="2000" dirty="0"/>
              <a:t>2.Surname                                                                     11.  Activity Status</a:t>
            </a:r>
          </a:p>
          <a:p>
            <a:pPr marL="0" indent="0">
              <a:buNone/>
            </a:pPr>
            <a:r>
              <a:rPr lang="en-IN" sz="2000" dirty="0"/>
              <a:t>3.Credit Score                                                                12. Estimated salary</a:t>
            </a:r>
          </a:p>
          <a:p>
            <a:pPr marL="0" indent="0">
              <a:buNone/>
            </a:pPr>
            <a:r>
              <a:rPr lang="en-IN" sz="2000" dirty="0"/>
              <a:t>4.Geography                                                                  13.  Exited status</a:t>
            </a:r>
          </a:p>
          <a:p>
            <a:pPr marL="0" indent="0">
              <a:buNone/>
            </a:pPr>
            <a:r>
              <a:rPr lang="en-IN" sz="2000" dirty="0"/>
              <a:t>5.Gender</a:t>
            </a:r>
          </a:p>
          <a:p>
            <a:pPr marL="0" indent="0">
              <a:buNone/>
            </a:pPr>
            <a:r>
              <a:rPr lang="en-IN" sz="2000" dirty="0"/>
              <a:t>6.Age</a:t>
            </a:r>
          </a:p>
          <a:p>
            <a:pPr marL="0" indent="0">
              <a:buNone/>
            </a:pPr>
            <a:r>
              <a:rPr lang="en-IN" sz="2000" dirty="0"/>
              <a:t>7.Tenure</a:t>
            </a:r>
          </a:p>
          <a:p>
            <a:pPr marL="0" indent="0">
              <a:buNone/>
            </a:pPr>
            <a:r>
              <a:rPr lang="en-IN" sz="2000" dirty="0"/>
              <a:t>8.Balance</a:t>
            </a:r>
          </a:p>
          <a:p>
            <a:pPr marL="0" indent="0">
              <a:buNone/>
            </a:pPr>
            <a:r>
              <a:rPr lang="en-IN" sz="2000" dirty="0"/>
              <a:t>9.Number of products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0AC8-4AF7-4E4B-B4B7-1E066E08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35B9-6812-4F84-AFDE-D478FB9A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2" y="1782981"/>
            <a:ext cx="11188191" cy="2493598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400" dirty="0"/>
              <a:t>The main objective of the analysis is  to identify whether age, gender, tenure , activity status  and other factors play a role in customer churn.</a:t>
            </a:r>
          </a:p>
          <a:p>
            <a:r>
              <a:rPr lang="en-IN" sz="2400" dirty="0"/>
              <a:t> We consider each and every factor and try to analyse their trend and importance in predicting the attrition.</a:t>
            </a:r>
          </a:p>
          <a:p>
            <a:r>
              <a:rPr lang="en-IN" sz="2400" dirty="0"/>
              <a:t>We also try to search for some solutions that can reduce customer churn.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854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0AC8-4AF7-4E4B-B4B7-1E066E08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12543"/>
            <a:ext cx="3611221" cy="648870"/>
          </a:xfrm>
        </p:spPr>
        <p:txBody>
          <a:bodyPr>
            <a:normAutofit/>
          </a:bodyPr>
          <a:lstStyle/>
          <a:p>
            <a:r>
              <a:rPr lang="en-IN" sz="3600" dirty="0"/>
              <a:t>AGE </a:t>
            </a:r>
          </a:p>
        </p:txBody>
      </p:sp>
      <p:graphicFrame>
        <p:nvGraphicFramePr>
          <p:cNvPr id="11" name="Picture Placeholder 10">
            <a:extLst>
              <a:ext uri="{FF2B5EF4-FFF2-40B4-BE49-F238E27FC236}">
                <a16:creationId xmlns:a16="http://schemas.microsoft.com/office/drawing/2014/main" id="{264F47CA-47F5-4135-BCA6-4E8FE15F55E5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27264655"/>
              </p:ext>
            </p:extLst>
          </p:nvPr>
        </p:nvGraphicFramePr>
        <p:xfrm>
          <a:off x="6096000" y="761412"/>
          <a:ext cx="5321999" cy="303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35B9-6812-4F84-AFDE-D478FB9A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358" y="4037428"/>
            <a:ext cx="11271286" cy="2595490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can see that the probability of customer exiting is highest for the age group 40-50, followed by  the age group 30-40 and 50-60.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also observe that the average age of the customers who have exited is around 45 years for both the males and the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Thus age can be considered as an important feature for prediction of customer attrition.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CCF3AFA-3D9D-4D8B-BF59-935D5DAB5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517522"/>
              </p:ext>
            </p:extLst>
          </p:nvPr>
        </p:nvGraphicFramePr>
        <p:xfrm>
          <a:off x="271462" y="761412"/>
          <a:ext cx="5301104" cy="3038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324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172F-4533-4295-8236-27AC7AC8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365125"/>
            <a:ext cx="10706686" cy="563343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/>
              <a:t> GENDER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D9C7F6-56C0-4ACF-BC60-1D8DA4A5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665" y="4613445"/>
            <a:ext cx="10935286" cy="2068709"/>
          </a:xfrm>
        </p:spPr>
        <p:txBody>
          <a:bodyPr/>
          <a:lstStyle/>
          <a:p>
            <a:endParaRPr lang="en-IN" dirty="0"/>
          </a:p>
          <a:p>
            <a:r>
              <a:rPr lang="en-IN" sz="2000" dirty="0"/>
              <a:t>We can observe that gender plays a role in attrition.</a:t>
            </a:r>
          </a:p>
          <a:p>
            <a:r>
              <a:rPr lang="en-IN" sz="2000" dirty="0"/>
              <a:t>The number of female customers exiting is more than that of males. Infact the percentage of attrition is higher for females.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94D075A-4CD9-4EF7-90DE-C0605B14479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5245968"/>
              </p:ext>
            </p:extLst>
          </p:nvPr>
        </p:nvGraphicFramePr>
        <p:xfrm>
          <a:off x="838200" y="1068388"/>
          <a:ext cx="7489874" cy="340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24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7B572-E81E-4A0F-B6BF-FB77E596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23585" cy="732155"/>
          </a:xfrm>
        </p:spPr>
        <p:txBody>
          <a:bodyPr/>
          <a:lstStyle/>
          <a:p>
            <a:r>
              <a:rPr lang="en-IN" dirty="0"/>
              <a:t>TENURE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18FAC-1E5C-4C02-9DB1-5D6CD98B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257" y="4332850"/>
            <a:ext cx="11212538" cy="1842867"/>
          </a:xfrm>
        </p:spPr>
        <p:txBody>
          <a:bodyPr>
            <a:normAutofit/>
          </a:bodyPr>
          <a:lstStyle/>
          <a:p>
            <a:r>
              <a:rPr lang="en-IN" sz="2000" dirty="0"/>
              <a:t>Considering the percentage of attrited to existing customers we observe that this percentage is highest for  customers with a tenure of 0-2 years .</a:t>
            </a:r>
          </a:p>
          <a:p>
            <a:r>
              <a:rPr lang="en-IN" sz="2000" dirty="0"/>
              <a:t>While this percentage ranges between 25-27% across other tenure ranges, so there is hardly any difference.</a:t>
            </a: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BB6BC3-FBF1-4FDC-9953-D8FB1AE71BC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8519718"/>
              </p:ext>
            </p:extLst>
          </p:nvPr>
        </p:nvGraphicFramePr>
        <p:xfrm>
          <a:off x="838200" y="1223963"/>
          <a:ext cx="4914900" cy="298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C7A6F5-3BBE-4998-B461-6ECD8F130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294622"/>
              </p:ext>
            </p:extLst>
          </p:nvPr>
        </p:nvGraphicFramePr>
        <p:xfrm>
          <a:off x="6096000" y="1251745"/>
          <a:ext cx="55149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44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96AC-FA88-42AD-8252-B0D8C256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0871" cy="774357"/>
          </a:xfrm>
        </p:spPr>
        <p:txBody>
          <a:bodyPr/>
          <a:lstStyle/>
          <a:p>
            <a:r>
              <a:rPr lang="en-IN" dirty="0"/>
              <a:t>ACCOUNT BALANCE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AB9B-2180-4397-B023-7E63A7AA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46" y="4529797"/>
            <a:ext cx="10720754" cy="1688123"/>
          </a:xfrm>
        </p:spPr>
        <p:txBody>
          <a:bodyPr>
            <a:normAutofit/>
          </a:bodyPr>
          <a:lstStyle/>
          <a:p>
            <a:r>
              <a:rPr lang="en-IN" sz="2000" dirty="0"/>
              <a:t>We can see that account balance has an impact on the attrition rate. This can be observed from the percentage of attrited to existing customers.</a:t>
            </a:r>
          </a:p>
          <a:p>
            <a:r>
              <a:rPr lang="en-IN" sz="2000" dirty="0"/>
              <a:t> Surprisingly for customers with a very  high account balance this  percentage is highest followed by the ones that are exiting the bank, followed by customers with account balance within the range 25000-75000.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A83425-8D37-477E-A760-35F908A6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505" y="1139483"/>
            <a:ext cx="5499295" cy="315116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96235-ACDF-4452-9316-CC50BCCA6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785180"/>
              </p:ext>
            </p:extLst>
          </p:nvPr>
        </p:nvGraphicFramePr>
        <p:xfrm>
          <a:off x="251973" y="1139483"/>
          <a:ext cx="5844027" cy="315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88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1121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INTRODUCTION</vt:lpstr>
      <vt:lpstr>CONTENTS</vt:lpstr>
      <vt:lpstr>CASE STUDY</vt:lpstr>
      <vt:lpstr>OBJECTIVES</vt:lpstr>
      <vt:lpstr>AGE </vt:lpstr>
      <vt:lpstr> GENDER </vt:lpstr>
      <vt:lpstr>TENURE</vt:lpstr>
      <vt:lpstr>ACCOUNT BALANCE</vt:lpstr>
      <vt:lpstr>CREDIT CARD HOLDING</vt:lpstr>
      <vt:lpstr>ACTIVITY STATUS</vt:lpstr>
      <vt:lpstr>CREDIT SCORE</vt:lpstr>
      <vt:lpstr>COUNTRY</vt:lpstr>
      <vt:lpstr>INCOME CATEGORY</vt:lpstr>
      <vt:lpstr>NUMBER OF PRODUCTS</vt:lpstr>
      <vt:lpstr>INSIGHTS</vt:lpstr>
      <vt:lpstr>RECOMMENDATIONS</vt:lpstr>
      <vt:lpstr>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Soumee Ghosh</dc:creator>
  <cp:lastModifiedBy>Unknown User</cp:lastModifiedBy>
  <cp:revision>3</cp:revision>
  <dcterms:created xsi:type="dcterms:W3CDTF">2022-02-12T07:26:22Z</dcterms:created>
  <dcterms:modified xsi:type="dcterms:W3CDTF">2022-02-12T22:14:27Z</dcterms:modified>
</cp:coreProperties>
</file>