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E044-4FBE-4268-F02E-FAD7D8F1E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70A95-3DD5-06EB-16A7-7E54CE35A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ABD31-F7F9-61C6-C030-CE7C95AF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DC53-C27A-44B7-838A-382344096B6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35FFF-8970-4945-A579-EB75D9E5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96AE7-E757-5133-5750-5420853F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0859-A94D-48D9-834B-DCEBD6A2F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96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8A78-801D-84D6-A51E-51F8974B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77F7F-0030-9FAC-8563-942C54D8A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FB7B8-377C-F6B9-CF43-30520420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DC53-C27A-44B7-838A-382344096B6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041E5-953F-CCCB-58DF-08755E0D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0DAA-3FC4-0382-CF55-2BDA7E95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0859-A94D-48D9-834B-DCEBD6A2F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96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53E6F-E28A-F637-EA8F-38D79BC4F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02F4E-5776-3DDD-8AD3-BA39F8E47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6BBB1-5027-9ACE-A2DA-C4D09E0B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DC53-C27A-44B7-838A-382344096B6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B9E36-FEF0-FDDD-930A-C935E59A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FDAF2-BFB9-5B4A-32CD-14009B3F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0859-A94D-48D9-834B-DCEBD6A2F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72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DCD0-C3C7-453E-0BEA-DEF3BAC9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4BFF-5F09-C322-8001-E2A7C3F6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62D1-FEF0-E733-841F-473E004B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DC53-C27A-44B7-838A-382344096B6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AE064-F58C-7FB5-9535-3E20DA2F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E6CF-633C-C4F5-9F5E-37F46B99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0859-A94D-48D9-834B-DCEBD6A2F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59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B5CB-5F9E-B2E0-7ED5-0A74BC4D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12AEF-A00E-0BE0-644A-A5EF3CC45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87599-B057-38F0-C229-A463CB74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DC53-C27A-44B7-838A-382344096B6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E652-36C1-E8EB-4EE4-0D15C19B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04317-FACC-8937-6676-DF28FE52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0859-A94D-48D9-834B-DCEBD6A2F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94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97F8-B307-D567-336A-235FC963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6181C-4CEF-398A-5087-3DCE52A29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76083-0830-F3B1-1F98-52522573B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31D04-9D38-8361-6919-07D9D76A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DC53-C27A-44B7-838A-382344096B6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A4AA3-236D-E176-318F-F7DC45E6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5F2CA-7461-9688-1A58-48FFF3D7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0859-A94D-48D9-834B-DCEBD6A2F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43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5C52-FED4-B8C8-5FCD-28EF1E81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A0794-927F-A970-D22D-2007C0EC4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D8112-C291-41C8-8C85-00F013442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84CB-69E4-3D98-E1E9-FE9E74199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2BC50-604F-0DAF-4B4E-32F88A680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675E9C-DFAD-FF51-31A0-D39E73CB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DC53-C27A-44B7-838A-382344096B6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99072-A0E2-161A-FE24-4794EE79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DDD94-132B-448C-3D68-B043E22D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0859-A94D-48D9-834B-DCEBD6A2F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96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1D94-C8E7-7191-B1CD-AE13496C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359A7-F5EF-86AA-4839-23BEFD90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DC53-C27A-44B7-838A-382344096B6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8BF33-69CB-AF25-779E-AD84F36F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55B0D-EDC9-1843-AFC7-09DBB8DC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0859-A94D-48D9-834B-DCEBD6A2F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75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A63F2-D281-2250-493C-310465C9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DC53-C27A-44B7-838A-382344096B6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8BD40-4D37-DA4A-712B-D77243BC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21B65-14A0-08E0-B0F6-054ACF41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0859-A94D-48D9-834B-DCEBD6A2F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44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4963-4E8C-5FC3-AEC2-BEFDD3BD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68DF4-C683-1A7A-6016-9B385293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5B0CD-EF64-1E52-6BEA-94D4435E6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C7167-A7BB-3D4E-DCC2-5A6EB73C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DC53-C27A-44B7-838A-382344096B6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3B390-0112-C594-E342-3F1BBF7A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C7B40-F3C5-785D-6F85-CBFB8046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0859-A94D-48D9-834B-DCEBD6A2F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6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291D-6AD2-A3E3-2944-A0675559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2B3A4-2669-0E63-A8FD-09A9F4543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50086-81A7-A0E8-4199-E11DC9405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BA51A-9248-01C3-3878-C3CAA6F6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DC53-C27A-44B7-838A-382344096B6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F4E91-4881-9ECD-7409-775082EC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49A7F-ED79-492B-7D27-718CEAE6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0859-A94D-48D9-834B-DCEBD6A2F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56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296FD-20A6-F614-1128-64FDDB2F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70638-C8EE-8DB5-9D3E-F44E7908D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C7466-D078-7C7D-DB4E-C48B73DA4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FDC53-C27A-44B7-838A-382344096B6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CBB8D-6095-DF59-072D-167C9DA7D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F6F66-54DB-D9FA-F975-ED390CDC8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50859-A94D-48D9-834B-DCEBD6A2F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01F1-1B9F-D4DD-E88D-83CDF5E1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" y="-144030"/>
            <a:ext cx="10515600" cy="1325563"/>
          </a:xfrm>
        </p:spPr>
        <p:txBody>
          <a:bodyPr/>
          <a:lstStyle/>
          <a:p>
            <a:r>
              <a:rPr lang="en-IN" dirty="0"/>
              <a:t>The 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3CB2-623D-E654-09B4-4ACB71511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5" y="1181534"/>
            <a:ext cx="10958945" cy="522965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/>
              <a:t>       The railway network is the backbone of transportation, connecting millions of passengers daily. With a growing    number of travelers, the company collects vast amounts of data—reservations, payments, and cancellations. However, despite having this data, decision-making remains reactive rather than proactive.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dirty="0"/>
              <a:t>What is the age and gender distribution of passengers?</a:t>
            </a:r>
          </a:p>
          <a:p>
            <a:r>
              <a:rPr lang="en-US" dirty="0"/>
              <a:t>Who are the top 10 frequent travelers?</a:t>
            </a:r>
          </a:p>
          <a:p>
            <a:r>
              <a:rPr lang="en-US" dirty="0"/>
              <a:t>Which passengers have the highest spending on tickets?</a:t>
            </a:r>
          </a:p>
          <a:p>
            <a:r>
              <a:rPr lang="en-US" dirty="0"/>
              <a:t>What are the top 5 busiest train routes?</a:t>
            </a:r>
          </a:p>
          <a:p>
            <a:r>
              <a:rPr lang="en-US" dirty="0"/>
              <a:t>Which trains have the longest travel duration?</a:t>
            </a:r>
          </a:p>
          <a:p>
            <a:r>
              <a:rPr lang="en-US" dirty="0"/>
              <a:t>Which month has the highest number of ticket bookings?</a:t>
            </a:r>
          </a:p>
          <a:p>
            <a:r>
              <a:rPr lang="en-US" dirty="0"/>
              <a:t>How many reservations get confirmed vs. on the waiting list?</a:t>
            </a:r>
          </a:p>
          <a:p>
            <a:r>
              <a:rPr lang="en-US" dirty="0"/>
              <a:t>What is the percentage of last-minute bookings (less than 24 hours before departure)?</a:t>
            </a:r>
          </a:p>
          <a:p>
            <a:r>
              <a:rPr lang="en-US" dirty="0"/>
              <a:t>What is the total revenue earned per train type?</a:t>
            </a:r>
          </a:p>
          <a:p>
            <a:r>
              <a:rPr lang="en-US" dirty="0"/>
              <a:t>What payment mode is used the most by passengers?</a:t>
            </a:r>
          </a:p>
          <a:p>
            <a:r>
              <a:rPr lang="en-US" dirty="0"/>
              <a:t>What is the cancellation rate per train type and route?</a:t>
            </a:r>
          </a:p>
          <a:p>
            <a:r>
              <a:rPr lang="en-US" dirty="0"/>
              <a:t>What are the top 3 reasons for cancellations?</a:t>
            </a:r>
          </a:p>
          <a:p>
            <a:r>
              <a:rPr lang="en-US" dirty="0"/>
              <a:t>What is the average refund amount given per cancellation?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56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B3AA-3D07-4F9D-7210-71903F75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774" y="167149"/>
            <a:ext cx="7452852" cy="4031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Q.1  -- What is the age and gender distribution of passengers?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4200D-DF17-9E77-3C8F-2262C1AA3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51820"/>
            <a:ext cx="6302477" cy="2428568"/>
          </a:xfrm>
        </p:spPr>
        <p:txBody>
          <a:bodyPr/>
          <a:lstStyle/>
          <a:p>
            <a:r>
              <a:rPr lang="en-IN" dirty="0"/>
              <a:t>Insights: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88099-4D93-76D8-7D43-AF4B1630E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19" y="934065"/>
            <a:ext cx="5230762" cy="2140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968A37-A8F3-A26E-5777-C928FBE47526}"/>
              </a:ext>
            </a:extLst>
          </p:cNvPr>
          <p:cNvSpPr txBox="1"/>
          <p:nvPr/>
        </p:nvSpPr>
        <p:spPr>
          <a:xfrm>
            <a:off x="1160205" y="3437868"/>
            <a:ext cx="86917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Insights:-</a:t>
            </a:r>
          </a:p>
          <a:p>
            <a:r>
              <a:rPr lang="en-US" dirty="0"/>
              <a:t>1. There are </a:t>
            </a:r>
            <a:r>
              <a:rPr lang="en-US" b="1" dirty="0"/>
              <a:t>66 female passengers</a:t>
            </a:r>
            <a:r>
              <a:rPr lang="en-US" dirty="0"/>
              <a:t> in this age group compared to </a:t>
            </a:r>
            <a:r>
              <a:rPr lang="en-US" b="1" dirty="0"/>
              <a:t>13 males</a:t>
            </a:r>
            <a:r>
              <a:rPr lang="en-US" dirty="0"/>
              <a:t>.</a:t>
            </a:r>
          </a:p>
          <a:p>
            <a:r>
              <a:rPr lang="en-US" dirty="0"/>
              <a:t>  This suggests that young female travelers prefer trains more than males in this category. </a:t>
            </a:r>
          </a:p>
          <a:p>
            <a:endParaRPr lang="en-US" dirty="0"/>
          </a:p>
          <a:p>
            <a:r>
              <a:rPr lang="en-US" dirty="0"/>
              <a:t>2. The </a:t>
            </a:r>
            <a:r>
              <a:rPr lang="en-US" b="1" dirty="0"/>
              <a:t>31-45 age group has 60 male passengers</a:t>
            </a:r>
            <a:r>
              <a:rPr lang="en-US" dirty="0"/>
              <a:t>, the highest for males.</a:t>
            </a:r>
          </a:p>
          <a:p>
            <a:r>
              <a:rPr lang="en-US" dirty="0"/>
              <a:t>This could indicate that </a:t>
            </a:r>
            <a:r>
              <a:rPr lang="en-US" b="1" dirty="0"/>
              <a:t>working professionals</a:t>
            </a:r>
            <a:r>
              <a:rPr lang="en-US" dirty="0"/>
              <a:t> in this age range travel frequently by train.</a:t>
            </a:r>
          </a:p>
          <a:p>
            <a:endParaRPr lang="en-US" dirty="0"/>
          </a:p>
          <a:p>
            <a:r>
              <a:rPr lang="en-IN" dirty="0"/>
              <a:t>3.</a:t>
            </a:r>
            <a:r>
              <a:rPr lang="en-US" dirty="0"/>
              <a:t> Only </a:t>
            </a:r>
            <a:r>
              <a:rPr lang="en-US" b="1" dirty="0"/>
              <a:t>9 female passengers</a:t>
            </a:r>
            <a:r>
              <a:rPr lang="en-US" dirty="0"/>
              <a:t> in this category compared to </a:t>
            </a:r>
            <a:r>
              <a:rPr lang="en-US" b="1" dirty="0"/>
              <a:t>60 males</a:t>
            </a:r>
            <a:r>
              <a:rPr lang="en-US" dirty="0"/>
              <a:t>.</a:t>
            </a:r>
          </a:p>
          <a:p>
            <a:r>
              <a:rPr lang="en-US" dirty="0"/>
              <a:t>This could suggest </a:t>
            </a:r>
            <a:r>
              <a:rPr lang="en-US" b="1" dirty="0"/>
              <a:t>a decline in female train travelers after early adulthood due to </a:t>
            </a:r>
            <a:r>
              <a:rPr lang="en-US" dirty="0"/>
              <a:t>Shift to private transport, work-from-home, or other travel preferences.</a:t>
            </a:r>
          </a:p>
        </p:txBody>
      </p:sp>
    </p:spTree>
    <p:extLst>
      <p:ext uri="{BB962C8B-B14F-4D97-AF65-F5344CB8AC3E}">
        <p14:creationId xmlns:p14="http://schemas.microsoft.com/office/powerpoint/2010/main" val="74320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F08B-04E5-2F24-17B2-16990650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5257800" cy="81607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 Condensed" panose="020B0502040204020203" pitchFamily="34" charset="0"/>
              </a:rPr>
              <a:t>Q.2 -- What are the top 5 busiest train routes?</a:t>
            </a:r>
            <a:endParaRPr lang="en-IN" sz="2400" dirty="0">
              <a:latin typeface="Bahnschrift Condense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D1430-7105-615E-BAAB-6B6F609B9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6" y="1011346"/>
            <a:ext cx="4556644" cy="196920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31FDC8-031F-1A33-863E-170508623367}"/>
              </a:ext>
            </a:extLst>
          </p:cNvPr>
          <p:cNvSpPr txBox="1"/>
          <p:nvPr/>
        </p:nvSpPr>
        <p:spPr>
          <a:xfrm>
            <a:off x="794046" y="3319161"/>
            <a:ext cx="75166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Insights :-</a:t>
            </a:r>
          </a:p>
          <a:p>
            <a:pPr marL="342900" indent="-342900">
              <a:buAutoNum type="arabicPeriod"/>
            </a:pPr>
            <a:r>
              <a:rPr lang="en-US" dirty="0"/>
              <a:t>Howrah to New Delhi is the most popular and busiest route According to the data.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IN" dirty="0"/>
              <a:t>2. New Delhi  To  Mumbai Central</a:t>
            </a:r>
          </a:p>
          <a:p>
            <a:r>
              <a:rPr lang="en-IN" dirty="0"/>
              <a:t>    Howrah To  Mumbai CST</a:t>
            </a:r>
          </a:p>
          <a:p>
            <a:r>
              <a:rPr lang="en-IN" dirty="0"/>
              <a:t>    Mumbai  To  CSMT Panvel</a:t>
            </a:r>
          </a:p>
          <a:p>
            <a:r>
              <a:rPr lang="en-IN" dirty="0"/>
              <a:t>    Bangalore To  New Delhi</a:t>
            </a:r>
          </a:p>
          <a:p>
            <a:r>
              <a:rPr lang="en-US" dirty="0"/>
              <a:t>This suggests that </a:t>
            </a:r>
            <a:r>
              <a:rPr lang="en-US" b="1" dirty="0"/>
              <a:t>these routes are consistently in demand but less than Howrah to New Delhi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83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55C2-5D44-2CE0-CE9D-5E71AB47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58" y="498458"/>
            <a:ext cx="7106265" cy="470617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Q.3 -- Which trains have the longest travel duration?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B17954-E680-A756-BC2F-E8E7DD084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6" y="1445565"/>
            <a:ext cx="6302439" cy="157184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FA5C54-D8CC-88B5-43E6-3EBF0434C470}"/>
              </a:ext>
            </a:extLst>
          </p:cNvPr>
          <p:cNvSpPr txBox="1"/>
          <p:nvPr/>
        </p:nvSpPr>
        <p:spPr>
          <a:xfrm>
            <a:off x="383496" y="3429000"/>
            <a:ext cx="74331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Insights :</a:t>
            </a:r>
          </a:p>
          <a:p>
            <a:endParaRPr lang="en-US" dirty="0"/>
          </a:p>
          <a:p>
            <a:r>
              <a:rPr lang="en-US" dirty="0"/>
              <a:t>This suggests that this </a:t>
            </a:r>
            <a:r>
              <a:rPr lang="en-US" b="1" dirty="0"/>
              <a:t>trains covers a significantly long-distance route with long duration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69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0ADD-6FAE-4837-C2A4-9003991C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42" y="374957"/>
            <a:ext cx="10515600" cy="41162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Q.4 -- Which month has the highest number of ticket bookings?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7C8898-2DBF-9432-35BA-742BD9DC8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6" y="1326702"/>
            <a:ext cx="3041398" cy="118052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8F7394-690B-95EB-0C01-90F7AA866329}"/>
              </a:ext>
            </a:extLst>
          </p:cNvPr>
          <p:cNvSpPr txBox="1"/>
          <p:nvPr/>
        </p:nvSpPr>
        <p:spPr>
          <a:xfrm>
            <a:off x="390061" y="3105834"/>
            <a:ext cx="71709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Insights: -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March has the highest number of ticket booking according to data.</a:t>
            </a:r>
          </a:p>
        </p:txBody>
      </p:sp>
    </p:spTree>
    <p:extLst>
      <p:ext uri="{BB962C8B-B14F-4D97-AF65-F5344CB8AC3E}">
        <p14:creationId xmlns:p14="http://schemas.microsoft.com/office/powerpoint/2010/main" val="6057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2F7F-9918-A740-D248-2B5C6F35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70" y="395953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Q.5 -- How many reservations get confirmed vs. on the waiting list?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AC75B-C47E-A423-03AD-31EB67A53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84" y="1313314"/>
            <a:ext cx="4658215" cy="171225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D49D7B-C1AC-CD1E-BB49-9FF774B0035C}"/>
              </a:ext>
            </a:extLst>
          </p:cNvPr>
          <p:cNvSpPr txBox="1"/>
          <p:nvPr/>
        </p:nvSpPr>
        <p:spPr>
          <a:xfrm>
            <a:off x="417870" y="3657842"/>
            <a:ext cx="113562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Insights:-</a:t>
            </a:r>
          </a:p>
          <a:p>
            <a:pPr marL="342900" indent="-342900">
              <a:buAutoNum type="arabicPeriod"/>
            </a:pPr>
            <a:r>
              <a:rPr lang="en-US" dirty="0"/>
              <a:t>Out of </a:t>
            </a:r>
            <a:r>
              <a:rPr lang="en-US" b="1" dirty="0"/>
              <a:t>150 total reservations (75+40+35)</a:t>
            </a:r>
            <a:r>
              <a:rPr lang="en-US" dirty="0"/>
              <a:t>, </a:t>
            </a:r>
            <a:r>
              <a:rPr lang="en-US" b="1" dirty="0"/>
              <a:t>75 are confirmed</a:t>
            </a:r>
            <a:r>
              <a:rPr lang="en-US" dirty="0"/>
              <a:t>, meaning a </a:t>
            </a:r>
            <a:r>
              <a:rPr lang="en-US" b="1" dirty="0"/>
              <a:t>50% confirmation rate</a:t>
            </a:r>
            <a:r>
              <a:rPr lang="en-US" dirty="0"/>
              <a:t>. This suggests that only half of the bookings get confirmed, possibly due to seat availability issues.</a:t>
            </a:r>
          </a:p>
          <a:p>
            <a:endParaRPr lang="en-IN" dirty="0"/>
          </a:p>
          <a:p>
            <a:r>
              <a:rPr lang="en-IN" dirty="0"/>
              <a:t>2.   </a:t>
            </a:r>
            <a:r>
              <a:rPr lang="en-US" b="1" dirty="0"/>
              <a:t>40 </a:t>
            </a:r>
            <a:r>
              <a:rPr lang="en-US" dirty="0"/>
              <a:t>reservations</a:t>
            </a:r>
            <a:r>
              <a:rPr lang="en-US" b="1" dirty="0"/>
              <a:t> (27%)</a:t>
            </a:r>
            <a:r>
              <a:rPr lang="en-US" dirty="0"/>
              <a:t> are on the waiting list. This indicates high demand and possibly overbooking</a:t>
            </a:r>
            <a:r>
              <a:rPr lang="en-US" b="1" dirty="0"/>
              <a:t> </a:t>
            </a:r>
            <a:r>
              <a:rPr lang="en-US" dirty="0"/>
              <a:t>of trains</a:t>
            </a:r>
            <a:r>
              <a:rPr lang="en-US" b="1" dirty="0"/>
              <a:t>.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3.   35 </a:t>
            </a:r>
            <a:r>
              <a:rPr lang="en-US" dirty="0"/>
              <a:t>reservations</a:t>
            </a:r>
            <a:r>
              <a:rPr lang="en-US" b="1" dirty="0"/>
              <a:t> (23%)</a:t>
            </a:r>
            <a:r>
              <a:rPr lang="en-US" dirty="0"/>
              <a:t> were canceled, which is a significant number.</a:t>
            </a:r>
          </a:p>
          <a:p>
            <a:r>
              <a:rPr lang="en-US" dirty="0"/>
              <a:t>     This could be due to passengers finding alternative travel options, delays, or high waiting list numbers.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10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C680-63CD-E036-5138-A7562991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6" y="239917"/>
            <a:ext cx="7057103" cy="44112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-- What is the total revenue earned per train type?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CD02E-B728-3B4B-9FE8-19A9371CD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59" y="970374"/>
            <a:ext cx="4640826" cy="19694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0853CE-DF48-8403-BB59-90AEF382BF31}"/>
              </a:ext>
            </a:extLst>
          </p:cNvPr>
          <p:cNvSpPr txBox="1"/>
          <p:nvPr/>
        </p:nvSpPr>
        <p:spPr>
          <a:xfrm>
            <a:off x="521110" y="3594990"/>
            <a:ext cx="104418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Insights:-</a:t>
            </a:r>
          </a:p>
          <a:p>
            <a:pPr marL="342900" indent="-342900">
              <a:buAutoNum type="arabicPeriod"/>
            </a:pPr>
            <a:r>
              <a:rPr lang="en-US" dirty="0"/>
              <a:t>Superfast trains contribute the highest revenue </a:t>
            </a:r>
            <a:r>
              <a:rPr lang="en-US" b="1" dirty="0"/>
              <a:t>(₹20,599.75)</a:t>
            </a:r>
            <a:r>
              <a:rPr lang="en-US" dirty="0"/>
              <a:t>, indicating high passenger preference and pricing power.</a:t>
            </a:r>
          </a:p>
          <a:p>
            <a:r>
              <a:rPr lang="en-US" dirty="0"/>
              <a:t>     These trains are likely faster and more efficient, attracting passengers willing to pay more for  speed and convenience.</a:t>
            </a:r>
          </a:p>
          <a:p>
            <a:endParaRPr lang="en-US" dirty="0"/>
          </a:p>
          <a:p>
            <a:r>
              <a:rPr lang="en-US" dirty="0"/>
              <a:t>2. Local trains have the lowest revenue </a:t>
            </a:r>
            <a:r>
              <a:rPr lang="en-US" b="1" dirty="0"/>
              <a:t>(₹10,109.74)</a:t>
            </a:r>
            <a:r>
              <a:rPr lang="en-US" dirty="0"/>
              <a:t>, which is expected as they cater to short-distance commuters at lower fares.</a:t>
            </a:r>
          </a:p>
          <a:p>
            <a:r>
              <a:rPr lang="en-IN" dirty="0"/>
              <a:t>  </a:t>
            </a:r>
            <a:r>
              <a:rPr lang="en-US" dirty="0"/>
              <a:t>Despite the lower revenue, they serve a high volume of passengers and are essential for urban mobility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8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BA67-2347-448F-9388-2854F913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6" y="398830"/>
            <a:ext cx="7814187" cy="549275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-- What payment mode is used the most by passengers?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E8ECCA-2C56-05A4-F6D8-E7B86156F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90" y="1483977"/>
            <a:ext cx="4404852" cy="151468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F2B729-4003-53DB-425D-A206B2318673}"/>
              </a:ext>
            </a:extLst>
          </p:cNvPr>
          <p:cNvSpPr txBox="1"/>
          <p:nvPr/>
        </p:nvSpPr>
        <p:spPr>
          <a:xfrm>
            <a:off x="602226" y="3504132"/>
            <a:ext cx="100682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Insights:-</a:t>
            </a:r>
          </a:p>
          <a:p>
            <a:endParaRPr lang="en-US" b="1" u="sng" dirty="0"/>
          </a:p>
          <a:p>
            <a:r>
              <a:rPr lang="en-US" dirty="0"/>
              <a:t>           According to this data we get, the most of the transactions are done using debit card, net banking credit card and UPI.</a:t>
            </a:r>
          </a:p>
          <a:p>
            <a:r>
              <a:rPr lang="en-US" dirty="0"/>
              <a:t>This means most of the people prefer online option for transactions option.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3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700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Bahnschrift Condensed</vt:lpstr>
      <vt:lpstr>Calibri</vt:lpstr>
      <vt:lpstr>Calibri Light</vt:lpstr>
      <vt:lpstr>Office Theme</vt:lpstr>
      <vt:lpstr>The Problem Statement:</vt:lpstr>
      <vt:lpstr>Q.1  -- What is the age and gender distribution of passengers?</vt:lpstr>
      <vt:lpstr>Q.2 -- What are the top 5 busiest train routes?</vt:lpstr>
      <vt:lpstr>Q.3 -- Which trains have the longest travel duration?</vt:lpstr>
      <vt:lpstr>Q.4 -- Which month has the highest number of ticket bookings?</vt:lpstr>
      <vt:lpstr>Q.5 -- How many reservations get confirmed vs. on the waiting list?</vt:lpstr>
      <vt:lpstr>-- What is the total revenue earned per train type?</vt:lpstr>
      <vt:lpstr>-- What payment mode is used the most by passengers?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soumen jana</dc:creator>
  <cp:lastModifiedBy>soumen jana</cp:lastModifiedBy>
  <cp:revision>2</cp:revision>
  <dcterms:created xsi:type="dcterms:W3CDTF">2025-03-12T06:06:04Z</dcterms:created>
  <dcterms:modified xsi:type="dcterms:W3CDTF">2025-03-12T07:53:15Z</dcterms:modified>
</cp:coreProperties>
</file>