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4762500" cy="4762500"/>
  <p:notesSz cx="6858000" cy="9144000"/>
  <p:embeddedFontLst>
    <p:embeddedFont>
      <p:font typeface="Archivo Black" charset="1" panose="020B0A03020202020B04"/>
      <p:regular r:id="rId26"/>
    </p:embeddedFont>
    <p:embeddedFont>
      <p:font typeface="Canva Sans" charset="1" panose="020B0503030501040103"/>
      <p:regular r:id="rId27"/>
    </p:embeddedFont>
    <p:embeddedFont>
      <p:font typeface="Space Mono Bold" charset="1" panose="02000809030000020004"/>
      <p:regular r:id="rId28"/>
    </p:embeddedFont>
    <p:embeddedFont>
      <p:font typeface="Alice Bold"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1120634" y="2191142"/>
            <a:ext cx="550008" cy="475007"/>
          </a:xfrm>
          <a:custGeom>
            <a:avLst/>
            <a:gdLst/>
            <a:ahLst/>
            <a:cxnLst/>
            <a:rect r="r" b="b" t="t" l="l"/>
            <a:pathLst>
              <a:path h="475007" w="550008">
                <a:moveTo>
                  <a:pt x="0" y="0"/>
                </a:moveTo>
                <a:lnTo>
                  <a:pt x="550008" y="0"/>
                </a:lnTo>
                <a:lnTo>
                  <a:pt x="550008" y="475007"/>
                </a:lnTo>
                <a:lnTo>
                  <a:pt x="0" y="4750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6453" y="2096351"/>
            <a:ext cx="1212750" cy="750935"/>
          </a:xfrm>
          <a:custGeom>
            <a:avLst/>
            <a:gdLst/>
            <a:ahLst/>
            <a:cxnLst/>
            <a:rect r="r" b="b" t="t" l="l"/>
            <a:pathLst>
              <a:path h="750935" w="1212750">
                <a:moveTo>
                  <a:pt x="0" y="0"/>
                </a:moveTo>
                <a:lnTo>
                  <a:pt x="1212750" y="0"/>
                </a:lnTo>
                <a:lnTo>
                  <a:pt x="1212750" y="750935"/>
                </a:lnTo>
                <a:lnTo>
                  <a:pt x="0" y="750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15661" y="2153042"/>
            <a:ext cx="1229916" cy="233990"/>
          </a:xfrm>
          <a:prstGeom prst="rect">
            <a:avLst/>
          </a:prstGeom>
        </p:spPr>
        <p:txBody>
          <a:bodyPr anchor="t" rtlCol="false" tIns="0" lIns="0" bIns="0" rIns="0">
            <a:spAutoFit/>
          </a:bodyPr>
          <a:lstStyle/>
          <a:p>
            <a:pPr algn="l">
              <a:lnSpc>
                <a:spcPts val="1802"/>
              </a:lnSpc>
            </a:pPr>
            <a:r>
              <a:rPr lang="en-US" sz="1287" spc="56">
                <a:solidFill>
                  <a:srgbClr val="8095A6"/>
                </a:solidFill>
                <a:latin typeface="Archivo Black"/>
                <a:ea typeface="Archivo Black"/>
                <a:cs typeface="Archivo Black"/>
                <a:sym typeface="Archivo Black"/>
              </a:rPr>
              <a:t>THE</a:t>
            </a:r>
          </a:p>
        </p:txBody>
      </p:sp>
      <p:sp>
        <p:nvSpPr>
          <p:cNvPr name="TextBox 5" id="5"/>
          <p:cNvSpPr txBox="true"/>
          <p:nvPr/>
        </p:nvSpPr>
        <p:spPr>
          <a:xfrm rot="0">
            <a:off x="1815661" y="2286230"/>
            <a:ext cx="1934766" cy="333051"/>
          </a:xfrm>
          <a:prstGeom prst="rect">
            <a:avLst/>
          </a:prstGeom>
        </p:spPr>
        <p:txBody>
          <a:bodyPr anchor="t" rtlCol="false" tIns="0" lIns="0" bIns="0" rIns="0">
            <a:spAutoFit/>
          </a:bodyPr>
          <a:lstStyle/>
          <a:p>
            <a:pPr algn="l">
              <a:lnSpc>
                <a:spcPts val="2642"/>
              </a:lnSpc>
            </a:pPr>
            <a:r>
              <a:rPr lang="en-US" sz="1887" spc="83">
                <a:solidFill>
                  <a:srgbClr val="8095A6"/>
                </a:solidFill>
                <a:latin typeface="Archivo Black"/>
                <a:ea typeface="Archivo Black"/>
                <a:cs typeface="Archivo Black"/>
                <a:sym typeface="Archivo Black"/>
              </a:rPr>
              <a:t>BIKE STORE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476250" y="523875"/>
            <a:ext cx="3810000" cy="1857375"/>
          </a:xfrm>
          <a:custGeom>
            <a:avLst/>
            <a:gdLst/>
            <a:ahLst/>
            <a:cxnLst/>
            <a:rect r="r" b="b" t="t" l="l"/>
            <a:pathLst>
              <a:path h="1857375" w="3810000">
                <a:moveTo>
                  <a:pt x="0" y="0"/>
                </a:moveTo>
                <a:lnTo>
                  <a:pt x="3810000" y="0"/>
                </a:lnTo>
                <a:lnTo>
                  <a:pt x="3810000" y="1857375"/>
                </a:lnTo>
                <a:lnTo>
                  <a:pt x="0" y="1857375"/>
                </a:lnTo>
                <a:lnTo>
                  <a:pt x="0" y="0"/>
                </a:lnTo>
                <a:close/>
              </a:path>
            </a:pathLst>
          </a:custGeom>
          <a:blipFill>
            <a:blip r:embed="rId2"/>
            <a:stretch>
              <a:fillRect l="0" t="0" r="0" b="0"/>
            </a:stretch>
          </a:blipFill>
        </p:spPr>
      </p:sp>
      <p:sp>
        <p:nvSpPr>
          <p:cNvPr name="Freeform 3" id="3"/>
          <p:cNvSpPr/>
          <p:nvPr/>
        </p:nvSpPr>
        <p:spPr>
          <a:xfrm flipH="false" flipV="false" rot="0">
            <a:off x="1082254" y="2590800"/>
            <a:ext cx="2407151" cy="1820534"/>
          </a:xfrm>
          <a:custGeom>
            <a:avLst/>
            <a:gdLst/>
            <a:ahLst/>
            <a:cxnLst/>
            <a:rect r="r" b="b" t="t" l="l"/>
            <a:pathLst>
              <a:path h="1820534" w="2407151">
                <a:moveTo>
                  <a:pt x="0" y="0"/>
                </a:moveTo>
                <a:lnTo>
                  <a:pt x="2407150" y="0"/>
                </a:lnTo>
                <a:lnTo>
                  <a:pt x="2407150" y="1820534"/>
                </a:lnTo>
                <a:lnTo>
                  <a:pt x="0" y="1820534"/>
                </a:lnTo>
                <a:lnTo>
                  <a:pt x="0" y="0"/>
                </a:lnTo>
                <a:close/>
              </a:path>
            </a:pathLst>
          </a:custGeom>
          <a:blipFill>
            <a:blip r:embed="rId3"/>
            <a:stretch>
              <a:fillRect l="0" t="0" r="0" b="0"/>
            </a:stretch>
          </a:blipFill>
        </p:spPr>
      </p:sp>
      <p:sp>
        <p:nvSpPr>
          <p:cNvPr name="TextBox 4" id="4"/>
          <p:cNvSpPr txBox="true"/>
          <p:nvPr/>
        </p:nvSpPr>
        <p:spPr>
          <a:xfrm rot="0">
            <a:off x="0" y="157175"/>
            <a:ext cx="4762500" cy="156619"/>
          </a:xfrm>
          <a:prstGeom prst="rect">
            <a:avLst/>
          </a:prstGeom>
        </p:spPr>
        <p:txBody>
          <a:bodyPr anchor="t" rtlCol="false" tIns="0" lIns="0" bIns="0" rIns="0">
            <a:spAutoFit/>
          </a:bodyPr>
          <a:lstStyle/>
          <a:p>
            <a:pPr algn="ctr">
              <a:lnSpc>
                <a:spcPts val="1349"/>
              </a:lnSpc>
              <a:spcBef>
                <a:spcPct val="0"/>
              </a:spcBef>
            </a:pPr>
            <a:r>
              <a:rPr lang="en-US" sz="964" spc="42">
                <a:solidFill>
                  <a:srgbClr val="8095A6"/>
                </a:solidFill>
                <a:latin typeface="Archivo Black"/>
                <a:ea typeface="Archivo Black"/>
                <a:cs typeface="Archivo Black"/>
                <a:sym typeface="Archivo Black"/>
              </a:rPr>
              <a:t>7.  </a:t>
            </a:r>
            <a:r>
              <a:rPr lang="en-US" sz="964" spc="42">
                <a:solidFill>
                  <a:srgbClr val="8095A6"/>
                </a:solidFill>
                <a:latin typeface="Archivo Black"/>
                <a:ea typeface="Archivo Black"/>
                <a:cs typeface="Archivo Black"/>
                <a:sym typeface="Archivo Black"/>
              </a:rPr>
              <a:t>CALCULATE THE TOTAL SALES PER PRODUCT CATEGORY.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694540" y="612531"/>
            <a:ext cx="3373419" cy="2038107"/>
          </a:xfrm>
          <a:custGeom>
            <a:avLst/>
            <a:gdLst/>
            <a:ahLst/>
            <a:cxnLst/>
            <a:rect r="r" b="b" t="t" l="l"/>
            <a:pathLst>
              <a:path h="2038107" w="3373419">
                <a:moveTo>
                  <a:pt x="0" y="0"/>
                </a:moveTo>
                <a:lnTo>
                  <a:pt x="3373420" y="0"/>
                </a:lnTo>
                <a:lnTo>
                  <a:pt x="3373420" y="2038108"/>
                </a:lnTo>
                <a:lnTo>
                  <a:pt x="0" y="2038108"/>
                </a:lnTo>
                <a:lnTo>
                  <a:pt x="0" y="0"/>
                </a:lnTo>
                <a:close/>
              </a:path>
            </a:pathLst>
          </a:custGeom>
          <a:blipFill>
            <a:blip r:embed="rId2"/>
            <a:stretch>
              <a:fillRect l="0" t="0" r="0" b="0"/>
            </a:stretch>
          </a:blipFill>
        </p:spPr>
      </p:sp>
      <p:sp>
        <p:nvSpPr>
          <p:cNvPr name="Freeform 3" id="3"/>
          <p:cNvSpPr/>
          <p:nvPr/>
        </p:nvSpPr>
        <p:spPr>
          <a:xfrm flipH="false" flipV="false" rot="0">
            <a:off x="694540" y="2798301"/>
            <a:ext cx="3373419" cy="1813931"/>
          </a:xfrm>
          <a:custGeom>
            <a:avLst/>
            <a:gdLst/>
            <a:ahLst/>
            <a:cxnLst/>
            <a:rect r="r" b="b" t="t" l="l"/>
            <a:pathLst>
              <a:path h="1813931" w="3373419">
                <a:moveTo>
                  <a:pt x="0" y="0"/>
                </a:moveTo>
                <a:lnTo>
                  <a:pt x="3373420" y="0"/>
                </a:lnTo>
                <a:lnTo>
                  <a:pt x="3373420" y="1813931"/>
                </a:lnTo>
                <a:lnTo>
                  <a:pt x="0" y="1813931"/>
                </a:lnTo>
                <a:lnTo>
                  <a:pt x="0" y="0"/>
                </a:lnTo>
                <a:close/>
              </a:path>
            </a:pathLst>
          </a:custGeom>
          <a:blipFill>
            <a:blip r:embed="rId3"/>
            <a:stretch>
              <a:fillRect l="0" t="0" r="0" b="0"/>
            </a:stretch>
          </a:blipFill>
        </p:spPr>
      </p:sp>
      <p:sp>
        <p:nvSpPr>
          <p:cNvPr name="TextBox 4" id="4"/>
          <p:cNvSpPr txBox="true"/>
          <p:nvPr/>
        </p:nvSpPr>
        <p:spPr>
          <a:xfrm rot="0">
            <a:off x="0" y="86715"/>
            <a:ext cx="4762500" cy="308330"/>
          </a:xfrm>
          <a:prstGeom prst="rect">
            <a:avLst/>
          </a:prstGeom>
        </p:spPr>
        <p:txBody>
          <a:bodyPr anchor="t" rtlCol="false" tIns="0" lIns="0" bIns="0" rIns="0">
            <a:spAutoFit/>
          </a:bodyPr>
          <a:lstStyle/>
          <a:p>
            <a:pPr algn="ctr">
              <a:lnSpc>
                <a:spcPts val="1207"/>
              </a:lnSpc>
              <a:spcBef>
                <a:spcPct val="0"/>
              </a:spcBef>
            </a:pPr>
            <a:r>
              <a:rPr lang="en-US" sz="862" spc="37">
                <a:solidFill>
                  <a:srgbClr val="8095A6"/>
                </a:solidFill>
                <a:latin typeface="Archivo Black"/>
                <a:ea typeface="Archivo Black"/>
                <a:cs typeface="Archivo Black"/>
                <a:sym typeface="Archivo Black"/>
              </a:rPr>
              <a:t>8.  </a:t>
            </a:r>
            <a:r>
              <a:rPr lang="en-US" sz="862" spc="37">
                <a:solidFill>
                  <a:srgbClr val="8095A6"/>
                </a:solidFill>
                <a:latin typeface="Archivo Black"/>
                <a:ea typeface="Archivo Black"/>
                <a:cs typeface="Archivo Black"/>
                <a:sym typeface="Archivo Black"/>
              </a:rPr>
              <a:t>LIST ALL PRODUCTS THAT HAVE LESS THAN 10 UNITS IN STOCK IN EACH STORE.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361434" y="447820"/>
            <a:ext cx="4039632" cy="2395976"/>
          </a:xfrm>
          <a:custGeom>
            <a:avLst/>
            <a:gdLst/>
            <a:ahLst/>
            <a:cxnLst/>
            <a:rect r="r" b="b" t="t" l="l"/>
            <a:pathLst>
              <a:path h="2395976" w="4039632">
                <a:moveTo>
                  <a:pt x="0" y="0"/>
                </a:moveTo>
                <a:lnTo>
                  <a:pt x="4039632" y="0"/>
                </a:lnTo>
                <a:lnTo>
                  <a:pt x="4039632" y="2395976"/>
                </a:lnTo>
                <a:lnTo>
                  <a:pt x="0" y="2395976"/>
                </a:lnTo>
                <a:lnTo>
                  <a:pt x="0" y="0"/>
                </a:lnTo>
                <a:close/>
              </a:path>
            </a:pathLst>
          </a:custGeom>
          <a:blipFill>
            <a:blip r:embed="rId2"/>
            <a:stretch>
              <a:fillRect l="0" t="0" r="0" b="0"/>
            </a:stretch>
          </a:blipFill>
        </p:spPr>
      </p:sp>
      <p:sp>
        <p:nvSpPr>
          <p:cNvPr name="Freeform 3" id="3"/>
          <p:cNvSpPr/>
          <p:nvPr/>
        </p:nvSpPr>
        <p:spPr>
          <a:xfrm flipH="false" flipV="false" rot="0">
            <a:off x="1002519" y="2967621"/>
            <a:ext cx="2448796" cy="1658362"/>
          </a:xfrm>
          <a:custGeom>
            <a:avLst/>
            <a:gdLst/>
            <a:ahLst/>
            <a:cxnLst/>
            <a:rect r="r" b="b" t="t" l="l"/>
            <a:pathLst>
              <a:path h="1658362" w="2448796">
                <a:moveTo>
                  <a:pt x="0" y="0"/>
                </a:moveTo>
                <a:lnTo>
                  <a:pt x="2448796" y="0"/>
                </a:lnTo>
                <a:lnTo>
                  <a:pt x="2448796" y="1658362"/>
                </a:lnTo>
                <a:lnTo>
                  <a:pt x="0" y="1658362"/>
                </a:lnTo>
                <a:lnTo>
                  <a:pt x="0" y="0"/>
                </a:lnTo>
                <a:close/>
              </a:path>
            </a:pathLst>
          </a:custGeom>
          <a:blipFill>
            <a:blip r:embed="rId3"/>
            <a:stretch>
              <a:fillRect l="0" t="0" r="0" b="0"/>
            </a:stretch>
          </a:blipFill>
        </p:spPr>
      </p:sp>
      <p:sp>
        <p:nvSpPr>
          <p:cNvPr name="TextBox 4" id="4"/>
          <p:cNvSpPr txBox="true"/>
          <p:nvPr/>
        </p:nvSpPr>
        <p:spPr>
          <a:xfrm rot="0">
            <a:off x="0" y="29289"/>
            <a:ext cx="4762500" cy="294852"/>
          </a:xfrm>
          <a:prstGeom prst="rect">
            <a:avLst/>
          </a:prstGeom>
        </p:spPr>
        <p:txBody>
          <a:bodyPr anchor="t" rtlCol="false" tIns="0" lIns="0" bIns="0" rIns="0">
            <a:spAutoFit/>
          </a:bodyPr>
          <a:lstStyle/>
          <a:p>
            <a:pPr algn="ctr">
              <a:lnSpc>
                <a:spcPts val="1190"/>
              </a:lnSpc>
              <a:spcBef>
                <a:spcPct val="0"/>
              </a:spcBef>
            </a:pPr>
            <a:r>
              <a:rPr lang="en-US" sz="850" spc="37">
                <a:solidFill>
                  <a:srgbClr val="8095A6"/>
                </a:solidFill>
                <a:latin typeface="Archivo Black"/>
                <a:ea typeface="Archivo Black"/>
                <a:cs typeface="Archivo Black"/>
                <a:sym typeface="Archivo Black"/>
              </a:rPr>
              <a:t>9. </a:t>
            </a:r>
            <a:r>
              <a:rPr lang="en-US" sz="850" spc="37">
                <a:solidFill>
                  <a:srgbClr val="8095A6"/>
                </a:solidFill>
                <a:latin typeface="Archivo Black"/>
                <a:ea typeface="Archivo Black"/>
                <a:cs typeface="Archivo Black"/>
                <a:sym typeface="Archivo Black"/>
              </a:rPr>
              <a:t>CALCULATE THE TOTAL VALUE OF ORDERS PLACED BY EACH CUSTOMER, CONSIDERING ALL THEIR ORDERS.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476250" y="476250"/>
            <a:ext cx="3741753" cy="1847094"/>
          </a:xfrm>
          <a:custGeom>
            <a:avLst/>
            <a:gdLst/>
            <a:ahLst/>
            <a:cxnLst/>
            <a:rect r="r" b="b" t="t" l="l"/>
            <a:pathLst>
              <a:path h="1847094" w="3741753">
                <a:moveTo>
                  <a:pt x="0" y="0"/>
                </a:moveTo>
                <a:lnTo>
                  <a:pt x="3741753" y="0"/>
                </a:lnTo>
                <a:lnTo>
                  <a:pt x="3741753" y="1847094"/>
                </a:lnTo>
                <a:lnTo>
                  <a:pt x="0" y="1847094"/>
                </a:lnTo>
                <a:lnTo>
                  <a:pt x="0" y="0"/>
                </a:lnTo>
                <a:close/>
              </a:path>
            </a:pathLst>
          </a:custGeom>
          <a:blipFill>
            <a:blip r:embed="rId2"/>
            <a:stretch>
              <a:fillRect l="0" t="0" r="0" b="0"/>
            </a:stretch>
          </a:blipFill>
        </p:spPr>
      </p:sp>
      <p:sp>
        <p:nvSpPr>
          <p:cNvPr name="Freeform 3" id="3"/>
          <p:cNvSpPr/>
          <p:nvPr/>
        </p:nvSpPr>
        <p:spPr>
          <a:xfrm flipH="false" flipV="false" rot="0">
            <a:off x="1305377" y="2437785"/>
            <a:ext cx="1827620" cy="2238564"/>
          </a:xfrm>
          <a:custGeom>
            <a:avLst/>
            <a:gdLst/>
            <a:ahLst/>
            <a:cxnLst/>
            <a:rect r="r" b="b" t="t" l="l"/>
            <a:pathLst>
              <a:path h="2238564" w="1827620">
                <a:moveTo>
                  <a:pt x="0" y="0"/>
                </a:moveTo>
                <a:lnTo>
                  <a:pt x="1827620" y="0"/>
                </a:lnTo>
                <a:lnTo>
                  <a:pt x="1827620" y="2238563"/>
                </a:lnTo>
                <a:lnTo>
                  <a:pt x="0" y="2238563"/>
                </a:lnTo>
                <a:lnTo>
                  <a:pt x="0" y="0"/>
                </a:lnTo>
                <a:close/>
              </a:path>
            </a:pathLst>
          </a:custGeom>
          <a:blipFill>
            <a:blip r:embed="rId3"/>
            <a:stretch>
              <a:fillRect l="0" t="0" r="0" b="0"/>
            </a:stretch>
          </a:blipFill>
        </p:spPr>
      </p:sp>
      <p:sp>
        <p:nvSpPr>
          <p:cNvPr name="TextBox 4" id="4"/>
          <p:cNvSpPr txBox="true"/>
          <p:nvPr/>
        </p:nvSpPr>
        <p:spPr>
          <a:xfrm rot="0">
            <a:off x="0" y="52738"/>
            <a:ext cx="4567553" cy="163322"/>
          </a:xfrm>
          <a:prstGeom prst="rect">
            <a:avLst/>
          </a:prstGeom>
        </p:spPr>
        <p:txBody>
          <a:bodyPr anchor="t" rtlCol="false" tIns="0" lIns="0" bIns="0" rIns="0">
            <a:spAutoFit/>
          </a:bodyPr>
          <a:lstStyle/>
          <a:p>
            <a:pPr algn="ctr">
              <a:lnSpc>
                <a:spcPts val="1217"/>
              </a:lnSpc>
              <a:spcBef>
                <a:spcPct val="0"/>
              </a:spcBef>
            </a:pPr>
            <a:r>
              <a:rPr lang="en-US" sz="869" spc="38">
                <a:solidFill>
                  <a:srgbClr val="8095A6"/>
                </a:solidFill>
                <a:latin typeface="Archivo Black"/>
                <a:ea typeface="Archivo Black"/>
                <a:cs typeface="Archivo Black"/>
                <a:sym typeface="Archivo Black"/>
              </a:rPr>
              <a:t>10. </a:t>
            </a:r>
            <a:r>
              <a:rPr lang="en-US" sz="869" spc="38">
                <a:solidFill>
                  <a:srgbClr val="8095A6"/>
                </a:solidFill>
                <a:latin typeface="Archivo Black"/>
                <a:ea typeface="Archivo Black"/>
                <a:cs typeface="Archivo Black"/>
                <a:sym typeface="Archivo Black"/>
              </a:rPr>
              <a:t>CALCULATE THE TOTAL SALES FOR EACH MONTH.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0" y="927615"/>
            <a:ext cx="4762500" cy="935401"/>
          </a:xfrm>
          <a:custGeom>
            <a:avLst/>
            <a:gdLst/>
            <a:ahLst/>
            <a:cxnLst/>
            <a:rect r="r" b="b" t="t" l="l"/>
            <a:pathLst>
              <a:path h="935401" w="4762500">
                <a:moveTo>
                  <a:pt x="0" y="0"/>
                </a:moveTo>
                <a:lnTo>
                  <a:pt x="4762500" y="0"/>
                </a:lnTo>
                <a:lnTo>
                  <a:pt x="4762500" y="935401"/>
                </a:lnTo>
                <a:lnTo>
                  <a:pt x="0" y="935401"/>
                </a:lnTo>
                <a:lnTo>
                  <a:pt x="0" y="0"/>
                </a:lnTo>
                <a:close/>
              </a:path>
            </a:pathLst>
          </a:custGeom>
          <a:blipFill>
            <a:blip r:embed="rId2"/>
            <a:stretch>
              <a:fillRect l="-473" t="-868" r="-473" b="-2605"/>
            </a:stretch>
          </a:blipFill>
        </p:spPr>
      </p:sp>
      <p:sp>
        <p:nvSpPr>
          <p:cNvPr name="Freeform 3" id="3"/>
          <p:cNvSpPr/>
          <p:nvPr/>
        </p:nvSpPr>
        <p:spPr>
          <a:xfrm flipH="false" flipV="false" rot="0">
            <a:off x="345402" y="2381250"/>
            <a:ext cx="4015629" cy="1658973"/>
          </a:xfrm>
          <a:custGeom>
            <a:avLst/>
            <a:gdLst/>
            <a:ahLst/>
            <a:cxnLst/>
            <a:rect r="r" b="b" t="t" l="l"/>
            <a:pathLst>
              <a:path h="1658973" w="4015629">
                <a:moveTo>
                  <a:pt x="0" y="0"/>
                </a:moveTo>
                <a:lnTo>
                  <a:pt x="4015629" y="0"/>
                </a:lnTo>
                <a:lnTo>
                  <a:pt x="4015629" y="1658973"/>
                </a:lnTo>
                <a:lnTo>
                  <a:pt x="0" y="1658973"/>
                </a:lnTo>
                <a:lnTo>
                  <a:pt x="0" y="0"/>
                </a:lnTo>
                <a:close/>
              </a:path>
            </a:pathLst>
          </a:custGeom>
          <a:blipFill>
            <a:blip r:embed="rId3"/>
            <a:stretch>
              <a:fillRect l="0" t="0" r="0" b="-2462"/>
            </a:stretch>
          </a:blipFill>
        </p:spPr>
      </p:sp>
      <p:sp>
        <p:nvSpPr>
          <p:cNvPr name="TextBox 4" id="4"/>
          <p:cNvSpPr txBox="true"/>
          <p:nvPr/>
        </p:nvSpPr>
        <p:spPr>
          <a:xfrm rot="0">
            <a:off x="0" y="105756"/>
            <a:ext cx="4706433" cy="307509"/>
          </a:xfrm>
          <a:prstGeom prst="rect">
            <a:avLst/>
          </a:prstGeom>
        </p:spPr>
        <p:txBody>
          <a:bodyPr anchor="t" rtlCol="false" tIns="0" lIns="0" bIns="0" rIns="0">
            <a:spAutoFit/>
          </a:bodyPr>
          <a:lstStyle/>
          <a:p>
            <a:pPr algn="ctr">
              <a:lnSpc>
                <a:spcPts val="1203"/>
              </a:lnSpc>
              <a:spcBef>
                <a:spcPct val="0"/>
              </a:spcBef>
            </a:pPr>
            <a:r>
              <a:rPr lang="en-US" sz="859" spc="37">
                <a:solidFill>
                  <a:srgbClr val="8095A6"/>
                </a:solidFill>
                <a:latin typeface="Archivo Black"/>
                <a:ea typeface="Archivo Black"/>
                <a:cs typeface="Archivo Black"/>
                <a:sym typeface="Archivo Black"/>
              </a:rPr>
              <a:t>11. </a:t>
            </a:r>
            <a:r>
              <a:rPr lang="en-US" sz="859" spc="37">
                <a:solidFill>
                  <a:srgbClr val="8095A6"/>
                </a:solidFill>
                <a:latin typeface="Archivo Black"/>
                <a:ea typeface="Archivo Black"/>
                <a:cs typeface="Archivo Black"/>
                <a:sym typeface="Archivo Black"/>
              </a:rPr>
              <a:t>RANK PRODUCTS WITHIN EACH CATEGORY BASED ON THE TOTAL QUANTITY SOLD USING WINDOW FUNCTIONS.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317658" y="534972"/>
            <a:ext cx="4127184" cy="2006635"/>
          </a:xfrm>
          <a:custGeom>
            <a:avLst/>
            <a:gdLst/>
            <a:ahLst/>
            <a:cxnLst/>
            <a:rect r="r" b="b" t="t" l="l"/>
            <a:pathLst>
              <a:path h="2006635" w="4127184">
                <a:moveTo>
                  <a:pt x="0" y="0"/>
                </a:moveTo>
                <a:lnTo>
                  <a:pt x="4127184" y="0"/>
                </a:lnTo>
                <a:lnTo>
                  <a:pt x="4127184" y="2006635"/>
                </a:lnTo>
                <a:lnTo>
                  <a:pt x="0" y="2006635"/>
                </a:lnTo>
                <a:lnTo>
                  <a:pt x="0" y="0"/>
                </a:lnTo>
                <a:close/>
              </a:path>
            </a:pathLst>
          </a:custGeom>
          <a:blipFill>
            <a:blip r:embed="rId2"/>
            <a:stretch>
              <a:fillRect l="0" t="0" r="0" b="0"/>
            </a:stretch>
          </a:blipFill>
        </p:spPr>
      </p:sp>
      <p:sp>
        <p:nvSpPr>
          <p:cNvPr name="Freeform 3" id="3"/>
          <p:cNvSpPr/>
          <p:nvPr/>
        </p:nvSpPr>
        <p:spPr>
          <a:xfrm flipH="false" flipV="false" rot="0">
            <a:off x="863881" y="2808307"/>
            <a:ext cx="3034738" cy="1670639"/>
          </a:xfrm>
          <a:custGeom>
            <a:avLst/>
            <a:gdLst/>
            <a:ahLst/>
            <a:cxnLst/>
            <a:rect r="r" b="b" t="t" l="l"/>
            <a:pathLst>
              <a:path h="1670639" w="3034738">
                <a:moveTo>
                  <a:pt x="0" y="0"/>
                </a:moveTo>
                <a:lnTo>
                  <a:pt x="3034738" y="0"/>
                </a:lnTo>
                <a:lnTo>
                  <a:pt x="3034738" y="1670639"/>
                </a:lnTo>
                <a:lnTo>
                  <a:pt x="0" y="1670639"/>
                </a:lnTo>
                <a:lnTo>
                  <a:pt x="0" y="0"/>
                </a:lnTo>
                <a:close/>
              </a:path>
            </a:pathLst>
          </a:custGeom>
          <a:blipFill>
            <a:blip r:embed="rId3"/>
            <a:stretch>
              <a:fillRect l="0" t="0" r="0" b="0"/>
            </a:stretch>
          </a:blipFill>
        </p:spPr>
      </p:sp>
      <p:sp>
        <p:nvSpPr>
          <p:cNvPr name="TextBox 4" id="4"/>
          <p:cNvSpPr txBox="true"/>
          <p:nvPr/>
        </p:nvSpPr>
        <p:spPr>
          <a:xfrm rot="0">
            <a:off x="0" y="35005"/>
            <a:ext cx="4762500" cy="308330"/>
          </a:xfrm>
          <a:prstGeom prst="rect">
            <a:avLst/>
          </a:prstGeom>
        </p:spPr>
        <p:txBody>
          <a:bodyPr anchor="t" rtlCol="false" tIns="0" lIns="0" bIns="0" rIns="0">
            <a:spAutoFit/>
          </a:bodyPr>
          <a:lstStyle/>
          <a:p>
            <a:pPr algn="ctr">
              <a:lnSpc>
                <a:spcPts val="1207"/>
              </a:lnSpc>
              <a:spcBef>
                <a:spcPct val="0"/>
              </a:spcBef>
            </a:pPr>
            <a:r>
              <a:rPr lang="en-US" sz="862" spc="37">
                <a:solidFill>
                  <a:srgbClr val="8095A6"/>
                </a:solidFill>
                <a:latin typeface="Archivo Black"/>
                <a:ea typeface="Archivo Black"/>
                <a:cs typeface="Archivo Black"/>
                <a:sym typeface="Archivo Black"/>
              </a:rPr>
              <a:t>12.  </a:t>
            </a:r>
            <a:r>
              <a:rPr lang="en-US" sz="862" spc="37">
                <a:solidFill>
                  <a:srgbClr val="8095A6"/>
                </a:solidFill>
                <a:latin typeface="Archivo Black"/>
                <a:ea typeface="Archivo Black"/>
                <a:cs typeface="Archivo Black"/>
                <a:sym typeface="Archivo Black"/>
              </a:rPr>
              <a:t>CALCULATE THE AVERAGE DELAY BETWEEN THE REQUIRED_DATE AND THE SHIPPED_DATE OF EACH ORDER.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397572" y="476250"/>
            <a:ext cx="3967356" cy="1850879"/>
          </a:xfrm>
          <a:custGeom>
            <a:avLst/>
            <a:gdLst/>
            <a:ahLst/>
            <a:cxnLst/>
            <a:rect r="r" b="b" t="t" l="l"/>
            <a:pathLst>
              <a:path h="1850879" w="3967356">
                <a:moveTo>
                  <a:pt x="0" y="0"/>
                </a:moveTo>
                <a:lnTo>
                  <a:pt x="3967356" y="0"/>
                </a:lnTo>
                <a:lnTo>
                  <a:pt x="3967356" y="1850879"/>
                </a:lnTo>
                <a:lnTo>
                  <a:pt x="0" y="1850879"/>
                </a:lnTo>
                <a:lnTo>
                  <a:pt x="0" y="0"/>
                </a:lnTo>
                <a:close/>
              </a:path>
            </a:pathLst>
          </a:custGeom>
          <a:blipFill>
            <a:blip r:embed="rId2"/>
            <a:stretch>
              <a:fillRect l="0" t="0" r="0" b="0"/>
            </a:stretch>
          </a:blipFill>
        </p:spPr>
      </p:sp>
      <p:sp>
        <p:nvSpPr>
          <p:cNvPr name="Freeform 3" id="3"/>
          <p:cNvSpPr/>
          <p:nvPr/>
        </p:nvSpPr>
        <p:spPr>
          <a:xfrm flipH="false" flipV="false" rot="0">
            <a:off x="767470" y="2536679"/>
            <a:ext cx="3016247" cy="1950627"/>
          </a:xfrm>
          <a:custGeom>
            <a:avLst/>
            <a:gdLst/>
            <a:ahLst/>
            <a:cxnLst/>
            <a:rect r="r" b="b" t="t" l="l"/>
            <a:pathLst>
              <a:path h="1950627" w="3016247">
                <a:moveTo>
                  <a:pt x="0" y="0"/>
                </a:moveTo>
                <a:lnTo>
                  <a:pt x="3016247" y="0"/>
                </a:lnTo>
                <a:lnTo>
                  <a:pt x="3016247" y="1950627"/>
                </a:lnTo>
                <a:lnTo>
                  <a:pt x="0" y="1950627"/>
                </a:lnTo>
                <a:lnTo>
                  <a:pt x="0" y="0"/>
                </a:lnTo>
                <a:close/>
              </a:path>
            </a:pathLst>
          </a:custGeom>
          <a:blipFill>
            <a:blip r:embed="rId3"/>
            <a:stretch>
              <a:fillRect l="0" t="0" r="0" b="0"/>
            </a:stretch>
          </a:blipFill>
        </p:spPr>
      </p:sp>
      <p:sp>
        <p:nvSpPr>
          <p:cNvPr name="TextBox 4" id="4"/>
          <p:cNvSpPr txBox="true"/>
          <p:nvPr/>
        </p:nvSpPr>
        <p:spPr>
          <a:xfrm rot="0">
            <a:off x="0" y="113493"/>
            <a:ext cx="4762500" cy="307509"/>
          </a:xfrm>
          <a:prstGeom prst="rect">
            <a:avLst/>
          </a:prstGeom>
        </p:spPr>
        <p:txBody>
          <a:bodyPr anchor="t" rtlCol="false" tIns="0" lIns="0" bIns="0" rIns="0">
            <a:spAutoFit/>
          </a:bodyPr>
          <a:lstStyle/>
          <a:p>
            <a:pPr algn="ctr">
              <a:lnSpc>
                <a:spcPts val="1204"/>
              </a:lnSpc>
              <a:spcBef>
                <a:spcPct val="0"/>
              </a:spcBef>
            </a:pPr>
            <a:r>
              <a:rPr lang="en-US" sz="860" spc="37">
                <a:solidFill>
                  <a:srgbClr val="8095A6"/>
                </a:solidFill>
                <a:latin typeface="Archivo Black"/>
                <a:ea typeface="Archivo Black"/>
                <a:cs typeface="Archivo Black"/>
                <a:sym typeface="Archivo Black"/>
              </a:rPr>
              <a:t>13.  </a:t>
            </a:r>
            <a:r>
              <a:rPr lang="en-US" sz="860" spc="37">
                <a:solidFill>
                  <a:srgbClr val="8095A6"/>
                </a:solidFill>
                <a:latin typeface="Archivo Black"/>
                <a:ea typeface="Archivo Black"/>
                <a:cs typeface="Archivo Black"/>
                <a:sym typeface="Archivo Black"/>
              </a:rPr>
              <a:t>IDENTIFY PRODUCTS THAT NEED RESTOCKING (LESS THAN 20 UNITS IN STOCK ACROSS ALL STORES).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0" y="621303"/>
            <a:ext cx="4762500" cy="2115023"/>
          </a:xfrm>
          <a:custGeom>
            <a:avLst/>
            <a:gdLst/>
            <a:ahLst/>
            <a:cxnLst/>
            <a:rect r="r" b="b" t="t" l="l"/>
            <a:pathLst>
              <a:path h="2115023" w="4762500">
                <a:moveTo>
                  <a:pt x="0" y="0"/>
                </a:moveTo>
                <a:lnTo>
                  <a:pt x="4762500" y="0"/>
                </a:lnTo>
                <a:lnTo>
                  <a:pt x="4762500" y="2115023"/>
                </a:lnTo>
                <a:lnTo>
                  <a:pt x="0" y="2115023"/>
                </a:lnTo>
                <a:lnTo>
                  <a:pt x="0" y="0"/>
                </a:lnTo>
                <a:close/>
              </a:path>
            </a:pathLst>
          </a:custGeom>
          <a:blipFill>
            <a:blip r:embed="rId2"/>
            <a:stretch>
              <a:fillRect l="0" t="0" r="0" b="0"/>
            </a:stretch>
          </a:blipFill>
        </p:spPr>
      </p:sp>
      <p:sp>
        <p:nvSpPr>
          <p:cNvPr name="Freeform 3" id="3"/>
          <p:cNvSpPr/>
          <p:nvPr/>
        </p:nvSpPr>
        <p:spPr>
          <a:xfrm flipH="false" flipV="false" rot="0">
            <a:off x="594316" y="2879201"/>
            <a:ext cx="3448014" cy="1799695"/>
          </a:xfrm>
          <a:custGeom>
            <a:avLst/>
            <a:gdLst/>
            <a:ahLst/>
            <a:cxnLst/>
            <a:rect r="r" b="b" t="t" l="l"/>
            <a:pathLst>
              <a:path h="1799695" w="3448014">
                <a:moveTo>
                  <a:pt x="0" y="0"/>
                </a:moveTo>
                <a:lnTo>
                  <a:pt x="3448014" y="0"/>
                </a:lnTo>
                <a:lnTo>
                  <a:pt x="3448014" y="1799695"/>
                </a:lnTo>
                <a:lnTo>
                  <a:pt x="0" y="1799695"/>
                </a:lnTo>
                <a:lnTo>
                  <a:pt x="0" y="0"/>
                </a:lnTo>
                <a:close/>
              </a:path>
            </a:pathLst>
          </a:custGeom>
          <a:blipFill>
            <a:blip r:embed="rId3"/>
            <a:stretch>
              <a:fillRect l="0" t="0" r="0" b="0"/>
            </a:stretch>
          </a:blipFill>
        </p:spPr>
      </p:sp>
      <p:sp>
        <p:nvSpPr>
          <p:cNvPr name="TextBox 4" id="4"/>
          <p:cNvSpPr txBox="true"/>
          <p:nvPr/>
        </p:nvSpPr>
        <p:spPr>
          <a:xfrm rot="0">
            <a:off x="0" y="23115"/>
            <a:ext cx="4762500" cy="453135"/>
          </a:xfrm>
          <a:prstGeom prst="rect">
            <a:avLst/>
          </a:prstGeom>
        </p:spPr>
        <p:txBody>
          <a:bodyPr anchor="t" rtlCol="false" tIns="0" lIns="0" bIns="0" rIns="0">
            <a:spAutoFit/>
          </a:bodyPr>
          <a:lstStyle/>
          <a:p>
            <a:pPr algn="ctr">
              <a:lnSpc>
                <a:spcPts val="1203"/>
              </a:lnSpc>
              <a:spcBef>
                <a:spcPct val="0"/>
              </a:spcBef>
            </a:pPr>
            <a:r>
              <a:rPr lang="en-US" sz="859" spc="37">
                <a:solidFill>
                  <a:srgbClr val="8095A6"/>
                </a:solidFill>
                <a:latin typeface="Archivo Black"/>
                <a:ea typeface="Archivo Black"/>
                <a:cs typeface="Archivo Black"/>
                <a:sym typeface="Archivo Black"/>
              </a:rPr>
              <a:t>14.  </a:t>
            </a:r>
            <a:r>
              <a:rPr lang="en-US" sz="859" spc="37">
                <a:solidFill>
                  <a:srgbClr val="8095A6"/>
                </a:solidFill>
                <a:latin typeface="Archivo Black"/>
                <a:ea typeface="Archivo Black"/>
                <a:cs typeface="Archivo Black"/>
                <a:sym typeface="Archivo Black"/>
              </a:rPr>
              <a:t>CALCULATE THE FREQUENCY AT WHICH CUSTOMERS MAKE PURCHASES, AND ASSIGN THEM INTO TIERS (E.G., "FREQUENT BUYERS", "OCCASIONAL BUYERS").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0" y="798552"/>
            <a:ext cx="4762500" cy="1249827"/>
          </a:xfrm>
          <a:custGeom>
            <a:avLst/>
            <a:gdLst/>
            <a:ahLst/>
            <a:cxnLst/>
            <a:rect r="r" b="b" t="t" l="l"/>
            <a:pathLst>
              <a:path h="1249827" w="4762500">
                <a:moveTo>
                  <a:pt x="0" y="0"/>
                </a:moveTo>
                <a:lnTo>
                  <a:pt x="4762500" y="0"/>
                </a:lnTo>
                <a:lnTo>
                  <a:pt x="4762500" y="1249827"/>
                </a:lnTo>
                <a:lnTo>
                  <a:pt x="0" y="1249827"/>
                </a:lnTo>
                <a:lnTo>
                  <a:pt x="0" y="0"/>
                </a:lnTo>
                <a:close/>
              </a:path>
            </a:pathLst>
          </a:custGeom>
          <a:blipFill>
            <a:blip r:embed="rId2"/>
            <a:stretch>
              <a:fillRect l="0" t="0" r="0" b="0"/>
            </a:stretch>
          </a:blipFill>
        </p:spPr>
      </p:sp>
      <p:sp>
        <p:nvSpPr>
          <p:cNvPr name="Freeform 3" id="3"/>
          <p:cNvSpPr/>
          <p:nvPr/>
        </p:nvSpPr>
        <p:spPr>
          <a:xfrm flipH="false" flipV="false" rot="0">
            <a:off x="1001721" y="2498172"/>
            <a:ext cx="2336672" cy="1163278"/>
          </a:xfrm>
          <a:custGeom>
            <a:avLst/>
            <a:gdLst/>
            <a:ahLst/>
            <a:cxnLst/>
            <a:rect r="r" b="b" t="t" l="l"/>
            <a:pathLst>
              <a:path h="1163278" w="2336672">
                <a:moveTo>
                  <a:pt x="0" y="0"/>
                </a:moveTo>
                <a:lnTo>
                  <a:pt x="2336672" y="0"/>
                </a:lnTo>
                <a:lnTo>
                  <a:pt x="2336672" y="1163278"/>
                </a:lnTo>
                <a:lnTo>
                  <a:pt x="0" y="1163278"/>
                </a:lnTo>
                <a:lnTo>
                  <a:pt x="0" y="0"/>
                </a:lnTo>
                <a:close/>
              </a:path>
            </a:pathLst>
          </a:custGeom>
          <a:blipFill>
            <a:blip r:embed="rId3"/>
            <a:stretch>
              <a:fillRect l="0" t="0" r="0" b="0"/>
            </a:stretch>
          </a:blipFill>
        </p:spPr>
      </p:sp>
      <p:sp>
        <p:nvSpPr>
          <p:cNvPr name="TextBox 4" id="4"/>
          <p:cNvSpPr txBox="true"/>
          <p:nvPr/>
        </p:nvSpPr>
        <p:spPr>
          <a:xfrm rot="0">
            <a:off x="0" y="35526"/>
            <a:ext cx="4762500" cy="313233"/>
          </a:xfrm>
          <a:prstGeom prst="rect">
            <a:avLst/>
          </a:prstGeom>
        </p:spPr>
        <p:txBody>
          <a:bodyPr anchor="t" rtlCol="false" tIns="0" lIns="0" bIns="0" rIns="0">
            <a:spAutoFit/>
          </a:bodyPr>
          <a:lstStyle/>
          <a:p>
            <a:pPr algn="ctr">
              <a:lnSpc>
                <a:spcPts val="1229"/>
              </a:lnSpc>
              <a:spcBef>
                <a:spcPct val="0"/>
              </a:spcBef>
            </a:pPr>
            <a:r>
              <a:rPr lang="en-US" sz="878" spc="38">
                <a:solidFill>
                  <a:srgbClr val="8095A6"/>
                </a:solidFill>
                <a:latin typeface="Archivo Black"/>
                <a:ea typeface="Archivo Black"/>
                <a:cs typeface="Archivo Black"/>
                <a:sym typeface="Archivo Black"/>
              </a:rPr>
              <a:t>15.  </a:t>
            </a:r>
            <a:r>
              <a:rPr lang="en-US" sz="878" spc="38">
                <a:solidFill>
                  <a:srgbClr val="8095A6"/>
                </a:solidFill>
                <a:latin typeface="Archivo Black"/>
                <a:ea typeface="Archivo Black"/>
                <a:cs typeface="Archivo Black"/>
                <a:sym typeface="Archivo Black"/>
              </a:rPr>
              <a:t>CALCULATE THE PERCENTAGE OF CUSTOMERS WHO HAVE MADE MORE THAN ONE ORDER.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530713" y="397004"/>
            <a:ext cx="3576377" cy="2272838"/>
          </a:xfrm>
          <a:custGeom>
            <a:avLst/>
            <a:gdLst/>
            <a:ahLst/>
            <a:cxnLst/>
            <a:rect r="r" b="b" t="t" l="l"/>
            <a:pathLst>
              <a:path h="2272838" w="3576377">
                <a:moveTo>
                  <a:pt x="0" y="0"/>
                </a:moveTo>
                <a:lnTo>
                  <a:pt x="3576378" y="0"/>
                </a:lnTo>
                <a:lnTo>
                  <a:pt x="3576378" y="2272838"/>
                </a:lnTo>
                <a:lnTo>
                  <a:pt x="0" y="2272838"/>
                </a:lnTo>
                <a:lnTo>
                  <a:pt x="0" y="0"/>
                </a:lnTo>
                <a:close/>
              </a:path>
            </a:pathLst>
          </a:custGeom>
          <a:blipFill>
            <a:blip r:embed="rId2"/>
            <a:stretch>
              <a:fillRect l="0" t="0" r="0" b="0"/>
            </a:stretch>
          </a:blipFill>
        </p:spPr>
      </p:sp>
      <p:sp>
        <p:nvSpPr>
          <p:cNvPr name="Freeform 3" id="3"/>
          <p:cNvSpPr/>
          <p:nvPr/>
        </p:nvSpPr>
        <p:spPr>
          <a:xfrm flipH="false" flipV="false" rot="0">
            <a:off x="998054" y="2862856"/>
            <a:ext cx="2641696" cy="1505676"/>
          </a:xfrm>
          <a:custGeom>
            <a:avLst/>
            <a:gdLst/>
            <a:ahLst/>
            <a:cxnLst/>
            <a:rect r="r" b="b" t="t" l="l"/>
            <a:pathLst>
              <a:path h="1505676" w="2641696">
                <a:moveTo>
                  <a:pt x="0" y="0"/>
                </a:moveTo>
                <a:lnTo>
                  <a:pt x="2641696" y="0"/>
                </a:lnTo>
                <a:lnTo>
                  <a:pt x="2641696" y="1505676"/>
                </a:lnTo>
                <a:lnTo>
                  <a:pt x="0" y="1505676"/>
                </a:lnTo>
                <a:lnTo>
                  <a:pt x="0" y="0"/>
                </a:lnTo>
                <a:close/>
              </a:path>
            </a:pathLst>
          </a:custGeom>
          <a:blipFill>
            <a:blip r:embed="rId3"/>
            <a:stretch>
              <a:fillRect l="0" t="0" r="0" b="0"/>
            </a:stretch>
          </a:blipFill>
        </p:spPr>
      </p:sp>
      <p:sp>
        <p:nvSpPr>
          <p:cNvPr name="TextBox 4" id="4"/>
          <p:cNvSpPr txBox="true"/>
          <p:nvPr/>
        </p:nvSpPr>
        <p:spPr>
          <a:xfrm rot="0">
            <a:off x="0" y="10637"/>
            <a:ext cx="4762500" cy="313233"/>
          </a:xfrm>
          <a:prstGeom prst="rect">
            <a:avLst/>
          </a:prstGeom>
        </p:spPr>
        <p:txBody>
          <a:bodyPr anchor="t" rtlCol="false" tIns="0" lIns="0" bIns="0" rIns="0">
            <a:spAutoFit/>
          </a:bodyPr>
          <a:lstStyle/>
          <a:p>
            <a:pPr algn="ctr">
              <a:lnSpc>
                <a:spcPts val="1229"/>
              </a:lnSpc>
              <a:spcBef>
                <a:spcPct val="0"/>
              </a:spcBef>
            </a:pPr>
            <a:r>
              <a:rPr lang="en-US" sz="878" spc="38">
                <a:solidFill>
                  <a:srgbClr val="8095A6"/>
                </a:solidFill>
                <a:latin typeface="Archivo Black"/>
                <a:ea typeface="Archivo Black"/>
                <a:cs typeface="Archivo Black"/>
                <a:sym typeface="Archivo Black"/>
              </a:rPr>
              <a:t>16. </a:t>
            </a:r>
            <a:r>
              <a:rPr lang="en-US" sz="878" spc="38">
                <a:solidFill>
                  <a:srgbClr val="8095A6"/>
                </a:solidFill>
                <a:latin typeface="Archivo Black"/>
                <a:ea typeface="Archivo Black"/>
                <a:cs typeface="Archivo Black"/>
                <a:sym typeface="Archivo Black"/>
              </a:rPr>
              <a:t>FOR EACH STORE, FIND THE TOP-SELLING PRODUCT CATEGORIES BY TOTAL SALES.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0F3F6"/>
        </a:solidFill>
      </p:bgPr>
    </p:bg>
    <p:spTree>
      <p:nvGrpSpPr>
        <p:cNvPr id="1" name=""/>
        <p:cNvGrpSpPr/>
        <p:nvPr/>
      </p:nvGrpSpPr>
      <p:grpSpPr>
        <a:xfrm>
          <a:off x="0" y="0"/>
          <a:ext cx="0" cy="0"/>
          <a:chOff x="0" y="0"/>
          <a:chExt cx="0" cy="0"/>
        </a:xfrm>
      </p:grpSpPr>
      <p:sp>
        <p:nvSpPr>
          <p:cNvPr name="TextBox 2" id="2"/>
          <p:cNvSpPr txBox="true"/>
          <p:nvPr/>
        </p:nvSpPr>
        <p:spPr>
          <a:xfrm rot="0">
            <a:off x="0" y="1158181"/>
            <a:ext cx="4762500" cy="2417564"/>
          </a:xfrm>
          <a:prstGeom prst="rect">
            <a:avLst/>
          </a:prstGeom>
        </p:spPr>
        <p:txBody>
          <a:bodyPr anchor="t" rtlCol="false" tIns="0" lIns="0" bIns="0" rIns="0">
            <a:spAutoFit/>
          </a:bodyPr>
          <a:lstStyle/>
          <a:p>
            <a:pPr algn="ctr">
              <a:lnSpc>
                <a:spcPts val="1172"/>
              </a:lnSpc>
            </a:pPr>
            <a:r>
              <a:rPr lang="en-US" sz="837" spc="36">
                <a:solidFill>
                  <a:srgbClr val="545454"/>
                </a:solidFill>
                <a:latin typeface="Archivo Black"/>
                <a:ea typeface="Archivo Black"/>
                <a:cs typeface="Archivo Black"/>
                <a:sym typeface="Archivo Black"/>
              </a:rPr>
              <a:t>                                             </a:t>
            </a:r>
          </a:p>
          <a:p>
            <a:pPr algn="ctr">
              <a:lnSpc>
                <a:spcPts val="1172"/>
              </a:lnSpc>
            </a:pPr>
          </a:p>
          <a:p>
            <a:pPr algn="ctr">
              <a:lnSpc>
                <a:spcPts val="1172"/>
              </a:lnSpc>
            </a:pPr>
          </a:p>
          <a:p>
            <a:pPr algn="ctr">
              <a:lnSpc>
                <a:spcPts val="1172"/>
              </a:lnSpc>
            </a:pPr>
          </a:p>
          <a:p>
            <a:pPr algn="ctr">
              <a:lnSpc>
                <a:spcPts val="1312"/>
              </a:lnSpc>
            </a:pPr>
            <a:r>
              <a:rPr lang="en-US" sz="937" spc="41">
                <a:solidFill>
                  <a:srgbClr val="545454"/>
                </a:solidFill>
                <a:latin typeface="Archivo Black"/>
                <a:ea typeface="Archivo Black"/>
                <a:cs typeface="Archivo Black"/>
                <a:sym typeface="Archivo Black"/>
              </a:rPr>
              <a:t>"Bike Store Retail Analytics for Optimized Sales and Inventory Management"</a:t>
            </a:r>
          </a:p>
          <a:p>
            <a:pPr algn="ctr">
              <a:lnSpc>
                <a:spcPts val="1312"/>
              </a:lnSpc>
            </a:pPr>
            <a:r>
              <a:rPr lang="en-US" sz="937" spc="41">
                <a:solidFill>
                  <a:srgbClr val="545454"/>
                </a:solidFill>
                <a:latin typeface="Archivo Black"/>
                <a:ea typeface="Archivo Black"/>
                <a:cs typeface="Archivo Black"/>
                <a:sym typeface="Archivo Black"/>
              </a:rPr>
              <a:t>The objective is to build a comprehensive SQL-based data analytics system for a multi-store retail business. The system will analyze sales performance, customer behavior, inventory levels, and operational efficiency. Insights from this system will aid in optimizing stock management, improving customer engagement, and identifying revenue-generating strategies.  </a:t>
            </a:r>
          </a:p>
          <a:p>
            <a:pPr algn="ctr">
              <a:lnSpc>
                <a:spcPts val="1172"/>
              </a:lnSpc>
            </a:pPr>
          </a:p>
          <a:p>
            <a:pPr algn="ctr">
              <a:lnSpc>
                <a:spcPts val="1172"/>
              </a:lnSpc>
            </a:pPr>
          </a:p>
          <a:p>
            <a:pPr algn="ctr">
              <a:lnSpc>
                <a:spcPts val="1172"/>
              </a:lnSpc>
            </a:pPr>
          </a:p>
          <a:p>
            <a:pPr algn="ctr">
              <a:lnSpc>
                <a:spcPts val="1172"/>
              </a:lnSpc>
            </a:pPr>
          </a:p>
        </p:txBody>
      </p:sp>
      <p:sp>
        <p:nvSpPr>
          <p:cNvPr name="TextBox 3" id="3"/>
          <p:cNvSpPr txBox="true"/>
          <p:nvPr/>
        </p:nvSpPr>
        <p:spPr>
          <a:xfrm rot="0">
            <a:off x="150711" y="823899"/>
            <a:ext cx="2230539" cy="196994"/>
          </a:xfrm>
          <a:prstGeom prst="rect">
            <a:avLst/>
          </a:prstGeom>
        </p:spPr>
        <p:txBody>
          <a:bodyPr anchor="t" rtlCol="false" tIns="0" lIns="0" bIns="0" rIns="0">
            <a:spAutoFit/>
          </a:bodyPr>
          <a:lstStyle/>
          <a:p>
            <a:pPr algn="ctr">
              <a:lnSpc>
                <a:spcPts val="1652"/>
              </a:lnSpc>
              <a:spcBef>
                <a:spcPct val="0"/>
              </a:spcBef>
            </a:pPr>
            <a:r>
              <a:rPr lang="en-US" sz="1180" spc="51">
                <a:solidFill>
                  <a:srgbClr val="8095A6"/>
                </a:solidFill>
                <a:latin typeface="Archivo Black"/>
                <a:ea typeface="Archivo Black"/>
                <a:cs typeface="Archivo Black"/>
                <a:sym typeface="Archivo Black"/>
              </a:rPr>
              <a:t>PROJECT OBJECTIVE: </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0F3F6"/>
        </a:solidFill>
      </p:bgPr>
    </p:bg>
    <p:spTree>
      <p:nvGrpSpPr>
        <p:cNvPr id="1" name=""/>
        <p:cNvGrpSpPr/>
        <p:nvPr/>
      </p:nvGrpSpPr>
      <p:grpSpPr>
        <a:xfrm>
          <a:off x="0" y="0"/>
          <a:ext cx="0" cy="0"/>
          <a:chOff x="0" y="0"/>
          <a:chExt cx="0" cy="0"/>
        </a:xfrm>
      </p:grpSpPr>
      <p:grpSp>
        <p:nvGrpSpPr>
          <p:cNvPr name="Group 2" id="2"/>
          <p:cNvGrpSpPr/>
          <p:nvPr/>
        </p:nvGrpSpPr>
        <p:grpSpPr>
          <a:xfrm rot="0">
            <a:off x="0" y="-164922"/>
            <a:ext cx="4762500" cy="825902"/>
            <a:chOff x="0" y="0"/>
            <a:chExt cx="2709333" cy="469846"/>
          </a:xfrm>
        </p:grpSpPr>
        <p:sp>
          <p:nvSpPr>
            <p:cNvPr name="Freeform 3" id="3"/>
            <p:cNvSpPr/>
            <p:nvPr/>
          </p:nvSpPr>
          <p:spPr>
            <a:xfrm flipH="false" flipV="false" rot="0">
              <a:off x="0" y="0"/>
              <a:ext cx="2709333" cy="469846"/>
            </a:xfrm>
            <a:custGeom>
              <a:avLst/>
              <a:gdLst/>
              <a:ahLst/>
              <a:cxnLst/>
              <a:rect r="r" b="b" t="t" l="l"/>
              <a:pathLst>
                <a:path h="469846" w="2709333">
                  <a:moveTo>
                    <a:pt x="1354667" y="0"/>
                  </a:moveTo>
                  <a:cubicBezTo>
                    <a:pt x="606505" y="0"/>
                    <a:pt x="0" y="105179"/>
                    <a:pt x="0" y="234923"/>
                  </a:cubicBezTo>
                  <a:cubicBezTo>
                    <a:pt x="0" y="364668"/>
                    <a:pt x="606505" y="469846"/>
                    <a:pt x="1354667" y="469846"/>
                  </a:cubicBezTo>
                  <a:cubicBezTo>
                    <a:pt x="2102828" y="469846"/>
                    <a:pt x="2709333" y="364668"/>
                    <a:pt x="2709333" y="234923"/>
                  </a:cubicBezTo>
                  <a:cubicBezTo>
                    <a:pt x="2709333" y="105179"/>
                    <a:pt x="2102828" y="0"/>
                    <a:pt x="1354667" y="0"/>
                  </a:cubicBezTo>
                  <a:close/>
                </a:path>
              </a:pathLst>
            </a:custGeom>
            <a:solidFill>
              <a:srgbClr val="F0F3F6"/>
            </a:solidFill>
          </p:spPr>
        </p:sp>
        <p:sp>
          <p:nvSpPr>
            <p:cNvPr name="TextBox 4" id="4"/>
            <p:cNvSpPr txBox="true"/>
            <p:nvPr/>
          </p:nvSpPr>
          <p:spPr>
            <a:xfrm>
              <a:off x="254000" y="5948"/>
              <a:ext cx="2201333" cy="419850"/>
            </a:xfrm>
            <a:prstGeom prst="rect">
              <a:avLst/>
            </a:prstGeom>
          </p:spPr>
          <p:txBody>
            <a:bodyPr anchor="ctr" rtlCol="false" tIns="50800" lIns="50800" bIns="50800" rIns="50800"/>
            <a:lstStyle/>
            <a:p>
              <a:pPr algn="ctr">
                <a:lnSpc>
                  <a:spcPts val="1207"/>
                </a:lnSpc>
              </a:pPr>
              <a:r>
                <a:rPr lang="en-US" sz="862" spc="37">
                  <a:solidFill>
                    <a:srgbClr val="000000"/>
                  </a:solidFill>
                  <a:latin typeface="Archivo Black"/>
                  <a:ea typeface="Archivo Black"/>
                  <a:cs typeface="Archivo Black"/>
                  <a:sym typeface="Archivo Black"/>
                </a:rPr>
                <a:t>CONCLUSION</a:t>
              </a:r>
            </a:p>
          </p:txBody>
        </p:sp>
      </p:grpSp>
      <p:sp>
        <p:nvSpPr>
          <p:cNvPr name="TextBox 5" id="5"/>
          <p:cNvSpPr txBox="true"/>
          <p:nvPr/>
        </p:nvSpPr>
        <p:spPr>
          <a:xfrm rot="0">
            <a:off x="175767" y="457200"/>
            <a:ext cx="1207258" cy="128817"/>
          </a:xfrm>
          <a:prstGeom prst="rect">
            <a:avLst/>
          </a:prstGeom>
        </p:spPr>
        <p:txBody>
          <a:bodyPr anchor="t" rtlCol="false" tIns="0" lIns="0" bIns="0" rIns="0">
            <a:spAutoFit/>
          </a:bodyPr>
          <a:lstStyle/>
          <a:p>
            <a:pPr algn="ctr">
              <a:lnSpc>
                <a:spcPts val="1067"/>
              </a:lnSpc>
              <a:spcBef>
                <a:spcPct val="0"/>
              </a:spcBef>
            </a:pPr>
            <a:r>
              <a:rPr lang="en-US" b="true" sz="762" spc="33" u="sng">
                <a:solidFill>
                  <a:srgbClr val="000000"/>
                </a:solidFill>
                <a:latin typeface="Space Mono Bold"/>
                <a:ea typeface="Space Mono Bold"/>
                <a:cs typeface="Space Mono Bold"/>
                <a:sym typeface="Space Mono Bold"/>
              </a:rPr>
              <a:t>CUSTOMER INSIGHTS :</a:t>
            </a:r>
          </a:p>
        </p:txBody>
      </p:sp>
      <p:sp>
        <p:nvSpPr>
          <p:cNvPr name="TextBox 6" id="6"/>
          <p:cNvSpPr txBox="true"/>
          <p:nvPr/>
        </p:nvSpPr>
        <p:spPr>
          <a:xfrm rot="0">
            <a:off x="0" y="710610"/>
            <a:ext cx="4762500" cy="280295"/>
          </a:xfrm>
          <a:prstGeom prst="rect">
            <a:avLst/>
          </a:prstGeom>
        </p:spPr>
        <p:txBody>
          <a:bodyPr anchor="t" rtlCol="false" tIns="0" lIns="0" bIns="0" rIns="0">
            <a:spAutoFit/>
          </a:bodyPr>
          <a:lstStyle/>
          <a:p>
            <a:pPr algn="ctr">
              <a:lnSpc>
                <a:spcPts val="1124"/>
              </a:lnSpc>
              <a:spcBef>
                <a:spcPct val="0"/>
              </a:spcBef>
            </a:pPr>
            <a:r>
              <a:rPr lang="en-US" sz="803" spc="35">
                <a:solidFill>
                  <a:srgbClr val="000000"/>
                </a:solidFill>
                <a:latin typeface="Alice Bold"/>
                <a:ea typeface="Alice Bold"/>
                <a:cs typeface="Alice Bold"/>
                <a:sym typeface="Alice Bold"/>
              </a:rPr>
              <a:t>INSIGHT: ONLY 9% OF CUSTOMERS ARE REPEAT BUYERS, INDICATING POTENTIAL FOR IMPROVING CUSTOMER RETENTION STRATEGIES.</a:t>
            </a:r>
          </a:p>
        </p:txBody>
      </p:sp>
      <p:sp>
        <p:nvSpPr>
          <p:cNvPr name="TextBox 7" id="7"/>
          <p:cNvSpPr txBox="true"/>
          <p:nvPr/>
        </p:nvSpPr>
        <p:spPr>
          <a:xfrm rot="0">
            <a:off x="0" y="1114730"/>
            <a:ext cx="4762500" cy="269790"/>
          </a:xfrm>
          <a:prstGeom prst="rect">
            <a:avLst/>
          </a:prstGeom>
        </p:spPr>
        <p:txBody>
          <a:bodyPr anchor="t" rtlCol="false" tIns="0" lIns="0" bIns="0" rIns="0">
            <a:spAutoFit/>
          </a:bodyPr>
          <a:lstStyle/>
          <a:p>
            <a:pPr algn="ctr">
              <a:lnSpc>
                <a:spcPts val="1077"/>
              </a:lnSpc>
              <a:spcBef>
                <a:spcPct val="0"/>
              </a:spcBef>
            </a:pPr>
            <a:r>
              <a:rPr lang="en-US" sz="769" spc="33">
                <a:solidFill>
                  <a:srgbClr val="000000"/>
                </a:solidFill>
                <a:latin typeface="Alice Bold"/>
                <a:ea typeface="Alice Bold"/>
                <a:cs typeface="Alice Bold"/>
                <a:sym typeface="Alice Bold"/>
              </a:rPr>
              <a:t>INSIGHT:       MOST CUSTOMERS FALL INTO THE "OCCASIONAL BUYERS" CATEGORY, HIGHLIGHTING AN OPPORTUNITY TO ENCOURAGE MORE FREQUENT PURCHASES.</a:t>
            </a:r>
          </a:p>
        </p:txBody>
      </p:sp>
      <p:sp>
        <p:nvSpPr>
          <p:cNvPr name="TextBox 8" id="8"/>
          <p:cNvSpPr txBox="true"/>
          <p:nvPr/>
        </p:nvSpPr>
        <p:spPr>
          <a:xfrm rot="0">
            <a:off x="175767" y="1508345"/>
            <a:ext cx="1360888" cy="143019"/>
          </a:xfrm>
          <a:prstGeom prst="rect">
            <a:avLst/>
          </a:prstGeom>
        </p:spPr>
        <p:txBody>
          <a:bodyPr anchor="t" rtlCol="false" tIns="0" lIns="0" bIns="0" rIns="0">
            <a:spAutoFit/>
          </a:bodyPr>
          <a:lstStyle/>
          <a:p>
            <a:pPr algn="ctr">
              <a:lnSpc>
                <a:spcPts val="1113"/>
              </a:lnSpc>
              <a:spcBef>
                <a:spcPct val="0"/>
              </a:spcBef>
            </a:pPr>
            <a:r>
              <a:rPr lang="en-US" b="true" sz="795" spc="34" u="sng">
                <a:solidFill>
                  <a:srgbClr val="000000"/>
                </a:solidFill>
                <a:latin typeface="Space Mono Bold"/>
                <a:ea typeface="Space Mono Bold"/>
                <a:cs typeface="Space Mono Bold"/>
                <a:sym typeface="Space Mono Bold"/>
              </a:rPr>
              <a:t>SALES OPTIMIZATION: </a:t>
            </a:r>
          </a:p>
        </p:txBody>
      </p:sp>
      <p:sp>
        <p:nvSpPr>
          <p:cNvPr name="TextBox 9" id="9"/>
          <p:cNvSpPr txBox="true"/>
          <p:nvPr/>
        </p:nvSpPr>
        <p:spPr>
          <a:xfrm rot="0">
            <a:off x="0" y="1703837"/>
            <a:ext cx="4762500" cy="262996"/>
          </a:xfrm>
          <a:prstGeom prst="rect">
            <a:avLst/>
          </a:prstGeom>
        </p:spPr>
        <p:txBody>
          <a:bodyPr anchor="t" rtlCol="false" tIns="0" lIns="0" bIns="0" rIns="0">
            <a:spAutoFit/>
          </a:bodyPr>
          <a:lstStyle/>
          <a:p>
            <a:pPr algn="ctr">
              <a:lnSpc>
                <a:spcPts val="1090"/>
              </a:lnSpc>
              <a:spcBef>
                <a:spcPct val="0"/>
              </a:spcBef>
            </a:pPr>
            <a:r>
              <a:rPr lang="en-US" sz="778" spc="34">
                <a:solidFill>
                  <a:srgbClr val="000000"/>
                </a:solidFill>
                <a:latin typeface="Alice Bold"/>
                <a:ea typeface="Alice Bold"/>
                <a:cs typeface="Alice Bold"/>
                <a:sym typeface="Alice Bold"/>
              </a:rPr>
              <a:t>‘ </a:t>
            </a:r>
            <a:r>
              <a:rPr lang="en-US" sz="778" spc="34">
                <a:solidFill>
                  <a:srgbClr val="000000"/>
                </a:solidFill>
                <a:latin typeface="Alice Bold"/>
                <a:ea typeface="Alice Bold"/>
                <a:cs typeface="Alice Bold"/>
                <a:sym typeface="Alice Bold"/>
              </a:rPr>
              <a:t>BALDWIN BIKES STORE’, </a:t>
            </a:r>
            <a:r>
              <a:rPr lang="en-US" sz="778" spc="34">
                <a:solidFill>
                  <a:srgbClr val="000000"/>
                </a:solidFill>
                <a:latin typeface="Alice Bold"/>
                <a:ea typeface="Alice Bold"/>
                <a:cs typeface="Alice Bold"/>
                <a:sym typeface="Alice Bold"/>
              </a:rPr>
              <a:t>IS PERFORMING THE BEST, LIKELY DUE TO HIGHER CUSTOMER TRAFFIC OR BETTER MARKETING STRATEGIES.</a:t>
            </a:r>
          </a:p>
        </p:txBody>
      </p:sp>
      <p:sp>
        <p:nvSpPr>
          <p:cNvPr name="TextBox 10" id="10"/>
          <p:cNvSpPr txBox="true"/>
          <p:nvPr/>
        </p:nvSpPr>
        <p:spPr>
          <a:xfrm rot="0">
            <a:off x="0" y="2014458"/>
            <a:ext cx="4762500" cy="267479"/>
          </a:xfrm>
          <a:prstGeom prst="rect">
            <a:avLst/>
          </a:prstGeom>
        </p:spPr>
        <p:txBody>
          <a:bodyPr anchor="t" rtlCol="false" tIns="0" lIns="0" bIns="0" rIns="0">
            <a:spAutoFit/>
          </a:bodyPr>
          <a:lstStyle/>
          <a:p>
            <a:pPr algn="ctr">
              <a:lnSpc>
                <a:spcPts val="1067"/>
              </a:lnSpc>
              <a:spcBef>
                <a:spcPct val="0"/>
              </a:spcBef>
            </a:pPr>
            <a:r>
              <a:rPr lang="en-US" sz="762" spc="33">
                <a:solidFill>
                  <a:srgbClr val="000000"/>
                </a:solidFill>
                <a:latin typeface="Alice Bold"/>
                <a:ea typeface="Alice Bold"/>
                <a:cs typeface="Alice Bold"/>
                <a:sym typeface="Alice Bold"/>
              </a:rPr>
              <a:t>'ROWLETT BIKES STORE', UNDERPERFORMS, WHICH MIGHT REQUIRE A REVIEW OF ITS PRODUCT OFFERINGS, LOCATION, OR STAFF EFFICIENCY</a:t>
            </a:r>
          </a:p>
        </p:txBody>
      </p:sp>
      <p:sp>
        <p:nvSpPr>
          <p:cNvPr name="TextBox 11" id="11"/>
          <p:cNvSpPr txBox="true"/>
          <p:nvPr/>
        </p:nvSpPr>
        <p:spPr>
          <a:xfrm rot="0">
            <a:off x="174584" y="2352675"/>
            <a:ext cx="1457342" cy="143017"/>
          </a:xfrm>
          <a:prstGeom prst="rect">
            <a:avLst/>
          </a:prstGeom>
        </p:spPr>
        <p:txBody>
          <a:bodyPr anchor="t" rtlCol="false" tIns="0" lIns="0" bIns="0" rIns="0">
            <a:spAutoFit/>
          </a:bodyPr>
          <a:lstStyle/>
          <a:p>
            <a:pPr algn="ctr">
              <a:lnSpc>
                <a:spcPts val="1113"/>
              </a:lnSpc>
              <a:spcBef>
                <a:spcPct val="0"/>
              </a:spcBef>
            </a:pPr>
            <a:r>
              <a:rPr lang="en-US" b="true" sz="795" spc="34" u="sng">
                <a:solidFill>
                  <a:srgbClr val="000000"/>
                </a:solidFill>
                <a:latin typeface="Space Mono Bold"/>
                <a:ea typeface="Space Mono Bold"/>
                <a:cs typeface="Space Mono Bold"/>
                <a:sym typeface="Space Mono Bold"/>
              </a:rPr>
              <a:t>INVENTORY MANAGEMENT: </a:t>
            </a:r>
          </a:p>
        </p:txBody>
      </p:sp>
      <p:sp>
        <p:nvSpPr>
          <p:cNvPr name="TextBox 12" id="12"/>
          <p:cNvSpPr txBox="true"/>
          <p:nvPr/>
        </p:nvSpPr>
        <p:spPr>
          <a:xfrm rot="0">
            <a:off x="0" y="2567650"/>
            <a:ext cx="4762500" cy="525754"/>
          </a:xfrm>
          <a:prstGeom prst="rect">
            <a:avLst/>
          </a:prstGeom>
        </p:spPr>
        <p:txBody>
          <a:bodyPr anchor="t" rtlCol="false" tIns="0" lIns="0" bIns="0" rIns="0">
            <a:spAutoFit/>
          </a:bodyPr>
          <a:lstStyle/>
          <a:p>
            <a:pPr algn="ctr">
              <a:lnSpc>
                <a:spcPts val="1067"/>
              </a:lnSpc>
              <a:spcBef>
                <a:spcPct val="0"/>
              </a:spcBef>
            </a:pPr>
            <a:r>
              <a:rPr lang="en-US" sz="762" spc="33">
                <a:solidFill>
                  <a:srgbClr val="000000"/>
                </a:solidFill>
                <a:latin typeface="Alice Bold"/>
                <a:ea typeface="Alice Bold"/>
                <a:cs typeface="Alice Bold"/>
                <a:sym typeface="Alice Bold"/>
              </a:rPr>
              <a:t>CERTAIN PRODUCTS HAVE A TOTAL QUANTITY OF LESS THAN 20 ACROSS ALL STORES, WHICH HIGHLIGHTS THE NEED FOR URGENT RESTOCKING. FOR EXAMPLE, PRODUCTS LIKE "TREK REMEDY 29 CARBON FRAMESET - 2016" AND "ELECTRA AMSTERDAM ORIGINAL 3I - 2015/2017" ARE RUNNING LOW ACROSS ALL LOCATIONS.</a:t>
            </a:r>
          </a:p>
        </p:txBody>
      </p:sp>
      <p:sp>
        <p:nvSpPr>
          <p:cNvPr name="TextBox 13" id="13"/>
          <p:cNvSpPr txBox="true"/>
          <p:nvPr/>
        </p:nvSpPr>
        <p:spPr>
          <a:xfrm rot="0">
            <a:off x="175767" y="3179129"/>
            <a:ext cx="1461371" cy="128817"/>
          </a:xfrm>
          <a:prstGeom prst="rect">
            <a:avLst/>
          </a:prstGeom>
        </p:spPr>
        <p:txBody>
          <a:bodyPr anchor="t" rtlCol="false" tIns="0" lIns="0" bIns="0" rIns="0">
            <a:spAutoFit/>
          </a:bodyPr>
          <a:lstStyle/>
          <a:p>
            <a:pPr algn="ctr">
              <a:lnSpc>
                <a:spcPts val="1067"/>
              </a:lnSpc>
              <a:spcBef>
                <a:spcPct val="0"/>
              </a:spcBef>
            </a:pPr>
            <a:r>
              <a:rPr lang="en-US" b="true" sz="762" spc="33" u="sng">
                <a:solidFill>
                  <a:srgbClr val="000000"/>
                </a:solidFill>
                <a:latin typeface="Space Mono Bold"/>
                <a:ea typeface="Space Mono Bold"/>
                <a:cs typeface="Space Mono Bold"/>
                <a:sym typeface="Space Mono Bold"/>
              </a:rPr>
              <a:t>OPERATIONAL EFFICIENCY:</a:t>
            </a:r>
          </a:p>
        </p:txBody>
      </p:sp>
      <p:sp>
        <p:nvSpPr>
          <p:cNvPr name="TextBox 14" id="14"/>
          <p:cNvSpPr txBox="true"/>
          <p:nvPr/>
        </p:nvSpPr>
        <p:spPr>
          <a:xfrm rot="0">
            <a:off x="143392" y="3355571"/>
            <a:ext cx="4475717" cy="138342"/>
          </a:xfrm>
          <a:prstGeom prst="rect">
            <a:avLst/>
          </a:prstGeom>
        </p:spPr>
        <p:txBody>
          <a:bodyPr anchor="t" rtlCol="false" tIns="0" lIns="0" bIns="0" rIns="0">
            <a:spAutoFit/>
          </a:bodyPr>
          <a:lstStyle/>
          <a:p>
            <a:pPr algn="ctr" marL="164650" indent="-82325" lvl="1">
              <a:lnSpc>
                <a:spcPts val="1067"/>
              </a:lnSpc>
              <a:buFont typeface="Arial"/>
              <a:buChar char="•"/>
            </a:pPr>
            <a:r>
              <a:rPr lang="en-US" sz="762" spc="33">
                <a:solidFill>
                  <a:srgbClr val="000000"/>
                </a:solidFill>
                <a:latin typeface="Alice Bold"/>
                <a:ea typeface="Alice Bold"/>
                <a:cs typeface="Alice Bold"/>
                <a:sym typeface="Alice Bold"/>
              </a:rPr>
              <a:t>MONTH 4 (APRIL) EXHIBITS THE HIGHEST TOTAL SALES WITH 1,350,058.59.</a:t>
            </a:r>
          </a:p>
        </p:txBody>
      </p:sp>
      <p:sp>
        <p:nvSpPr>
          <p:cNvPr name="TextBox 15" id="15"/>
          <p:cNvSpPr txBox="true"/>
          <p:nvPr/>
        </p:nvSpPr>
        <p:spPr>
          <a:xfrm rot="0">
            <a:off x="174584" y="3617738"/>
            <a:ext cx="4383567" cy="267479"/>
          </a:xfrm>
          <a:prstGeom prst="rect">
            <a:avLst/>
          </a:prstGeom>
        </p:spPr>
        <p:txBody>
          <a:bodyPr anchor="t" rtlCol="false" tIns="0" lIns="0" bIns="0" rIns="0">
            <a:spAutoFit/>
          </a:bodyPr>
          <a:lstStyle/>
          <a:p>
            <a:pPr algn="ctr" marL="164650" indent="-82325" lvl="1">
              <a:lnSpc>
                <a:spcPts val="1067"/>
              </a:lnSpc>
              <a:buFont typeface="Arial"/>
              <a:buChar char="•"/>
            </a:pPr>
            <a:r>
              <a:rPr lang="en-US" sz="762" spc="33">
                <a:solidFill>
                  <a:srgbClr val="000000"/>
                </a:solidFill>
                <a:latin typeface="Alice Bold"/>
                <a:ea typeface="Alice Bold"/>
                <a:cs typeface="Alice Bold"/>
                <a:sym typeface="Alice Bold"/>
              </a:rPr>
              <a:t>MONTH 1 (JANUARY) HAS STRONG SALES AT 984,440.64, INDICATING A POSSIBLE POST-HOLIDAY SHOPPING SURGE.</a:t>
            </a:r>
          </a:p>
        </p:txBody>
      </p:sp>
      <p:sp>
        <p:nvSpPr>
          <p:cNvPr name="TextBox 16" id="16"/>
          <p:cNvSpPr txBox="true"/>
          <p:nvPr/>
        </p:nvSpPr>
        <p:spPr>
          <a:xfrm rot="0">
            <a:off x="175767" y="3951892"/>
            <a:ext cx="4589343" cy="267479"/>
          </a:xfrm>
          <a:prstGeom prst="rect">
            <a:avLst/>
          </a:prstGeom>
        </p:spPr>
        <p:txBody>
          <a:bodyPr anchor="t" rtlCol="false" tIns="0" lIns="0" bIns="0" rIns="0">
            <a:spAutoFit/>
          </a:bodyPr>
          <a:lstStyle/>
          <a:p>
            <a:pPr algn="ctr" marL="164650" indent="-82325" lvl="1">
              <a:lnSpc>
                <a:spcPts val="1067"/>
              </a:lnSpc>
              <a:buFont typeface="Arial"/>
              <a:buChar char="•"/>
            </a:pPr>
            <a:r>
              <a:rPr lang="en-US" sz="762" spc="33">
                <a:solidFill>
                  <a:srgbClr val="000000"/>
                </a:solidFill>
                <a:latin typeface="Alice Bold"/>
                <a:ea typeface="Alice Bold"/>
                <a:cs typeface="Alice Bold"/>
                <a:sym typeface="Alice Bold"/>
              </a:rPr>
              <a:t>MONTH 10 (OCTOBER) SHOWS A DIP WITH TOTAL SALES AT 584,587.90, WHICH MAY SUGGEST REDUCED CONSUMER ACTIVITY DURING THIS TIME.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0F3F6"/>
        </a:solidFill>
      </p:bgPr>
    </p:bg>
    <p:spTree>
      <p:nvGrpSpPr>
        <p:cNvPr id="1" name=""/>
        <p:cNvGrpSpPr/>
        <p:nvPr/>
      </p:nvGrpSpPr>
      <p:grpSpPr>
        <a:xfrm>
          <a:off x="0" y="0"/>
          <a:ext cx="0" cy="0"/>
          <a:chOff x="0" y="0"/>
          <a:chExt cx="0" cy="0"/>
        </a:xfrm>
      </p:grpSpPr>
      <p:sp>
        <p:nvSpPr>
          <p:cNvPr name="TextBox 2" id="2"/>
          <p:cNvSpPr txBox="true"/>
          <p:nvPr/>
        </p:nvSpPr>
        <p:spPr>
          <a:xfrm rot="0">
            <a:off x="0" y="377865"/>
            <a:ext cx="4762500" cy="4252229"/>
          </a:xfrm>
          <a:prstGeom prst="rect">
            <a:avLst/>
          </a:prstGeom>
        </p:spPr>
        <p:txBody>
          <a:bodyPr anchor="t" rtlCol="false" tIns="0" lIns="0" bIns="0" rIns="0">
            <a:spAutoFit/>
          </a:bodyPr>
          <a:lstStyle/>
          <a:p>
            <a:pPr algn="ctr">
              <a:lnSpc>
                <a:spcPts val="1207"/>
              </a:lnSpc>
            </a:pPr>
            <a:r>
              <a:rPr lang="en-US" sz="862" spc="37">
                <a:solidFill>
                  <a:srgbClr val="000000"/>
                </a:solidFill>
                <a:latin typeface="Archivo Black"/>
                <a:ea typeface="Archivo Black"/>
                <a:cs typeface="Archivo Black"/>
                <a:sym typeface="Archivo Black"/>
              </a:rPr>
              <a:t>A retail chain with multiple stores, staff, and a wide range of products struggles with several operational challenges:                                     </a:t>
            </a:r>
          </a:p>
          <a:p>
            <a:pPr algn="ctr">
              <a:lnSpc>
                <a:spcPts val="1207"/>
              </a:lnSpc>
            </a:pPr>
          </a:p>
          <a:p>
            <a:pPr algn="ctr">
              <a:lnSpc>
                <a:spcPts val="1207"/>
              </a:lnSpc>
            </a:pPr>
          </a:p>
          <a:p>
            <a:pPr algn="ctr">
              <a:lnSpc>
                <a:spcPts val="1207"/>
              </a:lnSpc>
            </a:pPr>
            <a:r>
              <a:rPr lang="en-US" sz="862" spc="37">
                <a:solidFill>
                  <a:srgbClr val="000000"/>
                </a:solidFill>
                <a:latin typeface="Archivo Black"/>
                <a:ea typeface="Archivo Black"/>
                <a:cs typeface="Archivo Black"/>
                <a:sym typeface="Archivo Black"/>
              </a:rPr>
              <a:t>Customer Insights:</a:t>
            </a:r>
            <a:r>
              <a:rPr lang="en-US" sz="862" spc="37">
                <a:solidFill>
                  <a:srgbClr val="FF914D"/>
                </a:solidFill>
                <a:latin typeface="Archivo Black"/>
                <a:ea typeface="Archivo Black"/>
                <a:cs typeface="Archivo Black"/>
                <a:sym typeface="Archivo Black"/>
              </a:rPr>
              <a:t> </a:t>
            </a:r>
            <a:r>
              <a:rPr lang="en-US" sz="862" spc="37">
                <a:solidFill>
                  <a:srgbClr val="000000"/>
                </a:solidFill>
                <a:latin typeface="Archivo Black"/>
                <a:ea typeface="Archivo Black"/>
                <a:cs typeface="Archivo Black"/>
                <a:sym typeface="Archivo Black"/>
              </a:rPr>
              <a:t>                                                                   </a:t>
            </a:r>
          </a:p>
          <a:p>
            <a:pPr algn="ctr">
              <a:lnSpc>
                <a:spcPts val="1207"/>
              </a:lnSpc>
            </a:pPr>
            <a:r>
              <a:rPr lang="en-US" sz="862" spc="37">
                <a:solidFill>
                  <a:srgbClr val="000000"/>
                </a:solidFill>
                <a:latin typeface="Archivo Black"/>
                <a:ea typeface="Archivo Black"/>
                <a:cs typeface="Archivo Black"/>
                <a:sym typeface="Archivo Black"/>
              </a:rPr>
              <a:t>                                                                </a:t>
            </a: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Identifying frequent buyers and understanding customer purchasing patterns.                                                                                           </a:t>
            </a:r>
          </a:p>
          <a:p>
            <a:pPr algn="ctr">
              <a:lnSpc>
                <a:spcPts val="1207"/>
              </a:lnSpc>
            </a:pPr>
            <a:r>
              <a:rPr lang="en-US" sz="862" spc="37">
                <a:solidFill>
                  <a:srgbClr val="545454"/>
                </a:solidFill>
                <a:latin typeface="Archivo Black"/>
                <a:ea typeface="Archivo Black"/>
                <a:cs typeface="Archivo Black"/>
                <a:sym typeface="Archivo Black"/>
              </a:rPr>
              <a:t>                                                                </a:t>
            </a: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Segmenting customers into tiers to target promotions effectively.</a:t>
            </a:r>
          </a:p>
          <a:p>
            <a:pPr algn="ctr">
              <a:lnSpc>
                <a:spcPts val="1207"/>
              </a:lnSpc>
            </a:pPr>
          </a:p>
          <a:p>
            <a:pPr algn="ctr">
              <a:lnSpc>
                <a:spcPts val="1207"/>
              </a:lnSpc>
            </a:pPr>
            <a:r>
              <a:rPr lang="en-US" sz="862" spc="37">
                <a:solidFill>
                  <a:srgbClr val="000000"/>
                </a:solidFill>
                <a:latin typeface="Archivo Black"/>
                <a:ea typeface="Archivo Black"/>
                <a:cs typeface="Archivo Black"/>
                <a:sym typeface="Archivo Black"/>
              </a:rPr>
              <a:t>Sales Optimization:                                                                     </a:t>
            </a:r>
          </a:p>
          <a:p>
            <a:pPr algn="ctr">
              <a:lnSpc>
                <a:spcPts val="1207"/>
              </a:lnSpc>
            </a:pP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Tracking sales trends by products, categories, and stores.                </a:t>
            </a:r>
          </a:p>
          <a:p>
            <a:pPr algn="ctr">
              <a:lnSpc>
                <a:spcPts val="1207"/>
              </a:lnSpc>
            </a:pP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Recognizing top-performing stores and identifying areas of                  improvement.</a:t>
            </a:r>
            <a:r>
              <a:rPr lang="en-US" sz="862" spc="37">
                <a:solidFill>
                  <a:srgbClr val="000000"/>
                </a:solidFill>
                <a:latin typeface="Archivo Black"/>
                <a:ea typeface="Archivo Black"/>
                <a:cs typeface="Archivo Black"/>
                <a:sym typeface="Archivo Black"/>
              </a:rPr>
              <a:t>                                                                                                        </a:t>
            </a:r>
          </a:p>
          <a:p>
            <a:pPr algn="ctr">
              <a:lnSpc>
                <a:spcPts val="1207"/>
              </a:lnSpc>
            </a:pPr>
            <a:r>
              <a:rPr lang="en-US" sz="862" spc="37">
                <a:solidFill>
                  <a:srgbClr val="000000"/>
                </a:solidFill>
                <a:latin typeface="Archivo Black"/>
                <a:ea typeface="Archivo Black"/>
                <a:cs typeface="Archivo Black"/>
                <a:sym typeface="Archivo Black"/>
              </a:rPr>
              <a:t>                                                              </a:t>
            </a:r>
          </a:p>
          <a:p>
            <a:pPr algn="ctr">
              <a:lnSpc>
                <a:spcPts val="1207"/>
              </a:lnSpc>
            </a:pPr>
            <a:r>
              <a:rPr lang="en-US" sz="862" spc="37">
                <a:solidFill>
                  <a:srgbClr val="000000"/>
                </a:solidFill>
                <a:latin typeface="Archivo Black"/>
                <a:ea typeface="Archivo Black"/>
                <a:cs typeface="Archivo Black"/>
                <a:sym typeface="Archivo Black"/>
              </a:rPr>
              <a:t>Inventory Management:                                                              </a:t>
            </a:r>
          </a:p>
          <a:p>
            <a:pPr algn="ctr">
              <a:lnSpc>
                <a:spcPts val="1207"/>
              </a:lnSpc>
            </a:pPr>
            <a:r>
              <a:rPr lang="en-US" sz="862" spc="37">
                <a:solidFill>
                  <a:srgbClr val="000000"/>
                </a:solidFill>
                <a:latin typeface="Archivo Black"/>
                <a:ea typeface="Archivo Black"/>
                <a:cs typeface="Archivo Black"/>
                <a:sym typeface="Archivo Black"/>
              </a:rPr>
              <a:t>                                            </a:t>
            </a: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Identifying products with low stock levels.                                        </a:t>
            </a:r>
          </a:p>
          <a:p>
            <a:pPr algn="ctr">
              <a:lnSpc>
                <a:spcPts val="1207"/>
              </a:lnSpc>
            </a:pPr>
            <a:r>
              <a:rPr lang="en-US" sz="862" spc="37">
                <a:solidFill>
                  <a:srgbClr val="545454"/>
                </a:solidFill>
                <a:latin typeface="Archivo Black"/>
                <a:ea typeface="Archivo Black"/>
                <a:cs typeface="Archivo Black"/>
                <a:sym typeface="Archivo Black"/>
              </a:rPr>
              <a:t>                                 </a:t>
            </a: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Ranking products based on sales to prioritize restocking efficiently.  </a:t>
            </a:r>
          </a:p>
          <a:p>
            <a:pPr algn="ctr">
              <a:lnSpc>
                <a:spcPts val="1207"/>
              </a:lnSpc>
            </a:pPr>
          </a:p>
          <a:p>
            <a:pPr algn="ctr">
              <a:lnSpc>
                <a:spcPts val="1207"/>
              </a:lnSpc>
            </a:pPr>
            <a:r>
              <a:rPr lang="en-US" sz="862" spc="37">
                <a:solidFill>
                  <a:srgbClr val="000000"/>
                </a:solidFill>
                <a:latin typeface="Archivo Black"/>
                <a:ea typeface="Archivo Black"/>
                <a:cs typeface="Archivo Black"/>
                <a:sym typeface="Archivo Black"/>
              </a:rPr>
              <a:t>Operational Efficiency:                                                                </a:t>
            </a:r>
          </a:p>
          <a:p>
            <a:pPr algn="ctr">
              <a:lnSpc>
                <a:spcPts val="1207"/>
              </a:lnSpc>
            </a:pPr>
            <a:r>
              <a:rPr lang="en-US" sz="862" spc="37">
                <a:solidFill>
                  <a:srgbClr val="000000"/>
                </a:solidFill>
                <a:latin typeface="Archivo Black"/>
                <a:ea typeface="Archivo Black"/>
                <a:cs typeface="Archivo Black"/>
                <a:sym typeface="Archivo Black"/>
              </a:rPr>
              <a:t>                                                    </a:t>
            </a: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Understanding delays in shipping and identifying causes.                 </a:t>
            </a:r>
          </a:p>
          <a:p>
            <a:pPr algn="ctr">
              <a:lnSpc>
                <a:spcPts val="1207"/>
              </a:lnSpc>
            </a:pPr>
            <a:r>
              <a:rPr lang="en-US" sz="862" spc="37">
                <a:solidFill>
                  <a:srgbClr val="545454"/>
                </a:solidFill>
                <a:latin typeface="Archivo Black"/>
                <a:ea typeface="Archivo Black"/>
                <a:cs typeface="Archivo Black"/>
                <a:sym typeface="Archivo Black"/>
              </a:rPr>
              <a:t>               </a:t>
            </a:r>
          </a:p>
          <a:p>
            <a:pPr algn="ctr" marL="186240" indent="-93120" lvl="1">
              <a:lnSpc>
                <a:spcPts val="1207"/>
              </a:lnSpc>
              <a:buFont typeface="Arial"/>
              <a:buChar char="•"/>
            </a:pPr>
            <a:r>
              <a:rPr lang="en-US" sz="862" spc="37">
                <a:solidFill>
                  <a:srgbClr val="545454"/>
                </a:solidFill>
                <a:latin typeface="Archivo Black"/>
                <a:ea typeface="Archivo Black"/>
                <a:cs typeface="Archivo Black"/>
                <a:sym typeface="Archivo Black"/>
              </a:rPr>
              <a:t>Evaluating monthly sales and predicting future trends. </a:t>
            </a:r>
            <a:r>
              <a:rPr lang="en-US" sz="862" spc="37">
                <a:solidFill>
                  <a:srgbClr val="000000"/>
                </a:solidFill>
                <a:latin typeface="Archivo Black"/>
                <a:ea typeface="Archivo Black"/>
                <a:cs typeface="Archivo Black"/>
                <a:sym typeface="Archivo Black"/>
              </a:rPr>
              <a:t>                    </a:t>
            </a:r>
          </a:p>
        </p:txBody>
      </p:sp>
      <p:sp>
        <p:nvSpPr>
          <p:cNvPr name="TextBox 3" id="3"/>
          <p:cNvSpPr txBox="true"/>
          <p:nvPr/>
        </p:nvSpPr>
        <p:spPr>
          <a:xfrm rot="0">
            <a:off x="1233974" y="52460"/>
            <a:ext cx="1767348" cy="163497"/>
          </a:xfrm>
          <a:prstGeom prst="rect">
            <a:avLst/>
          </a:prstGeom>
        </p:spPr>
        <p:txBody>
          <a:bodyPr anchor="t" rtlCol="false" tIns="0" lIns="0" bIns="0" rIns="0">
            <a:spAutoFit/>
          </a:bodyPr>
          <a:lstStyle/>
          <a:p>
            <a:pPr algn="ctr">
              <a:lnSpc>
                <a:spcPts val="1336"/>
              </a:lnSpc>
              <a:spcBef>
                <a:spcPct val="0"/>
              </a:spcBef>
            </a:pPr>
            <a:r>
              <a:rPr lang="en-US" sz="954" spc="42">
                <a:solidFill>
                  <a:srgbClr val="000000"/>
                </a:solidFill>
                <a:latin typeface="Archivo Black"/>
                <a:ea typeface="Archivo Black"/>
                <a:cs typeface="Archivo Black"/>
                <a:sym typeface="Archivo Black"/>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362688" y="660578"/>
            <a:ext cx="4037124" cy="1026725"/>
          </a:xfrm>
          <a:custGeom>
            <a:avLst/>
            <a:gdLst/>
            <a:ahLst/>
            <a:cxnLst/>
            <a:rect r="r" b="b" t="t" l="l"/>
            <a:pathLst>
              <a:path h="1026725" w="4037124">
                <a:moveTo>
                  <a:pt x="0" y="0"/>
                </a:moveTo>
                <a:lnTo>
                  <a:pt x="4037124" y="0"/>
                </a:lnTo>
                <a:lnTo>
                  <a:pt x="4037124" y="1026726"/>
                </a:lnTo>
                <a:lnTo>
                  <a:pt x="0" y="1026726"/>
                </a:lnTo>
                <a:lnTo>
                  <a:pt x="0" y="0"/>
                </a:lnTo>
                <a:close/>
              </a:path>
            </a:pathLst>
          </a:custGeom>
          <a:blipFill>
            <a:blip r:embed="rId2"/>
            <a:stretch>
              <a:fillRect l="0" t="0" r="0" b="0"/>
            </a:stretch>
          </a:blipFill>
        </p:spPr>
      </p:sp>
      <p:sp>
        <p:nvSpPr>
          <p:cNvPr name="Freeform 3" id="3"/>
          <p:cNvSpPr/>
          <p:nvPr/>
        </p:nvSpPr>
        <p:spPr>
          <a:xfrm flipH="false" flipV="false" rot="0">
            <a:off x="476250" y="1896561"/>
            <a:ext cx="3379648" cy="2389689"/>
          </a:xfrm>
          <a:custGeom>
            <a:avLst/>
            <a:gdLst/>
            <a:ahLst/>
            <a:cxnLst/>
            <a:rect r="r" b="b" t="t" l="l"/>
            <a:pathLst>
              <a:path h="2389689" w="3379648">
                <a:moveTo>
                  <a:pt x="0" y="0"/>
                </a:moveTo>
                <a:lnTo>
                  <a:pt x="3379648" y="0"/>
                </a:lnTo>
                <a:lnTo>
                  <a:pt x="3379648" y="2389689"/>
                </a:lnTo>
                <a:lnTo>
                  <a:pt x="0" y="2389689"/>
                </a:lnTo>
                <a:lnTo>
                  <a:pt x="0" y="0"/>
                </a:lnTo>
                <a:close/>
              </a:path>
            </a:pathLst>
          </a:custGeom>
          <a:blipFill>
            <a:blip r:embed="rId3"/>
            <a:stretch>
              <a:fillRect l="0" t="-180" r="0" b="-478"/>
            </a:stretch>
          </a:blipFill>
        </p:spPr>
      </p:sp>
      <p:sp>
        <p:nvSpPr>
          <p:cNvPr name="TextBox 4" id="4"/>
          <p:cNvSpPr txBox="true"/>
          <p:nvPr/>
        </p:nvSpPr>
        <p:spPr>
          <a:xfrm rot="0">
            <a:off x="115238" y="34155"/>
            <a:ext cx="4647262" cy="294882"/>
          </a:xfrm>
          <a:prstGeom prst="rect">
            <a:avLst/>
          </a:prstGeom>
        </p:spPr>
        <p:txBody>
          <a:bodyPr anchor="t" rtlCol="false" tIns="0" lIns="0" bIns="0" rIns="0">
            <a:spAutoFit/>
          </a:bodyPr>
          <a:lstStyle/>
          <a:p>
            <a:pPr algn="ctr" marL="183536" indent="-91768" lvl="1">
              <a:lnSpc>
                <a:spcPts val="1190"/>
              </a:lnSpc>
              <a:spcBef>
                <a:spcPct val="0"/>
              </a:spcBef>
              <a:buAutoNum type="arabicPeriod" startAt="1"/>
            </a:pPr>
            <a:r>
              <a:rPr lang="en-US" sz="850" spc="37">
                <a:solidFill>
                  <a:srgbClr val="8095A6"/>
                </a:solidFill>
                <a:latin typeface="Archivo Black"/>
                <a:ea typeface="Archivo Black"/>
                <a:cs typeface="Archivo Black"/>
                <a:sym typeface="Archivo Black"/>
              </a:rPr>
              <a:t> RETRIEVE ALL ORDERS PLACED BY CUSTOMERS, INCLUDING ORDER DATE AND CUSTOMER NAME.</a:t>
            </a:r>
          </a:p>
        </p:txBody>
      </p:sp>
      <p:sp>
        <p:nvSpPr>
          <p:cNvPr name="TextBox 5" id="5"/>
          <p:cNvSpPr txBox="true"/>
          <p:nvPr/>
        </p:nvSpPr>
        <p:spPr>
          <a:xfrm rot="0">
            <a:off x="4286250" y="423862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193459" y="621682"/>
            <a:ext cx="4343792" cy="968571"/>
          </a:xfrm>
          <a:custGeom>
            <a:avLst/>
            <a:gdLst/>
            <a:ahLst/>
            <a:cxnLst/>
            <a:rect r="r" b="b" t="t" l="l"/>
            <a:pathLst>
              <a:path h="968571" w="4343792">
                <a:moveTo>
                  <a:pt x="0" y="0"/>
                </a:moveTo>
                <a:lnTo>
                  <a:pt x="4343791" y="0"/>
                </a:lnTo>
                <a:lnTo>
                  <a:pt x="4343791" y="968572"/>
                </a:lnTo>
                <a:lnTo>
                  <a:pt x="0" y="968572"/>
                </a:lnTo>
                <a:lnTo>
                  <a:pt x="0" y="0"/>
                </a:lnTo>
                <a:close/>
              </a:path>
            </a:pathLst>
          </a:custGeom>
          <a:blipFill>
            <a:blip r:embed="rId2"/>
            <a:stretch>
              <a:fillRect l="0" t="-910" r="0" b="-910"/>
            </a:stretch>
          </a:blipFill>
        </p:spPr>
      </p:sp>
      <p:sp>
        <p:nvSpPr>
          <p:cNvPr name="Freeform 3" id="3"/>
          <p:cNvSpPr/>
          <p:nvPr/>
        </p:nvSpPr>
        <p:spPr>
          <a:xfrm flipH="false" flipV="false" rot="0">
            <a:off x="476250" y="1839652"/>
            <a:ext cx="3391952" cy="2446598"/>
          </a:xfrm>
          <a:custGeom>
            <a:avLst/>
            <a:gdLst/>
            <a:ahLst/>
            <a:cxnLst/>
            <a:rect r="r" b="b" t="t" l="l"/>
            <a:pathLst>
              <a:path h="2446598" w="3391952">
                <a:moveTo>
                  <a:pt x="0" y="0"/>
                </a:moveTo>
                <a:lnTo>
                  <a:pt x="3391952" y="0"/>
                </a:lnTo>
                <a:lnTo>
                  <a:pt x="3391952" y="2446598"/>
                </a:lnTo>
                <a:lnTo>
                  <a:pt x="0" y="2446598"/>
                </a:lnTo>
                <a:lnTo>
                  <a:pt x="0" y="0"/>
                </a:lnTo>
                <a:close/>
              </a:path>
            </a:pathLst>
          </a:custGeom>
          <a:blipFill>
            <a:blip r:embed="rId3"/>
            <a:stretch>
              <a:fillRect l="0" t="-1719" r="0" b="-2777"/>
            </a:stretch>
          </a:blipFill>
        </p:spPr>
      </p:sp>
      <p:sp>
        <p:nvSpPr>
          <p:cNvPr name="TextBox 4" id="4"/>
          <p:cNvSpPr txBox="true"/>
          <p:nvPr/>
        </p:nvSpPr>
        <p:spPr>
          <a:xfrm rot="0">
            <a:off x="0" y="-38100"/>
            <a:ext cx="4762500" cy="316215"/>
          </a:xfrm>
          <a:prstGeom prst="rect">
            <a:avLst/>
          </a:prstGeom>
        </p:spPr>
        <p:txBody>
          <a:bodyPr anchor="t" rtlCol="false" tIns="0" lIns="0" bIns="0" rIns="0">
            <a:spAutoFit/>
          </a:bodyPr>
          <a:lstStyle/>
          <a:p>
            <a:pPr algn="ctr">
              <a:lnSpc>
                <a:spcPts val="1242"/>
              </a:lnSpc>
              <a:spcBef>
                <a:spcPct val="0"/>
              </a:spcBef>
            </a:pPr>
            <a:r>
              <a:rPr lang="en-US" sz="887" spc="39">
                <a:solidFill>
                  <a:srgbClr val="8095A6"/>
                </a:solidFill>
                <a:latin typeface="Archivo Black"/>
                <a:ea typeface="Archivo Black"/>
                <a:cs typeface="Archivo Black"/>
                <a:sym typeface="Archivo Black"/>
              </a:rPr>
              <a:t>2.   </a:t>
            </a:r>
            <a:r>
              <a:rPr lang="en-US" sz="887" spc="39">
                <a:solidFill>
                  <a:srgbClr val="8095A6"/>
                </a:solidFill>
                <a:latin typeface="Archivo Black"/>
                <a:ea typeface="Archivo Black"/>
                <a:cs typeface="Archivo Black"/>
                <a:sym typeface="Archivo Black"/>
              </a:rPr>
              <a:t>LIST ALL STAFF MEMBERS AND THE STORES THEY ARE ASSOCIATED WITH.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0" y="855839"/>
            <a:ext cx="4762500" cy="798801"/>
          </a:xfrm>
          <a:custGeom>
            <a:avLst/>
            <a:gdLst/>
            <a:ahLst/>
            <a:cxnLst/>
            <a:rect r="r" b="b" t="t" l="l"/>
            <a:pathLst>
              <a:path h="798801" w="4762500">
                <a:moveTo>
                  <a:pt x="0" y="0"/>
                </a:moveTo>
                <a:lnTo>
                  <a:pt x="4762500" y="0"/>
                </a:lnTo>
                <a:lnTo>
                  <a:pt x="4762500" y="798800"/>
                </a:lnTo>
                <a:lnTo>
                  <a:pt x="0" y="798800"/>
                </a:lnTo>
                <a:lnTo>
                  <a:pt x="0" y="0"/>
                </a:lnTo>
                <a:close/>
              </a:path>
            </a:pathLst>
          </a:custGeom>
          <a:blipFill>
            <a:blip r:embed="rId2"/>
            <a:stretch>
              <a:fillRect l="0" t="-1685" r="0" b="-6009"/>
            </a:stretch>
          </a:blipFill>
        </p:spPr>
      </p:sp>
      <p:sp>
        <p:nvSpPr>
          <p:cNvPr name="Freeform 3" id="3"/>
          <p:cNvSpPr/>
          <p:nvPr/>
        </p:nvSpPr>
        <p:spPr>
          <a:xfrm flipH="false" flipV="false" rot="0">
            <a:off x="0" y="2192356"/>
            <a:ext cx="4762500" cy="1647358"/>
          </a:xfrm>
          <a:custGeom>
            <a:avLst/>
            <a:gdLst/>
            <a:ahLst/>
            <a:cxnLst/>
            <a:rect r="r" b="b" t="t" l="l"/>
            <a:pathLst>
              <a:path h="1647358" w="4762500">
                <a:moveTo>
                  <a:pt x="0" y="0"/>
                </a:moveTo>
                <a:lnTo>
                  <a:pt x="4762500" y="0"/>
                </a:lnTo>
                <a:lnTo>
                  <a:pt x="4762500" y="1647357"/>
                </a:lnTo>
                <a:lnTo>
                  <a:pt x="0" y="1647357"/>
                </a:lnTo>
                <a:lnTo>
                  <a:pt x="0" y="0"/>
                </a:lnTo>
                <a:close/>
              </a:path>
            </a:pathLst>
          </a:custGeom>
          <a:blipFill>
            <a:blip r:embed="rId3"/>
            <a:stretch>
              <a:fillRect l="0" t="-1133" r="0" b="-474"/>
            </a:stretch>
          </a:blipFill>
        </p:spPr>
      </p:sp>
      <p:sp>
        <p:nvSpPr>
          <p:cNvPr name="TextBox 4" id="4"/>
          <p:cNvSpPr txBox="true"/>
          <p:nvPr/>
        </p:nvSpPr>
        <p:spPr>
          <a:xfrm rot="0">
            <a:off x="0" y="27557"/>
            <a:ext cx="4762500" cy="294881"/>
          </a:xfrm>
          <a:prstGeom prst="rect">
            <a:avLst/>
          </a:prstGeom>
        </p:spPr>
        <p:txBody>
          <a:bodyPr anchor="t" rtlCol="false" tIns="0" lIns="0" bIns="0" rIns="0">
            <a:spAutoFit/>
          </a:bodyPr>
          <a:lstStyle/>
          <a:p>
            <a:pPr algn="ctr">
              <a:lnSpc>
                <a:spcPts val="1190"/>
              </a:lnSpc>
              <a:spcBef>
                <a:spcPct val="0"/>
              </a:spcBef>
            </a:pPr>
            <a:r>
              <a:rPr lang="en-US" sz="850" spc="37">
                <a:solidFill>
                  <a:srgbClr val="8095A6"/>
                </a:solidFill>
                <a:latin typeface="Archivo Black"/>
                <a:ea typeface="Archivo Black"/>
                <a:cs typeface="Archivo Black"/>
                <a:sym typeface="Archivo Black"/>
              </a:rPr>
              <a:t>3. </a:t>
            </a:r>
            <a:r>
              <a:rPr lang="en-US" sz="850" spc="37">
                <a:solidFill>
                  <a:srgbClr val="8095A6"/>
                </a:solidFill>
                <a:latin typeface="Archivo Black"/>
                <a:ea typeface="Archivo Black"/>
                <a:cs typeface="Archivo Black"/>
                <a:sym typeface="Archivo Black"/>
              </a:rPr>
              <a:t>RETRIEVE THE DETAILS OF ALL ITEMS PURCHASED IN A PARTICULAR ORDER.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0" y="856318"/>
            <a:ext cx="4762500" cy="1005186"/>
          </a:xfrm>
          <a:custGeom>
            <a:avLst/>
            <a:gdLst/>
            <a:ahLst/>
            <a:cxnLst/>
            <a:rect r="r" b="b" t="t" l="l"/>
            <a:pathLst>
              <a:path h="1005186" w="4762500">
                <a:moveTo>
                  <a:pt x="0" y="0"/>
                </a:moveTo>
                <a:lnTo>
                  <a:pt x="4762500" y="0"/>
                </a:lnTo>
                <a:lnTo>
                  <a:pt x="4762500" y="1005186"/>
                </a:lnTo>
                <a:lnTo>
                  <a:pt x="0" y="1005186"/>
                </a:lnTo>
                <a:lnTo>
                  <a:pt x="0" y="0"/>
                </a:lnTo>
                <a:close/>
              </a:path>
            </a:pathLst>
          </a:custGeom>
          <a:blipFill>
            <a:blip r:embed="rId2"/>
            <a:stretch>
              <a:fillRect l="-2332" t="0" r="-153" b="-2010"/>
            </a:stretch>
          </a:blipFill>
        </p:spPr>
      </p:sp>
      <p:sp>
        <p:nvSpPr>
          <p:cNvPr name="Freeform 3" id="3"/>
          <p:cNvSpPr/>
          <p:nvPr/>
        </p:nvSpPr>
        <p:spPr>
          <a:xfrm flipH="false" flipV="false" rot="0">
            <a:off x="735974" y="2435758"/>
            <a:ext cx="2997974" cy="1634706"/>
          </a:xfrm>
          <a:custGeom>
            <a:avLst/>
            <a:gdLst/>
            <a:ahLst/>
            <a:cxnLst/>
            <a:rect r="r" b="b" t="t" l="l"/>
            <a:pathLst>
              <a:path h="1634706" w="2997974">
                <a:moveTo>
                  <a:pt x="0" y="0"/>
                </a:moveTo>
                <a:lnTo>
                  <a:pt x="2997974" y="0"/>
                </a:lnTo>
                <a:lnTo>
                  <a:pt x="2997974" y="1634707"/>
                </a:lnTo>
                <a:lnTo>
                  <a:pt x="0" y="1634707"/>
                </a:lnTo>
                <a:lnTo>
                  <a:pt x="0" y="0"/>
                </a:lnTo>
                <a:close/>
              </a:path>
            </a:pathLst>
          </a:custGeom>
          <a:blipFill>
            <a:blip r:embed="rId3"/>
            <a:stretch>
              <a:fillRect l="-519" t="0" r="0" b="0"/>
            </a:stretch>
          </a:blipFill>
        </p:spPr>
      </p:sp>
      <p:sp>
        <p:nvSpPr>
          <p:cNvPr name="TextBox 4" id="4"/>
          <p:cNvSpPr txBox="true"/>
          <p:nvPr/>
        </p:nvSpPr>
        <p:spPr>
          <a:xfrm rot="0">
            <a:off x="276178" y="178711"/>
            <a:ext cx="4209897" cy="157861"/>
          </a:xfrm>
          <a:prstGeom prst="rect">
            <a:avLst/>
          </a:prstGeom>
        </p:spPr>
        <p:txBody>
          <a:bodyPr anchor="t" rtlCol="false" tIns="0" lIns="0" bIns="0" rIns="0">
            <a:spAutoFit/>
          </a:bodyPr>
          <a:lstStyle/>
          <a:p>
            <a:pPr algn="ctr">
              <a:lnSpc>
                <a:spcPts val="1274"/>
              </a:lnSpc>
              <a:spcBef>
                <a:spcPct val="0"/>
              </a:spcBef>
            </a:pPr>
            <a:r>
              <a:rPr lang="en-US" sz="910" spc="40">
                <a:solidFill>
                  <a:srgbClr val="8095A6"/>
                </a:solidFill>
                <a:latin typeface="Archivo Black"/>
                <a:ea typeface="Archivo Black"/>
                <a:cs typeface="Archivo Black"/>
                <a:sym typeface="Archivo Black"/>
              </a:rPr>
              <a:t>4.  </a:t>
            </a:r>
            <a:r>
              <a:rPr lang="en-US" sz="910" spc="40">
                <a:solidFill>
                  <a:srgbClr val="8095A6"/>
                </a:solidFill>
                <a:latin typeface="Archivo Black"/>
                <a:ea typeface="Archivo Black"/>
                <a:cs typeface="Archivo Black"/>
                <a:sym typeface="Archivo Black"/>
              </a:rPr>
              <a:t>CALCULATE THE TOTAL SALES MADE BY EACH STORE.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741700" y="3146861"/>
            <a:ext cx="3060808" cy="1521185"/>
          </a:xfrm>
          <a:custGeom>
            <a:avLst/>
            <a:gdLst/>
            <a:ahLst/>
            <a:cxnLst/>
            <a:rect r="r" b="b" t="t" l="l"/>
            <a:pathLst>
              <a:path h="1521185" w="3060808">
                <a:moveTo>
                  <a:pt x="0" y="0"/>
                </a:moveTo>
                <a:lnTo>
                  <a:pt x="3060809" y="0"/>
                </a:lnTo>
                <a:lnTo>
                  <a:pt x="3060809" y="1521185"/>
                </a:lnTo>
                <a:lnTo>
                  <a:pt x="0" y="1521185"/>
                </a:lnTo>
                <a:lnTo>
                  <a:pt x="0" y="0"/>
                </a:lnTo>
                <a:close/>
              </a:path>
            </a:pathLst>
          </a:custGeom>
          <a:blipFill>
            <a:blip r:embed="rId2"/>
            <a:stretch>
              <a:fillRect l="0" t="0" r="0" b="0"/>
            </a:stretch>
          </a:blipFill>
        </p:spPr>
      </p:sp>
      <p:sp>
        <p:nvSpPr>
          <p:cNvPr name="Freeform 3" id="3"/>
          <p:cNvSpPr/>
          <p:nvPr/>
        </p:nvSpPr>
        <p:spPr>
          <a:xfrm flipH="false" flipV="false" rot="0">
            <a:off x="385979" y="750848"/>
            <a:ext cx="3900271" cy="2035336"/>
          </a:xfrm>
          <a:custGeom>
            <a:avLst/>
            <a:gdLst/>
            <a:ahLst/>
            <a:cxnLst/>
            <a:rect r="r" b="b" t="t" l="l"/>
            <a:pathLst>
              <a:path h="2035336" w="3900271">
                <a:moveTo>
                  <a:pt x="0" y="0"/>
                </a:moveTo>
                <a:lnTo>
                  <a:pt x="3900271" y="0"/>
                </a:lnTo>
                <a:lnTo>
                  <a:pt x="3900271" y="2035335"/>
                </a:lnTo>
                <a:lnTo>
                  <a:pt x="0" y="2035335"/>
                </a:lnTo>
                <a:lnTo>
                  <a:pt x="0" y="0"/>
                </a:lnTo>
                <a:close/>
              </a:path>
            </a:pathLst>
          </a:custGeom>
          <a:blipFill>
            <a:blip r:embed="rId3"/>
            <a:stretch>
              <a:fillRect l="0" t="0" r="0" b="0"/>
            </a:stretch>
          </a:blipFill>
        </p:spPr>
      </p:sp>
      <p:sp>
        <p:nvSpPr>
          <p:cNvPr name="TextBox 4" id="4"/>
          <p:cNvSpPr txBox="true"/>
          <p:nvPr/>
        </p:nvSpPr>
        <p:spPr>
          <a:xfrm rot="0">
            <a:off x="0" y="81840"/>
            <a:ext cx="4762500" cy="308330"/>
          </a:xfrm>
          <a:prstGeom prst="rect">
            <a:avLst/>
          </a:prstGeom>
        </p:spPr>
        <p:txBody>
          <a:bodyPr anchor="t" rtlCol="false" tIns="0" lIns="0" bIns="0" rIns="0">
            <a:spAutoFit/>
          </a:bodyPr>
          <a:lstStyle/>
          <a:p>
            <a:pPr algn="ctr">
              <a:lnSpc>
                <a:spcPts val="1207"/>
              </a:lnSpc>
              <a:spcBef>
                <a:spcPct val="0"/>
              </a:spcBef>
            </a:pPr>
            <a:r>
              <a:rPr lang="en-US" sz="862" spc="37">
                <a:solidFill>
                  <a:srgbClr val="8095A6"/>
                </a:solidFill>
                <a:latin typeface="Archivo Black"/>
                <a:ea typeface="Archivo Black"/>
                <a:cs typeface="Archivo Black"/>
                <a:sym typeface="Archivo Black"/>
              </a:rPr>
              <a:t>5.  </a:t>
            </a:r>
            <a:r>
              <a:rPr lang="en-US" sz="862" spc="37">
                <a:solidFill>
                  <a:srgbClr val="8095A6"/>
                </a:solidFill>
                <a:latin typeface="Archivo Black"/>
                <a:ea typeface="Archivo Black"/>
                <a:cs typeface="Archivo Black"/>
                <a:sym typeface="Archivo Black"/>
              </a:rPr>
              <a:t>IDENTIFY THE TOP 5 BEST-SELLING PRODUCTS BASED ON QUANTITY SOLD.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F3F6"/>
        </a:solidFill>
      </p:bgPr>
    </p:bg>
    <p:spTree>
      <p:nvGrpSpPr>
        <p:cNvPr id="1" name=""/>
        <p:cNvGrpSpPr/>
        <p:nvPr/>
      </p:nvGrpSpPr>
      <p:grpSpPr>
        <a:xfrm>
          <a:off x="0" y="0"/>
          <a:ext cx="0" cy="0"/>
          <a:chOff x="0" y="0"/>
          <a:chExt cx="0" cy="0"/>
        </a:xfrm>
      </p:grpSpPr>
      <p:sp>
        <p:nvSpPr>
          <p:cNvPr name="Freeform 2" id="2"/>
          <p:cNvSpPr/>
          <p:nvPr/>
        </p:nvSpPr>
        <p:spPr>
          <a:xfrm flipH="false" flipV="false" rot="0">
            <a:off x="418485" y="519306"/>
            <a:ext cx="3867765" cy="1472298"/>
          </a:xfrm>
          <a:custGeom>
            <a:avLst/>
            <a:gdLst/>
            <a:ahLst/>
            <a:cxnLst/>
            <a:rect r="r" b="b" t="t" l="l"/>
            <a:pathLst>
              <a:path h="1472298" w="3867765">
                <a:moveTo>
                  <a:pt x="0" y="0"/>
                </a:moveTo>
                <a:lnTo>
                  <a:pt x="3867765" y="0"/>
                </a:lnTo>
                <a:lnTo>
                  <a:pt x="3867765" y="1472297"/>
                </a:lnTo>
                <a:lnTo>
                  <a:pt x="0" y="1472297"/>
                </a:lnTo>
                <a:lnTo>
                  <a:pt x="0" y="0"/>
                </a:lnTo>
                <a:close/>
              </a:path>
            </a:pathLst>
          </a:custGeom>
          <a:blipFill>
            <a:blip r:embed="rId2"/>
            <a:stretch>
              <a:fillRect l="0" t="0" r="0" b="0"/>
            </a:stretch>
          </a:blipFill>
        </p:spPr>
      </p:sp>
      <p:sp>
        <p:nvSpPr>
          <p:cNvPr name="Freeform 3" id="3"/>
          <p:cNvSpPr/>
          <p:nvPr/>
        </p:nvSpPr>
        <p:spPr>
          <a:xfrm flipH="false" flipV="false" rot="0">
            <a:off x="1076769" y="2258303"/>
            <a:ext cx="2608963" cy="2150900"/>
          </a:xfrm>
          <a:custGeom>
            <a:avLst/>
            <a:gdLst/>
            <a:ahLst/>
            <a:cxnLst/>
            <a:rect r="r" b="b" t="t" l="l"/>
            <a:pathLst>
              <a:path h="2150900" w="2608963">
                <a:moveTo>
                  <a:pt x="0" y="0"/>
                </a:moveTo>
                <a:lnTo>
                  <a:pt x="2608962" y="0"/>
                </a:lnTo>
                <a:lnTo>
                  <a:pt x="2608962" y="2150901"/>
                </a:lnTo>
                <a:lnTo>
                  <a:pt x="0" y="2150901"/>
                </a:lnTo>
                <a:lnTo>
                  <a:pt x="0" y="0"/>
                </a:lnTo>
                <a:close/>
              </a:path>
            </a:pathLst>
          </a:custGeom>
          <a:blipFill>
            <a:blip r:embed="rId3"/>
            <a:stretch>
              <a:fillRect l="0" t="0" r="0" b="0"/>
            </a:stretch>
          </a:blipFill>
        </p:spPr>
      </p:sp>
      <p:sp>
        <p:nvSpPr>
          <p:cNvPr name="TextBox 4" id="4"/>
          <p:cNvSpPr txBox="true"/>
          <p:nvPr/>
        </p:nvSpPr>
        <p:spPr>
          <a:xfrm rot="0">
            <a:off x="0" y="117266"/>
            <a:ext cx="4762500" cy="159325"/>
          </a:xfrm>
          <a:prstGeom prst="rect">
            <a:avLst/>
          </a:prstGeom>
        </p:spPr>
        <p:txBody>
          <a:bodyPr anchor="t" rtlCol="false" tIns="0" lIns="0" bIns="0" rIns="0">
            <a:spAutoFit/>
          </a:bodyPr>
          <a:lstStyle/>
          <a:p>
            <a:pPr algn="ctr">
              <a:lnSpc>
                <a:spcPts val="1271"/>
              </a:lnSpc>
              <a:spcBef>
                <a:spcPct val="0"/>
              </a:spcBef>
            </a:pPr>
            <a:r>
              <a:rPr lang="en-US" sz="908" spc="39">
                <a:solidFill>
                  <a:srgbClr val="8095A6"/>
                </a:solidFill>
                <a:latin typeface="Archivo Black"/>
                <a:ea typeface="Archivo Black"/>
                <a:cs typeface="Archivo Black"/>
                <a:sym typeface="Archivo Black"/>
              </a:rPr>
              <a:t>6.  </a:t>
            </a:r>
            <a:r>
              <a:rPr lang="en-US" sz="908" spc="39">
                <a:solidFill>
                  <a:srgbClr val="8095A6"/>
                </a:solidFill>
                <a:latin typeface="Archivo Black"/>
                <a:ea typeface="Archivo Black"/>
                <a:cs typeface="Archivo Black"/>
                <a:sym typeface="Archivo Black"/>
              </a:rPr>
              <a:t>FIND THE NUMBER OF ORDERS EACH CUSTOMER HAS PLACED.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DAGVOdb7MYY</dc:identifier>
  <dcterms:modified xsi:type="dcterms:W3CDTF">2011-08-01T06:04:30Z</dcterms:modified>
  <cp:revision>1</cp:revision>
  <dc:title>Minimal abstract bike shop logo</dc:title>
</cp:coreProperties>
</file>