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5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1535" r:id="rId15"/>
    <p:sldId id="277" r:id="rId16"/>
    <p:sldId id="1536" r:id="rId17"/>
    <p:sldId id="1534" r:id="rId18"/>
    <p:sldId id="1532" r:id="rId19"/>
    <p:sldId id="1537" r:id="rId20"/>
    <p:sldId id="15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819"/>
    <a:srgbClr val="001E60"/>
    <a:srgbClr val="3F454F"/>
    <a:srgbClr val="84BD00"/>
    <a:srgbClr val="E81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5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37FE-C806-3A43-9E2E-9317795C5580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FF11-08C8-AA4A-869F-B90C66776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1" y="987734"/>
            <a:ext cx="5287086" cy="164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0" y="560751"/>
            <a:ext cx="11694891" cy="62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3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and lookups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/>
            <a:r>
              <a:rPr lang="en-GB" dirty="0"/>
              <a:t>The positional index operator {} is used to return:</a:t>
            </a:r>
          </a:p>
          <a:p>
            <a:pPr marL="1176837" lvl="1" indent="-457189"/>
            <a:r>
              <a:rPr lang="en-GB" dirty="0"/>
              <a:t>A row in table</a:t>
            </a:r>
          </a:p>
          <a:p>
            <a:pPr marL="1176837" lvl="1" indent="-457189"/>
            <a:r>
              <a:rPr lang="en-GB" dirty="0"/>
              <a:t>An item in a list</a:t>
            </a:r>
          </a:p>
          <a:p>
            <a:pPr marL="457189" indent="-457189"/>
            <a:r>
              <a:rPr lang="en-GB" dirty="0"/>
              <a:t>Zero-based, so </a:t>
            </a:r>
            <a:r>
              <a:rPr lang="en-GB" dirty="0" err="1"/>
              <a:t>MyList</a:t>
            </a:r>
            <a:r>
              <a:rPr lang="en-GB" dirty="0"/>
              <a:t>{0} returns the first item in a list</a:t>
            </a:r>
          </a:p>
          <a:p>
            <a:pPr marL="457189" indent="-457189"/>
            <a:r>
              <a:rPr lang="en-GB" dirty="0"/>
              <a:t>The ? operator can be used to avoid out-of-range errors</a:t>
            </a:r>
          </a:p>
          <a:p>
            <a:pPr marL="457189" indent="-457189"/>
            <a:r>
              <a:rPr lang="en-GB" dirty="0"/>
              <a:t>The lookup operator [] is used to return a value from a field</a:t>
            </a:r>
          </a:p>
          <a:p>
            <a:pPr marL="914389" lvl="1" indent="-457189"/>
            <a:r>
              <a:rPr lang="en-GB" dirty="0"/>
              <a:t>This can be a value from a column in a row in a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8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/>
            <a:r>
              <a:rPr lang="en-GB" dirty="0"/>
              <a:t>Most errors can be handled using </a:t>
            </a:r>
            <a:r>
              <a:rPr lang="en-GB" i="1" dirty="0"/>
              <a:t>try</a:t>
            </a:r>
            <a:r>
              <a:rPr lang="en-GB" dirty="0"/>
              <a:t>/</a:t>
            </a:r>
            <a:r>
              <a:rPr lang="en-GB" i="1" dirty="0"/>
              <a:t>otherwise</a:t>
            </a:r>
          </a:p>
          <a:p>
            <a:pPr marL="914389" lvl="1" indent="-457189"/>
            <a:r>
              <a:rPr lang="en-GB" dirty="0"/>
              <a:t>Though there are some special cases, such as web services</a:t>
            </a:r>
          </a:p>
          <a:p>
            <a:pPr marL="457189" indent="-457189"/>
            <a:r>
              <a:rPr lang="en-GB" i="1" dirty="0"/>
              <a:t>try</a:t>
            </a:r>
            <a:r>
              <a:rPr lang="en-GB" dirty="0"/>
              <a:t> comes before an expression that may return an error</a:t>
            </a:r>
          </a:p>
          <a:p>
            <a:pPr marL="457189" indent="-457189"/>
            <a:r>
              <a:rPr lang="en-GB" dirty="0"/>
              <a:t>If the try returns no error the value returned by the expression is returned</a:t>
            </a:r>
          </a:p>
          <a:p>
            <a:pPr marL="457189" indent="-457189"/>
            <a:r>
              <a:rPr lang="en-GB" i="1" dirty="0"/>
              <a:t>otherwise</a:t>
            </a:r>
            <a:r>
              <a:rPr lang="en-GB" dirty="0"/>
              <a:t> contains an expression that is evaluated if the </a:t>
            </a:r>
            <a:r>
              <a:rPr lang="en-GB" i="1" dirty="0"/>
              <a:t>try</a:t>
            </a:r>
            <a:r>
              <a:rPr lang="en-GB" dirty="0"/>
              <a:t> block returns an error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045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189" indent="-457189"/>
            <a:r>
              <a:rPr lang="en-GB" dirty="0"/>
              <a:t>Functions are expressions that take parameters to return a value</a:t>
            </a:r>
          </a:p>
          <a:p>
            <a:pPr marL="457189" indent="-457189"/>
            <a:r>
              <a:rPr lang="en-GB" dirty="0"/>
              <a:t>The Standard Library contains all of the built-in functions</a:t>
            </a:r>
          </a:p>
          <a:p>
            <a:pPr marL="457189" indent="-457189"/>
            <a:r>
              <a:rPr lang="en-GB" dirty="0"/>
              <a:t>You can define your own functions in the Advanced Editor</a:t>
            </a:r>
          </a:p>
          <a:p>
            <a:pPr marL="457189" indent="-457189"/>
            <a:r>
              <a:rPr lang="en-GB" dirty="0"/>
              <a:t>They can then be invoked in </a:t>
            </a:r>
          </a:p>
          <a:p>
            <a:pPr marL="914389" lvl="1" indent="-457189"/>
            <a:r>
              <a:rPr lang="en-GB" dirty="0"/>
              <a:t>Within the query you’re writing</a:t>
            </a:r>
          </a:p>
          <a:p>
            <a:pPr marL="914389" lvl="1" indent="-457189"/>
            <a:r>
              <a:rPr lang="en-GB" dirty="0"/>
              <a:t>Other queries in the same workbook</a:t>
            </a:r>
          </a:p>
          <a:p>
            <a:pPr marL="457189" indent="-457189"/>
            <a:r>
              <a:rPr lang="en-GB" dirty="0"/>
              <a:t>Functions are a great way of:</a:t>
            </a:r>
          </a:p>
          <a:p>
            <a:pPr marL="1176837" lvl="1" indent="-457189"/>
            <a:r>
              <a:rPr lang="en-GB" dirty="0"/>
              <a:t>Sharing logic between queries</a:t>
            </a:r>
          </a:p>
          <a:p>
            <a:pPr marL="1176837" lvl="1" indent="-457189"/>
            <a:r>
              <a:rPr lang="en-GB" dirty="0"/>
              <a:t>Separating complex logic from otherwise simple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each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 functions take other functions as parameters</a:t>
            </a:r>
          </a:p>
          <a:p>
            <a:r>
              <a:rPr lang="en-US" i="1" dirty="0"/>
              <a:t>each</a:t>
            </a:r>
            <a:r>
              <a:rPr lang="en-US" dirty="0"/>
              <a:t> expressions are a quick and easy way to declare functions that have no name and one parameter called _</a:t>
            </a:r>
          </a:p>
          <a:p>
            <a:r>
              <a:rPr lang="en-US" dirty="0"/>
              <a:t>Inside the function declaration, when referencing a field, even the _ can be left out</a:t>
            </a:r>
          </a:p>
          <a:p>
            <a:pPr lvl="1"/>
            <a:r>
              <a:rPr lang="en-US" dirty="0"/>
              <a:t>So _[</a:t>
            </a:r>
            <a:r>
              <a:rPr lang="en-US" dirty="0" err="1"/>
              <a:t>MyColumn</a:t>
            </a:r>
            <a:r>
              <a:rPr lang="en-US" dirty="0"/>
              <a:t>] can be written as just [</a:t>
            </a:r>
            <a:r>
              <a:rPr lang="en-US" dirty="0" err="1"/>
              <a:t>MyColumn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2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semantics and query folding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/>
            <a:r>
              <a:rPr lang="en-US" dirty="0"/>
              <a:t>M is not evaluated like procedural code – instead it works its way back from the final output</a:t>
            </a:r>
          </a:p>
          <a:p>
            <a:pPr marL="457189" indent="-457189"/>
            <a:r>
              <a:rPr lang="en-US" dirty="0"/>
              <a:t>For tables and lists the engine will also evaluate only the data that is needed for the final result</a:t>
            </a:r>
          </a:p>
          <a:p>
            <a:pPr marL="914389" lvl="1" indent="-457189"/>
            <a:r>
              <a:rPr lang="en-US" dirty="0"/>
              <a:t>This limits the amount of data that needs to be processed</a:t>
            </a:r>
          </a:p>
          <a:p>
            <a:pPr marL="457189" indent="-457189"/>
            <a:r>
              <a:rPr lang="en-US" dirty="0"/>
              <a:t>Sometimes this can be extended back to the data source by generating a query</a:t>
            </a:r>
          </a:p>
          <a:p>
            <a:pPr marL="914389" lvl="1" indent="-457189"/>
            <a:r>
              <a:rPr lang="en-US" dirty="0"/>
              <a:t>For example a SQL query in the case of relational databases</a:t>
            </a:r>
          </a:p>
          <a:p>
            <a:pPr marL="914389" lvl="1" indent="-457189"/>
            <a:r>
              <a:rPr lang="en-US" dirty="0"/>
              <a:t>This is called </a:t>
            </a:r>
            <a:r>
              <a:rPr lang="en-US" i="1" dirty="0"/>
              <a:t>query folding</a:t>
            </a:r>
          </a:p>
          <a:p>
            <a:pPr marL="914389" lvl="1" indent="-457189"/>
            <a:endParaRPr lang="en-US" dirty="0"/>
          </a:p>
          <a:p>
            <a:pPr marL="457189" indent="-45718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and eager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/>
            <a:r>
              <a:rPr lang="en-US" dirty="0"/>
              <a:t>M is a </a:t>
            </a:r>
            <a:r>
              <a:rPr lang="en-US" i="1" dirty="0"/>
              <a:t>partly</a:t>
            </a:r>
            <a:r>
              <a:rPr lang="en-US" dirty="0"/>
              <a:t> lazy language</a:t>
            </a:r>
          </a:p>
          <a:p>
            <a:pPr marL="457189" indent="-457189"/>
            <a:r>
              <a:rPr lang="en-US" dirty="0"/>
              <a:t>Some data types like tables, records and lists are only evaluated when they are needed</a:t>
            </a:r>
          </a:p>
          <a:p>
            <a:pPr marL="914389" lvl="1" indent="-457189"/>
            <a:r>
              <a:rPr lang="en-US" dirty="0"/>
              <a:t>This is important for performance</a:t>
            </a:r>
          </a:p>
          <a:p>
            <a:pPr marL="914389" lvl="1" indent="-457189"/>
            <a:r>
              <a:rPr lang="en-US" dirty="0"/>
              <a:t>This is called lazy evaluation</a:t>
            </a:r>
          </a:p>
          <a:p>
            <a:pPr marL="457189" indent="-457189"/>
            <a:r>
              <a:rPr lang="en-US" dirty="0"/>
              <a:t>This is also true for variables in a let expression</a:t>
            </a:r>
          </a:p>
          <a:p>
            <a:pPr marL="457189" indent="-457189"/>
            <a:r>
              <a:rPr lang="en-US" dirty="0"/>
              <a:t>Other data types like numbers and text are evaluated whenever they are encountered, whether they are used or not</a:t>
            </a:r>
          </a:p>
          <a:p>
            <a:pPr marL="914389" lvl="1" indent="-457189"/>
            <a:r>
              <a:rPr lang="en-US" dirty="0"/>
              <a:t>This is called eager evaluation</a:t>
            </a:r>
          </a:p>
        </p:txBody>
      </p:sp>
    </p:spTree>
    <p:extLst>
      <p:ext uri="{BB962C8B-B14F-4D97-AF65-F5344CB8AC3E}">
        <p14:creationId xmlns:p14="http://schemas.microsoft.com/office/powerpoint/2010/main" val="246154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cases, query folding might involve data being sent from one data source to another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when reading data from Excel and sending it to a web service</a:t>
            </a:r>
          </a:p>
          <a:p>
            <a:r>
              <a:rPr lang="en-US" dirty="0"/>
              <a:t>In these cases you will need to set data privacy levels for your data sources</a:t>
            </a:r>
          </a:p>
          <a:p>
            <a:pPr lvl="1"/>
            <a:r>
              <a:rPr lang="en-US" dirty="0"/>
              <a:t>Can be: Public, Organizational, Private, None</a:t>
            </a:r>
          </a:p>
          <a:p>
            <a:pPr lvl="1"/>
            <a:r>
              <a:rPr lang="en-US" dirty="0"/>
              <a:t>Data from Public sources can be sent anywhere</a:t>
            </a:r>
          </a:p>
          <a:p>
            <a:pPr lvl="1"/>
            <a:r>
              <a:rPr lang="en-US" dirty="0"/>
              <a:t>Data from Organizational sources can only be sent to other Organizational source</a:t>
            </a:r>
          </a:p>
          <a:p>
            <a:pPr lvl="1"/>
            <a:r>
              <a:rPr lang="en-US" dirty="0"/>
              <a:t>Data from Private sources cannot be sent anywhere else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privacy and query folding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data privacy checks fail there are two possible outcomes:</a:t>
            </a:r>
          </a:p>
          <a:p>
            <a:pPr lvl="1"/>
            <a:r>
              <a:rPr lang="en-US" dirty="0"/>
              <a:t>Query folding cannot take place, so all transformations must take place in the Power Query engine</a:t>
            </a:r>
          </a:p>
          <a:p>
            <a:pPr lvl="1"/>
            <a:r>
              <a:rPr lang="en-US" dirty="0"/>
              <a:t>You get the Formula Firewall error if the query cannot run</a:t>
            </a:r>
          </a:p>
          <a:p>
            <a:r>
              <a:rPr lang="en-US" dirty="0"/>
              <a:t>You may also get the Formula Firewall error when Power Query can’t be sure what the situation is</a:t>
            </a:r>
          </a:p>
          <a:p>
            <a:pPr lvl="1"/>
            <a:r>
              <a:rPr lang="en-US" dirty="0"/>
              <a:t>It may be possible to work around the error by rewriting your query, for example by combining two queries into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189" indent="-457189"/>
            <a:r>
              <a:rPr lang="en-GB" dirty="0"/>
              <a:t>What is M and why should I care about it?</a:t>
            </a:r>
          </a:p>
          <a:p>
            <a:pPr marL="457189" indent="-457189"/>
            <a:r>
              <a:rPr lang="en-GB" dirty="0"/>
              <a:t>Values and expressions</a:t>
            </a:r>
          </a:p>
          <a:p>
            <a:pPr marL="457189" indent="-457189"/>
            <a:r>
              <a:rPr lang="en-GB" dirty="0"/>
              <a:t>let expressions</a:t>
            </a:r>
          </a:p>
          <a:p>
            <a:pPr marL="457189" indent="-457189"/>
            <a:r>
              <a:rPr lang="en-GB" dirty="0"/>
              <a:t>Data types</a:t>
            </a:r>
          </a:p>
          <a:p>
            <a:pPr marL="457189" indent="-457189"/>
            <a:r>
              <a:rPr lang="en-GB" dirty="0"/>
              <a:t>Positions and lookups</a:t>
            </a:r>
          </a:p>
          <a:p>
            <a:pPr marL="457189" indent="-457189"/>
            <a:r>
              <a:rPr lang="en-GB" dirty="0"/>
              <a:t>Error handling</a:t>
            </a:r>
          </a:p>
          <a:p>
            <a:pPr marL="457189" indent="-457189"/>
            <a:r>
              <a:rPr lang="en-GB" dirty="0"/>
              <a:t>Functions</a:t>
            </a:r>
          </a:p>
          <a:p>
            <a:pPr marL="457189" indent="-457189"/>
            <a:r>
              <a:rPr lang="en-GB" dirty="0"/>
              <a:t>Streaming semantics and query folding</a:t>
            </a:r>
          </a:p>
          <a:p>
            <a:pPr marL="457189" indent="-457189"/>
            <a:r>
              <a:rPr lang="en-GB" dirty="0"/>
              <a:t>Lazy and eager evaluation</a:t>
            </a:r>
          </a:p>
          <a:p>
            <a:pPr marL="457189" indent="-457189"/>
            <a:r>
              <a:rPr lang="en-GB" dirty="0"/>
              <a:t>Data privacy</a:t>
            </a:r>
          </a:p>
          <a:p>
            <a:pPr marL="457189" indent="-457189"/>
            <a:endParaRPr lang="en-GB" dirty="0"/>
          </a:p>
          <a:p>
            <a:pPr marL="457189" indent="-457189"/>
            <a:endParaRPr lang="en-GB" dirty="0"/>
          </a:p>
          <a:p>
            <a:pPr marL="457189" indent="-457189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30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/>
            <a:r>
              <a:rPr lang="en-GB" dirty="0"/>
              <a:t>Power BI and Excel 2016+ share the same data loading functionality, called Power Query</a:t>
            </a:r>
          </a:p>
          <a:p>
            <a:pPr marL="914389" lvl="1" indent="-457189"/>
            <a:r>
              <a:rPr lang="en-GB" dirty="0"/>
              <a:t>In Excel this is also known as “Get &amp; Transform”</a:t>
            </a:r>
          </a:p>
          <a:p>
            <a:pPr marL="457189" indent="-457189"/>
            <a:r>
              <a:rPr lang="en-GB" dirty="0"/>
              <a:t>Power Query is built on a language called M</a:t>
            </a:r>
          </a:p>
          <a:p>
            <a:pPr marL="914389" lvl="1" indent="-457189"/>
            <a:r>
              <a:rPr lang="en-GB" dirty="0"/>
              <a:t>Previously known as M, then “Power Query Formula Language”</a:t>
            </a:r>
          </a:p>
          <a:p>
            <a:pPr marL="457189" indent="-457189"/>
            <a:r>
              <a:rPr lang="en-GB" dirty="0">
                <a:sym typeface="Wingdings" panose="05000000000000000000" pitchFamily="2" charset="2"/>
              </a:rPr>
              <a:t>Everything you do in the UI is translated to M</a:t>
            </a:r>
          </a:p>
          <a:p>
            <a:pPr marL="457189" indent="-457189"/>
            <a:r>
              <a:rPr lang="en-GB" dirty="0">
                <a:sym typeface="Wingdings" panose="05000000000000000000" pitchFamily="2" charset="2"/>
              </a:rPr>
              <a:t>You can mix and match custom M code with M generated by the UI</a:t>
            </a:r>
          </a:p>
          <a:p>
            <a:pPr marL="457189" indent="-45718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 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Understanding how to write M is the key to writing more complex transformations and calculations</a:t>
            </a:r>
          </a:p>
          <a:p>
            <a:r>
              <a:rPr lang="en-GB" dirty="0">
                <a:sym typeface="Wingdings" panose="05000000000000000000" pitchFamily="2" charset="2"/>
              </a:rPr>
              <a:t>It’s easy to mix-and-match code generated by the UI with your own custom M code</a:t>
            </a:r>
          </a:p>
          <a:p>
            <a:r>
              <a:rPr lang="en-GB" dirty="0">
                <a:sym typeface="Wingdings" panose="05000000000000000000" pitchFamily="2" charset="2"/>
              </a:rPr>
              <a:t>Some things – like connecting to web services – can only be achieved with custom M code right now</a:t>
            </a:r>
          </a:p>
          <a:p>
            <a:r>
              <a:rPr lang="en-GB" dirty="0">
                <a:sym typeface="Wingdings" panose="05000000000000000000" pitchFamily="2" charset="2"/>
              </a:rPr>
              <a:t>It’s how you write custom connectors</a:t>
            </a:r>
          </a:p>
          <a:p>
            <a:r>
              <a:rPr lang="en-GB" dirty="0">
                <a:sym typeface="Wingdings" panose="05000000000000000000" pitchFamily="2" charset="2"/>
              </a:rPr>
              <a:t>It is used in the new Dataflows feature</a:t>
            </a:r>
          </a:p>
          <a:p>
            <a:r>
              <a:rPr lang="en-GB" dirty="0">
                <a:sym typeface="Wingdings" panose="05000000000000000000" pitchFamily="2" charset="2"/>
              </a:rPr>
              <a:t>It’s lots of fun!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Power BI Desktop, Excel and soon the browser</a:t>
            </a:r>
          </a:p>
          <a:p>
            <a:r>
              <a:rPr lang="en-US" dirty="0"/>
              <a:t>In the Power Query Editor, in the:</a:t>
            </a:r>
          </a:p>
          <a:p>
            <a:pPr lvl="1"/>
            <a:r>
              <a:rPr lang="en-US" dirty="0"/>
              <a:t>Formula bar</a:t>
            </a:r>
          </a:p>
          <a:p>
            <a:pPr lvl="1"/>
            <a:r>
              <a:rPr lang="en-US" dirty="0"/>
              <a:t>Advanced Editor window</a:t>
            </a:r>
          </a:p>
          <a:p>
            <a:pPr lvl="1"/>
            <a:r>
              <a:rPr lang="en-US" dirty="0"/>
              <a:t>Custom Column dialog</a:t>
            </a:r>
          </a:p>
          <a:p>
            <a:r>
              <a:rPr lang="en-US" dirty="0"/>
              <a:t>In Visual Studio with the Power Query SDK</a:t>
            </a:r>
          </a:p>
          <a:p>
            <a:r>
              <a:rPr lang="en-US" dirty="0"/>
              <a:t>In Visual Studio Code with the M language extension</a:t>
            </a:r>
          </a:p>
          <a:p>
            <a:r>
              <a:rPr lang="en-US" dirty="0"/>
              <a:t>In Notepad++ with Lars Schreiber’s M language extension</a:t>
            </a:r>
          </a:p>
        </p:txBody>
      </p:sp>
    </p:spTree>
    <p:extLst>
      <p:ext uri="{BB962C8B-B14F-4D97-AF65-F5344CB8AC3E}">
        <p14:creationId xmlns:p14="http://schemas.microsoft.com/office/powerpoint/2010/main" val="420081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things to know about 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 is very, very simple</a:t>
            </a:r>
          </a:p>
          <a:p>
            <a:r>
              <a:rPr lang="en-GB" dirty="0"/>
              <a:t>M is case sensitive</a:t>
            </a:r>
          </a:p>
          <a:p>
            <a:r>
              <a:rPr lang="en-GB" dirty="0"/>
              <a:t>M is a functional language (like F#)</a:t>
            </a:r>
          </a:p>
          <a:p>
            <a:r>
              <a:rPr lang="en-GB" dirty="0"/>
              <a:t>M is nothing like DAX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7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and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189" indent="-457189"/>
            <a:r>
              <a:rPr lang="en-GB" i="1" dirty="0"/>
              <a:t>Expressions</a:t>
            </a:r>
            <a:r>
              <a:rPr lang="en-GB" dirty="0"/>
              <a:t> are central to the M language</a:t>
            </a:r>
          </a:p>
          <a:p>
            <a:pPr marL="457189" indent="-457189"/>
            <a:r>
              <a:rPr lang="en-GB" dirty="0"/>
              <a:t>Expressions </a:t>
            </a:r>
            <a:r>
              <a:rPr lang="en-GB"/>
              <a:t>are evaluated and </a:t>
            </a:r>
            <a:r>
              <a:rPr lang="en-GB" dirty="0"/>
              <a:t>return </a:t>
            </a:r>
            <a:r>
              <a:rPr lang="en-GB" i="1" dirty="0"/>
              <a:t>Values</a:t>
            </a:r>
          </a:p>
          <a:p>
            <a:pPr marL="1176837" lvl="1" indent="-457189"/>
            <a:r>
              <a:rPr lang="en-GB" dirty="0"/>
              <a:t>1+1 is an expression</a:t>
            </a:r>
          </a:p>
          <a:p>
            <a:pPr marL="1176837" lvl="1" indent="-457189"/>
            <a:r>
              <a:rPr lang="en-GB" dirty="0"/>
              <a:t>1+1 returns the value 2</a:t>
            </a:r>
          </a:p>
          <a:p>
            <a:pPr marL="457189" indent="-457189"/>
            <a:r>
              <a:rPr lang="en-GB" dirty="0"/>
              <a:t>Values can be:</a:t>
            </a:r>
          </a:p>
          <a:p>
            <a:pPr marL="1176837" lvl="1" indent="-457189"/>
            <a:r>
              <a:rPr lang="en-GB" dirty="0"/>
              <a:t>Primitive types like numbers or text</a:t>
            </a:r>
          </a:p>
          <a:p>
            <a:pPr marL="1176837" lvl="1" indent="-457189"/>
            <a:r>
              <a:rPr lang="en-GB" dirty="0"/>
              <a:t>Tables, lists, records, functions…</a:t>
            </a:r>
          </a:p>
          <a:p>
            <a:pPr marL="457189" indent="-457189"/>
            <a:r>
              <a:rPr lang="en-GB" dirty="0"/>
              <a:t>Each Power BI query is a single expression that returns a single value</a:t>
            </a:r>
          </a:p>
          <a:p>
            <a:pPr marL="457189" indent="-457189"/>
            <a:r>
              <a:rPr lang="en-GB" dirty="0"/>
              <a:t>The output of a query can be referenced by another query</a:t>
            </a:r>
          </a:p>
          <a:p>
            <a:pPr marL="457189" indent="-457189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2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expressions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/>
            <a:r>
              <a:rPr lang="en-GB" dirty="0"/>
              <a:t>Each Power BI query created by the user interface consists of a single </a:t>
            </a:r>
            <a:r>
              <a:rPr lang="en-GB" i="1" dirty="0"/>
              <a:t>let</a:t>
            </a:r>
            <a:r>
              <a:rPr lang="en-GB" dirty="0"/>
              <a:t> expression</a:t>
            </a:r>
          </a:p>
          <a:p>
            <a:pPr marL="457189" indent="-457189"/>
            <a:r>
              <a:rPr lang="en-GB" i="1" dirty="0"/>
              <a:t>let</a:t>
            </a:r>
            <a:r>
              <a:rPr lang="en-GB" dirty="0"/>
              <a:t> expressions contain a series of named expressions that can reference other named expressions</a:t>
            </a:r>
          </a:p>
          <a:p>
            <a:pPr marL="1176837" lvl="1" indent="-457189"/>
            <a:r>
              <a:rPr lang="en-GB" dirty="0"/>
              <a:t>These become the steps in a query</a:t>
            </a:r>
          </a:p>
          <a:p>
            <a:pPr marL="1176837" lvl="1" indent="-457189"/>
            <a:r>
              <a:rPr lang="en-GB" dirty="0"/>
              <a:t>The order of these expressions is not the order of evaluation</a:t>
            </a:r>
          </a:p>
          <a:p>
            <a:pPr marL="457189" indent="-457189"/>
            <a:r>
              <a:rPr lang="en-GB" dirty="0"/>
              <a:t>The </a:t>
            </a:r>
            <a:r>
              <a:rPr lang="en-GB" i="1" dirty="0"/>
              <a:t>let</a:t>
            </a:r>
            <a:r>
              <a:rPr lang="en-GB" dirty="0"/>
              <a:t> expression finishes with an </a:t>
            </a:r>
            <a:r>
              <a:rPr lang="en-GB" i="1" dirty="0"/>
              <a:t>in</a:t>
            </a:r>
            <a:r>
              <a:rPr lang="en-GB" dirty="0"/>
              <a:t>, where the final value of the expression is calculated</a:t>
            </a:r>
          </a:p>
          <a:p>
            <a:pPr marL="1176837" lvl="1" indent="-457189"/>
            <a:r>
              <a:rPr lang="en-GB" dirty="0"/>
              <a:t>This is the output of the query</a:t>
            </a:r>
          </a:p>
          <a:p>
            <a:pPr marL="1176837" lvl="1" indent="-457189"/>
            <a:r>
              <a:rPr lang="en-GB" dirty="0"/>
              <a:t>It can reference any of the named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" y="5960891"/>
            <a:ext cx="2521858" cy="78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280" y="5110843"/>
            <a:ext cx="3244719" cy="1747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D671-45A5-4811-8BD1-4FF3EB42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AF3-46E2-4239-BF6B-6F57CE33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/>
            <a:r>
              <a:rPr lang="en-GB" dirty="0"/>
              <a:t>All the obvious primitive data types (numbers, dates, text etc) are supported</a:t>
            </a:r>
          </a:p>
          <a:p>
            <a:pPr marL="457189" indent="-457189"/>
            <a:r>
              <a:rPr lang="en-GB" dirty="0"/>
              <a:t>Tables are the most frequently used type of value in code generated by the UI</a:t>
            </a:r>
          </a:p>
          <a:p>
            <a:pPr marL="457189" indent="-457189"/>
            <a:r>
              <a:rPr lang="en-GB" dirty="0"/>
              <a:t>Tables are just one type of structured value, other examples being lists and records</a:t>
            </a:r>
          </a:p>
          <a:p>
            <a:pPr marL="914389" lvl="1" indent="-457189"/>
            <a:r>
              <a:rPr lang="en-GB" dirty="0"/>
              <a:t>Records are like tables with one row</a:t>
            </a:r>
          </a:p>
          <a:p>
            <a:pPr marL="914389" lvl="1" indent="-457189"/>
            <a:r>
              <a:rPr lang="en-GB" dirty="0"/>
              <a:t>Lists are ordered sequences of values</a:t>
            </a:r>
          </a:p>
          <a:p>
            <a:pPr marL="457189" indent="-457189"/>
            <a:r>
              <a:rPr lang="en-GB" dirty="0"/>
              <a:t>Functions are a data type too, and queries can return functions</a:t>
            </a:r>
          </a:p>
          <a:p>
            <a:pPr marL="719648" lvl="1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1" ma:contentTypeDescription="Create a new document." ma:contentTypeScope="" ma:versionID="da8180330c40cbc58930e83d03e95f68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2bbcfa11de9a9cfb97ea9d1aa4eaafb4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8BB731-7177-4C69-91CD-9C359E8132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997AE6-F90A-49F4-8D7C-AC813BBB9D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9F4C8-57EC-44F0-AC9B-AAD268CC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1070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Segoe UI</vt:lpstr>
      <vt:lpstr>Segoe UI Semibold</vt:lpstr>
      <vt:lpstr>Wingdings</vt:lpstr>
      <vt:lpstr>Office Theme</vt:lpstr>
      <vt:lpstr>PowerPoint Presentation</vt:lpstr>
      <vt:lpstr>Agenda</vt:lpstr>
      <vt:lpstr>What is M?</vt:lpstr>
      <vt:lpstr>Why learn M?</vt:lpstr>
      <vt:lpstr>Where to write M</vt:lpstr>
      <vt:lpstr>Important things to know about M</vt:lpstr>
      <vt:lpstr>Values and expressions</vt:lpstr>
      <vt:lpstr>let expressions </vt:lpstr>
      <vt:lpstr>Data types</vt:lpstr>
      <vt:lpstr>Positions and lookups</vt:lpstr>
      <vt:lpstr>Error handling</vt:lpstr>
      <vt:lpstr>Functions</vt:lpstr>
      <vt:lpstr>each expressions</vt:lpstr>
      <vt:lpstr>Streaming semantics and query folding</vt:lpstr>
      <vt:lpstr>Lazy and eager evaluation</vt:lpstr>
      <vt:lpstr>Data privacy</vt:lpstr>
      <vt:lpstr>Data privacy and query 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Black Widow</cp:lastModifiedBy>
  <cp:revision>54</cp:revision>
  <dcterms:created xsi:type="dcterms:W3CDTF">2018-01-25T15:27:07Z</dcterms:created>
  <dcterms:modified xsi:type="dcterms:W3CDTF">2018-07-31T04:26:04Z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